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6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C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48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461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3464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957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735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56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236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42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96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5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51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99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07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851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26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DE869-B6CE-4DD4-86A0-5F9472072091}" type="datetimeFigureOut">
              <a:rPr lang="ru-RU" smtClean="0"/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B044D-00AA-4FB3-B6DC-C92C3D0C77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6146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3116" y="206061"/>
            <a:ext cx="10631509" cy="1545466"/>
          </a:xfrm>
        </p:spPr>
        <p:txBody>
          <a:bodyPr>
            <a:normAutofit/>
          </a:bodyPr>
          <a:lstStyle/>
          <a:p>
            <a:r>
              <a:rPr lang="ru-RU" sz="8000" dirty="0" smtClean="0">
                <a:latin typeface="Mistral" panose="03090702030407020403" pitchFamily="66" charset="0"/>
              </a:rPr>
              <a:t>К л о н и р о в а н и е</a:t>
            </a:r>
            <a:endParaRPr lang="ru-RU" sz="8000" dirty="0">
              <a:latin typeface="Mistral" panose="03090702030407020403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548" y="1918952"/>
            <a:ext cx="4222392" cy="316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45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3020" y="287855"/>
            <a:ext cx="8610600" cy="1293028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Mistral" panose="03090702030407020403" pitchFamily="66" charset="0"/>
              </a:rPr>
              <a:t> </a:t>
            </a:r>
            <a:endParaRPr lang="ru-RU" sz="4800" dirty="0">
              <a:latin typeface="Mistral" panose="03090702030407020403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5958" y="1177129"/>
            <a:ext cx="10820400" cy="4024125"/>
          </a:xfrm>
        </p:spPr>
        <p:txBody>
          <a:bodyPr>
            <a:normAutofit/>
          </a:bodyPr>
          <a:lstStyle/>
          <a:p>
            <a:r>
              <a:rPr lang="ru-RU" dirty="0"/>
              <a:t>Термин "клон" происходит от греческого слова «</a:t>
            </a:r>
            <a:r>
              <a:rPr lang="ru-RU" dirty="0" err="1"/>
              <a:t>klon</a:t>
            </a:r>
            <a:r>
              <a:rPr lang="ru-RU" dirty="0"/>
              <a:t>», что означает веточка, побег, отпрыск. Клонированию можно давать много определений, вот </a:t>
            </a:r>
            <a:r>
              <a:rPr lang="ru-RU" dirty="0" smtClean="0"/>
              <a:t> самое распространенное </a:t>
            </a:r>
            <a:r>
              <a:rPr lang="ru-RU" dirty="0"/>
              <a:t>из них, клонирование - популяция клеток или организмов произошедших от общего предка путём бесполого размножения, причём потомок при этом генетически идентичен своему предку.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897" y="3442215"/>
            <a:ext cx="2244573" cy="277828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868" y="3442215"/>
            <a:ext cx="3401473" cy="26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9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5950" y="1043189"/>
            <a:ext cx="8610600" cy="1293028"/>
          </a:xfrm>
        </p:spPr>
        <p:txBody>
          <a:bodyPr/>
          <a:lstStyle/>
          <a:p>
            <a:r>
              <a:rPr lang="ru-RU" dirty="0" smtClean="0">
                <a:latin typeface="Mistral" panose="03090702030407020403" pitchFamily="66" charset="0"/>
              </a:rPr>
              <a:t>Стадии клонирования</a:t>
            </a:r>
            <a:endParaRPr lang="ru-RU" dirty="0">
              <a:latin typeface="Mistral" panose="03090702030407020403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244" y="2562897"/>
            <a:ext cx="11410681" cy="2215165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ru-RU" dirty="0" smtClean="0"/>
              <a:t>1. У </a:t>
            </a:r>
            <a:r>
              <a:rPr lang="ru-RU" dirty="0"/>
              <a:t>женской особи берется яйцеклетка, из нее микроскопической пипеткой вытягивается ядро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2.В </a:t>
            </a:r>
            <a:r>
              <a:rPr lang="ru-RU" dirty="0"/>
              <a:t>безъядерную яйцеклетку вводят другую, содержащую ДНК клонируемого организма.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3.С </a:t>
            </a:r>
            <a:r>
              <a:rPr lang="ru-RU" dirty="0"/>
              <a:t>момента слияния нового генетического материала с яйцеклеткой, как ожидается, должен начаться процесс размножения клеток и рост эмбриона.</a:t>
            </a:r>
          </a:p>
        </p:txBody>
      </p:sp>
    </p:spTree>
    <p:extLst>
      <p:ext uri="{BB962C8B-B14F-4D97-AF65-F5344CB8AC3E}">
        <p14:creationId xmlns:p14="http://schemas.microsoft.com/office/powerpoint/2010/main" val="416722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949002" y="528045"/>
            <a:ext cx="13303876" cy="129302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Mistral" panose="03090702030407020403" pitchFamily="66" charset="0"/>
              </a:rPr>
              <a:t>Истории исследования клонирования животных</a:t>
            </a:r>
            <a:endParaRPr lang="ru-RU" dirty="0">
              <a:latin typeface="Mistral" panose="03090702030407020403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Началось все с открытия яйцеклетки в 1883 году немецким </a:t>
            </a:r>
            <a:r>
              <a:rPr lang="ru-RU" dirty="0" err="1"/>
              <a:t>цитологом</a:t>
            </a:r>
            <a:r>
              <a:rPr lang="ru-RU" dirty="0"/>
              <a:t> О. </a:t>
            </a:r>
            <a:r>
              <a:rPr lang="ru-RU" dirty="0" err="1"/>
              <a:t>Хертвигом</a:t>
            </a:r>
            <a:r>
              <a:rPr lang="ru-RU" dirty="0"/>
              <a:t>, когда было установлено, что, оказывается, в процессе оплодотворения равноправно участвуют мужские и женские клетки. В 40-е годы XX века русский эмбриолог Г.В. </a:t>
            </a:r>
            <a:r>
              <a:rPr lang="ru-RU" dirty="0" err="1"/>
              <a:t>Лопашов</a:t>
            </a:r>
            <a:r>
              <a:rPr lang="ru-RU" dirty="0"/>
              <a:t> разработал метод трансплантации ядер в яйцеклетку лягушки и отправил статью в «Журнал общей биологии», однако статья не была выпущена, поскольку именно в это время утвердилось беспредельное господство в биологии малограмотного агронома Трофима Лысенко… А в 50-е годы американские эмбриологи Р. </a:t>
            </a:r>
            <a:r>
              <a:rPr lang="ru-RU" dirty="0" err="1"/>
              <a:t>Бриггс</a:t>
            </a:r>
            <a:r>
              <a:rPr lang="ru-RU" dirty="0"/>
              <a:t> и Т. Кинг, которым и достались первые лавры, выполнили сходные опыты по переносу ядра клетки в гигантские икринки африканской </a:t>
            </a:r>
            <a:r>
              <a:rPr lang="ru-RU" dirty="0" err="1"/>
              <a:t>шпорцевой</a:t>
            </a:r>
            <a:r>
              <a:rPr lang="ru-RU" dirty="0"/>
              <a:t> лягушки «</a:t>
            </a:r>
            <a:r>
              <a:rPr lang="ru-RU" dirty="0" err="1"/>
              <a:t>ксенопус</a:t>
            </a:r>
            <a:r>
              <a:rPr lang="ru-RU" dirty="0"/>
              <a:t>», из которых успешно развились головастики. Затем английский профессор зоологии Дж. </a:t>
            </a:r>
            <a:r>
              <a:rPr lang="ru-RU" dirty="0" err="1"/>
              <a:t>Гердон</a:t>
            </a:r>
            <a:r>
              <a:rPr lang="ru-RU" dirty="0"/>
              <a:t> разработал методику, позволяющую трансплантировать в яйцеклетку лягушек различные ядра из специализированных клеток. Именно тогда «в полный голос» заговорили о клонировании млекопитающих и, быть может, человека. Клонирование животных определяется от клонирования амфибий до млекопитающих.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05126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3781" y="171943"/>
            <a:ext cx="8610600" cy="1293028"/>
          </a:xfrm>
        </p:spPr>
        <p:txBody>
          <a:bodyPr>
            <a:normAutofit/>
          </a:bodyPr>
          <a:lstStyle/>
          <a:p>
            <a:r>
              <a:rPr lang="ru-RU" sz="6600" dirty="0" smtClean="0">
                <a:latin typeface="Mistral" panose="03090702030407020403" pitchFamily="66" charset="0"/>
              </a:rPr>
              <a:t>Овечка </a:t>
            </a:r>
            <a:r>
              <a:rPr lang="ru-RU" sz="6600" dirty="0" err="1" smtClean="0">
                <a:latin typeface="Mistral" panose="03090702030407020403" pitchFamily="66" charset="0"/>
              </a:rPr>
              <a:t>долли</a:t>
            </a:r>
            <a:endParaRPr lang="ru-RU" sz="6600" dirty="0">
              <a:latin typeface="Mistral" panose="03090702030407020403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7883" y="502276"/>
            <a:ext cx="1588528" cy="2301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940157" y="1931830"/>
            <a:ext cx="11058660" cy="4810259"/>
          </a:xfrm>
        </p:spPr>
        <p:txBody>
          <a:bodyPr numCol="2"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В феврале 1997 года человечество было потрясено известием из шотландского Института </a:t>
            </a:r>
            <a:r>
              <a:rPr lang="ru-RU" dirty="0" err="1"/>
              <a:t>Рослина</a:t>
            </a:r>
            <a:r>
              <a:rPr lang="ru-RU" dirty="0"/>
              <a:t> о рождении и нормальном развитии первого млекопитающего, полученного путем переноса ядра, или, проще говоря, клонирования, - овечки Долли. Пожалуй, это событие произвело эффект, сходный с сообщением об изобретении ядерной бомбы или о возникновении телевидения.</a:t>
            </a:r>
          </a:p>
          <a:p>
            <a:pPr marL="0" indent="0">
              <a:buNone/>
            </a:pPr>
            <a:r>
              <a:rPr lang="ru-RU" dirty="0" smtClean="0"/>
              <a:t>Сначала </a:t>
            </a:r>
            <a:r>
              <a:rPr lang="ru-RU" dirty="0"/>
              <a:t>из молочной железы взрослой овцы была взята клетка и искусственными методами была погашена активность ее генов. Затем клетка была помещена в эмбриональное окружение, называемое ооцитом, чтобы произошла перестройка генетической программы на развитие эмбриона. Тем временем из яйцеклетки другой овцы было «вытянуто» ядро, и после охлаждения цитоплазматической оболочки под действием электрического поля в нее было введено ядро, выделенное из клетки молочной железы первой овцы. Оплодотворенная вышеописанным способом яйцеклетка была помещена в матку третьей овцы - суррогатной матери. И после обычного процесса вынашивания была рождена овечка Долли, которая была полной генетической копией овцы - донора клетки молочной железы.</a:t>
            </a:r>
          </a:p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372" y="171943"/>
            <a:ext cx="1345843" cy="1642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90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375043" y="120429"/>
            <a:ext cx="5272825" cy="1293028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Mistral" panose="03090702030407020403" pitchFamily="66" charset="0"/>
              </a:rPr>
              <a:t>ОВЕЧКА ДОЛЛИ</a:t>
            </a:r>
            <a:endParaRPr lang="ru-RU" sz="6000" dirty="0">
              <a:latin typeface="Mistral" panose="03090702030407020403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18375" y="1413456"/>
            <a:ext cx="6874098" cy="53093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Слух, распространявшийся с неимоверной скоростью чуть ли не с момента объявления о существовании Долли, заключался в том, что клонированная овца стареет в несколько раз быстрее своих «нормально рожденных» родственников.</a:t>
            </a:r>
          </a:p>
          <a:p>
            <a:pPr marL="0" indent="0">
              <a:buNone/>
            </a:pPr>
            <a:r>
              <a:rPr lang="ru-RU" dirty="0" smtClean="0"/>
              <a:t>Эти </a:t>
            </a:r>
            <a:r>
              <a:rPr lang="ru-RU" dirty="0"/>
              <a:t>данные, как оказалось, во многом соответствуют действительности. Согласно одному из наиболее вероятных объяснений этого феноменально быстрого старения является гипотеза, что оно происходит в силу запрограммированного ограничения количества делений и продолжительности жизни каждой клетки высших организмов. Разговоры о нарушениях репродуктивных способностей у Долли вообще не имеют под </a:t>
            </a:r>
            <a:r>
              <a:rPr lang="ru-RU" dirty="0" smtClean="0"/>
              <a:t>собой никаких </a:t>
            </a:r>
            <a:r>
              <a:rPr lang="ru-RU" dirty="0"/>
              <a:t>реальных оснований, поскольку она уже как минимум дважды благополучно разрешилась от бремени, родив своего первенца </a:t>
            </a:r>
            <a:r>
              <a:rPr lang="ru-RU" dirty="0" err="1"/>
              <a:t>Бонни</a:t>
            </a:r>
            <a:r>
              <a:rPr lang="ru-RU" dirty="0"/>
              <a:t> на втором году жизни, а еще год спустя - троих здоровых ягнят.</a:t>
            </a:r>
          </a:p>
          <a:p>
            <a:pPr marL="0" indent="0">
              <a:buNone/>
            </a:pPr>
            <a:r>
              <a:rPr lang="ru-RU" dirty="0" smtClean="0"/>
              <a:t>Овечка </a:t>
            </a:r>
            <a:r>
              <a:rPr lang="ru-RU" dirty="0"/>
              <a:t>Долли прожила 6 по большей степени мучительных лет.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024" y="1593359"/>
            <a:ext cx="4204951" cy="236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5807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8783" y="223460"/>
            <a:ext cx="8610600" cy="1293028"/>
          </a:xfrm>
        </p:spPr>
        <p:txBody>
          <a:bodyPr/>
          <a:lstStyle/>
          <a:p>
            <a:r>
              <a:rPr lang="ru-RU" dirty="0" smtClean="0">
                <a:latin typeface="Mistral" panose="03090702030407020403" pitchFamily="66" charset="0"/>
              </a:rPr>
              <a:t>Терапевтическое клонирование</a:t>
            </a:r>
            <a:endParaRPr lang="ru-RU" dirty="0">
              <a:latin typeface="Mistral" panose="03090702030407020403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2195" y="1400579"/>
            <a:ext cx="6693794" cy="506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Что касается клонирования человека, данный процесс запрещен законом во многих странах в связи с многими аспектами.</a:t>
            </a:r>
          </a:p>
          <a:p>
            <a:pPr marL="0" indent="0">
              <a:buNone/>
            </a:pPr>
            <a:r>
              <a:rPr lang="ru-RU" dirty="0" smtClean="0"/>
              <a:t>Но </a:t>
            </a:r>
            <a:r>
              <a:rPr lang="ru-RU" dirty="0" err="1"/>
              <a:t>сyществует</a:t>
            </a:r>
            <a:r>
              <a:rPr lang="ru-RU" dirty="0"/>
              <a:t> такой вид клонирования, как терапевтический. В терапевтическом клонировании используется процесс, известный как пересадка ядер соматических клеток, (замена ядра клетки, исследовательское клонирование и клонирование эмбриона), состоящий в изъятии яйцеклетки из которой было удалено ядро, и замена этого ядра ДНК другого организма. После многих митотических делений культуры (митозов культуры), данная клетка образует </a:t>
            </a:r>
            <a:r>
              <a:rPr lang="ru-RU" dirty="0" err="1"/>
              <a:t>блацисту</a:t>
            </a:r>
            <a:r>
              <a:rPr lang="ru-RU" dirty="0"/>
              <a:t> (раннюю стадию эмбриона состоящую из приблизительно 100 клеток) с ДНК почти идентичным первичному организму.</a:t>
            </a:r>
          </a:p>
          <a:p>
            <a:pPr marL="0" indent="0">
              <a:buNone/>
            </a:pPr>
            <a:r>
              <a:rPr lang="ru-RU" dirty="0" smtClean="0"/>
              <a:t>Цель </a:t>
            </a:r>
            <a:r>
              <a:rPr lang="ru-RU" dirty="0"/>
              <a:t>данной процедуры - получение стволовых клеток. генетически совместимых с донорским организмом.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57" y="1890376"/>
            <a:ext cx="4438383" cy="332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371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0440" y="223460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Mistral" panose="03090702030407020403" pitchFamily="66" charset="0"/>
              </a:rPr>
              <a:t>Значение клонирования</a:t>
            </a:r>
            <a:endParaRPr lang="ru-RU" sz="5400" dirty="0">
              <a:latin typeface="Mistral" panose="03090702030407020403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042" y="1924104"/>
            <a:ext cx="10820400" cy="4024125"/>
          </a:xfrm>
        </p:spPr>
        <p:txBody>
          <a:bodyPr>
            <a:normAutofit fontScale="92500"/>
          </a:bodyPr>
          <a:lstStyle/>
          <a:p>
            <a:r>
              <a:rPr lang="ru-RU" dirty="0"/>
              <a:t>В настоящее время с методами генной инженерии и, в частности, клонирования связано множество надежд и в области лечения неизлечимых ранее болезней, репродукции и трансплантации органов, и в области искусственного зачатия, борьбы с инвалидностью и врожденными </a:t>
            </a:r>
            <a:r>
              <a:rPr lang="ru-RU" dirty="0" smtClean="0"/>
              <a:t>пороками. </a:t>
            </a:r>
            <a:r>
              <a:rPr lang="ru-RU" dirty="0"/>
              <a:t>Проводится все больше экспериментов по выращиванию млекопитающих и последующей пересадке их органов человеку. Совсем недавно в Южной Корее удалось клонировать поросенка, генетически измененные клетки которого способны на 60-70% снизить угрозу отторжения органов иммунной системой человека при трансплантации. А в свете проблемы, связанной с неспособностью иметь детей, методы искусственного оплодотворения получили широкую поддержку в обществе. Что касается самого клонирования, то оно позволяет проводить те же процедуры, обходясь генофондом лишь одного из родителей, что часто бывает необходимо в случае предрасположенности одного из родителей к серьезным заболеваниям.</a:t>
            </a:r>
          </a:p>
        </p:txBody>
      </p:sp>
    </p:spTree>
    <p:extLst>
      <p:ext uri="{BB962C8B-B14F-4D97-AF65-F5344CB8AC3E}">
        <p14:creationId xmlns:p14="http://schemas.microsoft.com/office/powerpoint/2010/main" val="123913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679" y="2632442"/>
            <a:ext cx="10820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9600" dirty="0" smtClean="0">
                <a:latin typeface="Mistral" panose="03090702030407020403" pitchFamily="66" charset="0"/>
              </a:rPr>
              <a:t>Спасибо за </a:t>
            </a:r>
            <a:r>
              <a:rPr lang="ru-RU" sz="9600" dirty="0" smtClean="0">
                <a:latin typeface="Mistral" panose="03090702030407020403" pitchFamily="66" charset="0"/>
              </a:rPr>
              <a:t>внимание  </a:t>
            </a:r>
            <a:r>
              <a:rPr lang="ru-RU" sz="9600" dirty="0" smtClean="0">
                <a:latin typeface="Mistral" panose="03090702030407020403" pitchFamily="66" charset="0"/>
                <a:sym typeface="Wingdings" panose="05000000000000000000" pitchFamily="2" charset="2"/>
              </a:rPr>
              <a:t></a:t>
            </a:r>
            <a:endParaRPr lang="ru-RU" sz="9600" dirty="0"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980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149</TotalTime>
  <Words>847</Words>
  <Application>Microsoft Office PowerPoint</Application>
  <PresentationFormat>Широкоэкранный</PresentationFormat>
  <Paragraphs>23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Mistral</vt:lpstr>
      <vt:lpstr>Wingdings</vt:lpstr>
      <vt:lpstr>След самолета</vt:lpstr>
      <vt:lpstr>К л о н и р о в а н и е</vt:lpstr>
      <vt:lpstr> </vt:lpstr>
      <vt:lpstr>Стадии клонирования</vt:lpstr>
      <vt:lpstr>Истории исследования клонирования животных</vt:lpstr>
      <vt:lpstr>Овечка долли</vt:lpstr>
      <vt:lpstr>ОВЕЧКА ДОЛЛИ</vt:lpstr>
      <vt:lpstr>Терапевтическое клонирование</vt:lpstr>
      <vt:lpstr>Значение клонирования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</dc:creator>
  <cp:lastModifiedBy>Мария</cp:lastModifiedBy>
  <cp:revision>13</cp:revision>
  <dcterms:created xsi:type="dcterms:W3CDTF">2015-02-11T17:19:23Z</dcterms:created>
  <dcterms:modified xsi:type="dcterms:W3CDTF">2015-02-12T18:09:27Z</dcterms:modified>
</cp:coreProperties>
</file>