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58" r:id="rId5"/>
    <p:sldId id="263" r:id="rId6"/>
    <p:sldId id="260" r:id="rId7"/>
    <p:sldId id="264" r:id="rId8"/>
    <p:sldId id="265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8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305071-B382-4066-9E7A-2FB843E9793F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E01AA-730F-4A75-A613-DBFDFCA71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E01AA-730F-4A75-A613-DBFDFCA71258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DC52B9-0D4B-406C-A817-88EFB7B70BE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41FCEAD-D5AE-4CE7-B535-21810387F3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DC52B9-0D4B-406C-A817-88EFB7B70BE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FCEAD-D5AE-4CE7-B535-21810387F3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DC52B9-0D4B-406C-A817-88EFB7B70BE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FCEAD-D5AE-4CE7-B535-21810387F3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DC52B9-0D4B-406C-A817-88EFB7B70BE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FCEAD-D5AE-4CE7-B535-21810387F3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DC52B9-0D4B-406C-A817-88EFB7B70BE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FCEAD-D5AE-4CE7-B535-21810387F3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DC52B9-0D4B-406C-A817-88EFB7B70BE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FCEAD-D5AE-4CE7-B535-21810387F3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DC52B9-0D4B-406C-A817-88EFB7B70BE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FCEAD-D5AE-4CE7-B535-21810387F3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DC52B9-0D4B-406C-A817-88EFB7B70BE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FCEAD-D5AE-4CE7-B535-21810387F3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DC52B9-0D4B-406C-A817-88EFB7B70BE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FCEAD-D5AE-4CE7-B535-21810387F3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6DC52B9-0D4B-406C-A817-88EFB7B70BE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41FCEAD-D5AE-4CE7-B535-21810387F38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DC52B9-0D4B-406C-A817-88EFB7B70BE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41FCEAD-D5AE-4CE7-B535-21810387F38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6DC52B9-0D4B-406C-A817-88EFB7B70BEC}" type="datetimeFigureOut">
              <a:rPr lang="ru-RU" smtClean="0"/>
              <a:pPr/>
              <a:t>02.06.2014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41FCEAD-D5AE-4CE7-B535-21810387F3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My%20downloads\&#1057;&#1072;&#1084;&#1099;&#1077;%20&#1074;&#1088;&#1077;&#1076;&#1085;&#1099;&#1077;%20&#1080;%20&#1073;&#1077;&#1079;&#1086;&#1087;&#1072;&#1089;&#1085;&#1099;&#1077;%20&#1087;&#1080;&#1097;&#1077;&#1074;&#1099;&#1077;%20&#1076;&#1086;&#1073;&#1072;&#1074;&#1082;&#1080;.mp4" TargetMode="Externa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 rot="20825279">
            <a:off x="222822" y="916141"/>
            <a:ext cx="75009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i="1" u="sng" dirty="0" smtClean="0">
                <a:ln w="1905"/>
                <a:gradFill flip="none" rotWithShape="1">
                  <a:gsLst>
                    <a:gs pos="81000">
                      <a:srgbClr val="FF0000">
                        <a:alpha val="75000"/>
                      </a:srgbClr>
                    </a:gs>
                    <a:gs pos="37000">
                      <a:srgbClr val="FFFF00"/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Пищевые добавки</a:t>
            </a:r>
            <a:endParaRPr lang="ru-RU" sz="6000" b="1" i="1" u="sng" dirty="0">
              <a:ln w="1905"/>
              <a:gradFill flip="none" rotWithShape="1">
                <a:gsLst>
                  <a:gs pos="81000">
                    <a:srgbClr val="FF0000">
                      <a:alpha val="75000"/>
                    </a:srgbClr>
                  </a:gs>
                  <a:gs pos="37000">
                    <a:srgbClr val="FFFF00"/>
                  </a:gs>
                </a:gsLst>
                <a:path path="circle">
                  <a:fillToRect l="100000" b="100000"/>
                </a:path>
                <a:tileRect t="-100000" r="-1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0000" endA="300" endPos="50000" dist="29997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428992" y="1928802"/>
            <a:ext cx="52864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 это химические вещества, добавляемые к пищевым продуктам с целью улучшить вкус, повысить питательную ценность или предотвратить порчу продукта.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14348" y="428604"/>
            <a:ext cx="75009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i="1" u="sng" dirty="0" smtClean="0">
                <a:ln w="1905"/>
                <a:gradFill flip="none" rotWithShape="1">
                  <a:gsLst>
                    <a:gs pos="81000">
                      <a:srgbClr val="FF0000">
                        <a:alpha val="75000"/>
                      </a:srgbClr>
                    </a:gs>
                    <a:gs pos="37000">
                      <a:srgbClr val="FFFF00"/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effectLst>
                  <a:glow rad="101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0000" endA="300" endPos="50000" dist="29997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Пищевые добавки</a:t>
            </a:r>
            <a:endParaRPr lang="ru-RU" sz="6000" b="1" i="1" u="sng" dirty="0">
              <a:ln w="1905"/>
              <a:gradFill flip="none" rotWithShape="1">
                <a:gsLst>
                  <a:gs pos="81000">
                    <a:srgbClr val="FF0000">
                      <a:alpha val="75000"/>
                    </a:srgbClr>
                  </a:gs>
                  <a:gs pos="37000">
                    <a:srgbClr val="FFFF00"/>
                  </a:gs>
                </a:gsLst>
                <a:path path="circle">
                  <a:fillToRect l="100000" b="100000"/>
                </a:path>
                <a:tileRect t="-100000" r="-100000"/>
              </a:gradFill>
              <a:effectLst>
                <a:glow rad="101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0000" endA="300" endPos="50000" dist="29997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4" name="Picture 2" descr="http://0.tqn.com/d/chemistry/1/0/Q/q/testtubespill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5F3F5"/>
              </a:clrFrom>
              <a:clrTo>
                <a:srgbClr val="F5F3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214290"/>
            <a:ext cx="4895850" cy="6477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8596" y="2143116"/>
            <a:ext cx="835824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Основные цели введения пищевых добавок предусматривают:</a:t>
            </a:r>
          </a:p>
          <a:p>
            <a:pPr algn="just"/>
            <a:endParaRPr lang="ru-RU" dirty="0" smtClean="0"/>
          </a:p>
          <a:p>
            <a:pPr algn="just">
              <a:buClr>
                <a:srgbClr val="007434"/>
              </a:buClr>
              <a:buSzPct val="120000"/>
              <a:buFont typeface="Wingdings" pitchFamily="2" charset="2"/>
              <a:buChar char="ü"/>
            </a:pPr>
            <a:r>
              <a:rPr lang="ru-RU" dirty="0" smtClean="0"/>
              <a:t> увеличение срока хранения продуктов питания , что необходимо для их транспортировки во все уголки Земли ;</a:t>
            </a:r>
          </a:p>
          <a:p>
            <a:pPr algn="just">
              <a:buClr>
                <a:srgbClr val="007434"/>
              </a:buClr>
              <a:buSzPct val="120000"/>
              <a:buFont typeface="Wingdings" pitchFamily="2" charset="2"/>
              <a:buChar char="ü"/>
            </a:pPr>
            <a:endParaRPr lang="ru-RU" dirty="0" smtClean="0"/>
          </a:p>
          <a:p>
            <a:pPr algn="just">
              <a:buClr>
                <a:srgbClr val="007434"/>
              </a:buClr>
              <a:buSzPct val="120000"/>
              <a:buFont typeface="Wingdings" pitchFamily="2" charset="2"/>
              <a:buChar char="ü"/>
            </a:pPr>
            <a:r>
              <a:rPr lang="ru-RU" dirty="0" smtClean="0"/>
              <a:t> сохранение природных качеств пищевого продукта – красивый цвет, привлекательный вкус и аромат, густую консистенцию ;</a:t>
            </a:r>
          </a:p>
          <a:p>
            <a:pPr algn="just">
              <a:buClr>
                <a:srgbClr val="007434"/>
              </a:buClr>
              <a:buSzPct val="120000"/>
              <a:buFont typeface="Wingdings" pitchFamily="2" charset="2"/>
              <a:buChar char="ü"/>
            </a:pPr>
            <a:endParaRPr lang="ru-RU" dirty="0" smtClean="0"/>
          </a:p>
          <a:p>
            <a:pPr algn="just">
              <a:buClr>
                <a:srgbClr val="007434"/>
              </a:buClr>
              <a:buSzPct val="120000"/>
              <a:buFont typeface="Wingdings" pitchFamily="2" charset="2"/>
              <a:buChar char="ü"/>
            </a:pPr>
            <a:r>
              <a:rPr lang="ru-RU" dirty="0" smtClean="0"/>
              <a:t> улучшение структуры пищевых продуктов и увеличение их стабильности при хранении.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85728"/>
            <a:ext cx="8429684" cy="1500198"/>
          </a:xfrm>
          <a:prstGeom prst="rect">
            <a:avLst/>
          </a:prstGeom>
        </p:spPr>
        <p:txBody>
          <a:bodyPr wrap="square">
            <a:prstTxWarp prst="textChevronInverted">
              <a:avLst/>
            </a:prstTxWarp>
            <a:spAutoFit/>
          </a:bodyPr>
          <a:lstStyle/>
          <a:p>
            <a:r>
              <a:rPr lang="ru-RU" sz="3200" b="1" dirty="0" smtClean="0">
                <a:ln w="31550" cmpd="sng">
                  <a:noFill/>
                  <a:prstDash val="solid"/>
                </a:ln>
                <a:gradFill flip="none" rotWithShape="1">
                  <a:gsLst>
                    <a:gs pos="43000">
                      <a:srgbClr val="00B0F0"/>
                    </a:gs>
                    <a:gs pos="67000">
                      <a:srgbClr val="7030A0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цели введения пищевых добавок </a:t>
            </a:r>
            <a:endParaRPr lang="ru-RU" sz="3200" b="1" dirty="0">
              <a:ln w="31550" cmpd="sng">
                <a:noFill/>
                <a:prstDash val="solid"/>
              </a:ln>
              <a:gradFill flip="none" rotWithShape="1">
                <a:gsLst>
                  <a:gs pos="43000">
                    <a:srgbClr val="00B0F0"/>
                  </a:gs>
                  <a:gs pos="67000">
                    <a:srgbClr val="7030A0"/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6"/>
            <a:ext cx="37147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В последнее время в обществе растет озабоченность в связи с применением пищевых добавок: их безвредность вызывает сомнения. Для изготовления продуктов питания стало использоваться большое количество различных пищевых добавок. Они делают нашу пищу более привлекательной на вид и на вкус, позволяют долгое время сохранять продукты свежими. </a:t>
            </a:r>
          </a:p>
          <a:p>
            <a:pPr algn="just"/>
            <a:endParaRPr lang="ru-RU" dirty="0"/>
          </a:p>
        </p:txBody>
      </p:sp>
      <p:pic>
        <p:nvPicPr>
          <p:cNvPr id="6146" name="Picture 2" descr="http://img0.liveinternet.ru/images/attach/c/7/94/436/94436970_3720816_edobavk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285728"/>
            <a:ext cx="4762500" cy="38766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071670" y="4286256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Но не все пищевые добавки безопасны для нашего здоровья. Какие же из них делают пищу более полезной, а какие могут навредить нам, как это можно установить экспериментально, используя различные продукты питания? Ведь нам важно, что мы едим и пьём.</a:t>
            </a:r>
            <a:endParaRPr lang="ru-RU" dirty="0"/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00496" y="428604"/>
            <a:ext cx="457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Специалисты приписывают пищевым добавкам около 50 различных функций. Можно выделить 11 больших групп добавок:</a:t>
            </a:r>
          </a:p>
          <a:p>
            <a:endParaRPr lang="ru-RU" dirty="0" smtClean="0"/>
          </a:p>
          <a:p>
            <a:pPr>
              <a:buClr>
                <a:srgbClr val="7030A0"/>
              </a:buClr>
              <a:buSzPct val="150000"/>
              <a:buFont typeface="Lucida Sans Unicode" pitchFamily="34" charset="0"/>
              <a:buChar char="∗"/>
            </a:pPr>
            <a:r>
              <a:rPr lang="ru-RU" i="1" dirty="0" smtClean="0"/>
              <a:t> питательные добавки (природные компоненты пищи); </a:t>
            </a:r>
          </a:p>
          <a:p>
            <a:pPr>
              <a:buClr>
                <a:srgbClr val="7030A0"/>
              </a:buClr>
              <a:buSzPct val="150000"/>
              <a:buFont typeface="Lucida Sans Unicode" pitchFamily="34" charset="0"/>
              <a:buChar char="∗"/>
            </a:pPr>
            <a:r>
              <a:rPr lang="ru-RU" i="1" dirty="0" smtClean="0"/>
              <a:t> добавки, сохраняющие свежесть; </a:t>
            </a:r>
          </a:p>
          <a:p>
            <a:pPr>
              <a:buClr>
                <a:srgbClr val="7030A0"/>
              </a:buClr>
              <a:buSzPct val="150000"/>
              <a:buFont typeface="Lucida Sans Unicode" pitchFamily="34" charset="0"/>
              <a:buChar char="∗"/>
            </a:pPr>
            <a:r>
              <a:rPr lang="ru-RU" i="1" dirty="0" smtClean="0"/>
              <a:t> добавки, облегчающие переработку или изготовление;</a:t>
            </a:r>
          </a:p>
          <a:p>
            <a:pPr>
              <a:buClr>
                <a:srgbClr val="7030A0"/>
              </a:buClr>
              <a:buSzPct val="150000"/>
              <a:buFont typeface="Lucida Sans Unicode" pitchFamily="34" charset="0"/>
              <a:buChar char="∗"/>
            </a:pPr>
            <a:r>
              <a:rPr lang="ru-RU" i="1" dirty="0" smtClean="0"/>
              <a:t> консерванты;</a:t>
            </a:r>
          </a:p>
          <a:p>
            <a:pPr>
              <a:buClr>
                <a:srgbClr val="7030A0"/>
              </a:buClr>
              <a:buSzPct val="150000"/>
              <a:buFont typeface="Lucida Sans Unicode" pitchFamily="34" charset="0"/>
              <a:buChar char="∗"/>
            </a:pPr>
            <a:r>
              <a:rPr lang="ru-RU" i="1" dirty="0" smtClean="0"/>
              <a:t> приправы;</a:t>
            </a:r>
          </a:p>
          <a:p>
            <a:pPr>
              <a:buClr>
                <a:srgbClr val="7030A0"/>
              </a:buClr>
              <a:buSzPct val="150000"/>
              <a:buFont typeface="Lucida Sans Unicode" pitchFamily="34" charset="0"/>
              <a:buChar char="∗"/>
            </a:pPr>
            <a:r>
              <a:rPr lang="ru-RU" i="1" dirty="0" smtClean="0"/>
              <a:t> красители;</a:t>
            </a:r>
          </a:p>
          <a:p>
            <a:pPr>
              <a:buClr>
                <a:srgbClr val="7030A0"/>
              </a:buClr>
              <a:buSzPct val="150000"/>
              <a:buFont typeface="Lucida Sans Unicode" pitchFamily="34" charset="0"/>
              <a:buChar char="∗"/>
            </a:pPr>
            <a:r>
              <a:rPr lang="ru-RU" i="1" dirty="0" smtClean="0"/>
              <a:t> уплотнители (</a:t>
            </a:r>
            <a:r>
              <a:rPr lang="ru-RU" i="1" dirty="0" err="1" smtClean="0"/>
              <a:t>текстуранты</a:t>
            </a:r>
            <a:r>
              <a:rPr lang="ru-RU" i="1" dirty="0" smtClean="0"/>
              <a:t>);</a:t>
            </a:r>
          </a:p>
          <a:p>
            <a:pPr>
              <a:buClr>
                <a:srgbClr val="7030A0"/>
              </a:buClr>
              <a:buSzPct val="150000"/>
              <a:buFont typeface="Lucida Sans Unicode" pitchFamily="34" charset="0"/>
              <a:buChar char="∗"/>
            </a:pPr>
            <a:r>
              <a:rPr lang="ru-RU" i="1" dirty="0" smtClean="0"/>
              <a:t> </a:t>
            </a:r>
            <a:r>
              <a:rPr lang="ru-RU" i="1" dirty="0" err="1" smtClean="0"/>
              <a:t>подсластители</a:t>
            </a:r>
            <a:r>
              <a:rPr lang="ru-RU" i="1" dirty="0" smtClean="0"/>
              <a:t>;</a:t>
            </a:r>
          </a:p>
          <a:p>
            <a:pPr>
              <a:buClr>
                <a:srgbClr val="7030A0"/>
              </a:buClr>
              <a:buSzPct val="150000"/>
              <a:buFont typeface="Lucida Sans Unicode" pitchFamily="34" charset="0"/>
              <a:buChar char="∗"/>
            </a:pPr>
            <a:r>
              <a:rPr lang="ru-RU" i="1" dirty="0" smtClean="0"/>
              <a:t> наполнители;</a:t>
            </a:r>
          </a:p>
          <a:p>
            <a:pPr>
              <a:buClr>
                <a:srgbClr val="7030A0"/>
              </a:buClr>
              <a:buSzPct val="150000"/>
              <a:buFont typeface="Lucida Sans Unicode" pitchFamily="34" charset="0"/>
              <a:buChar char="∗"/>
            </a:pPr>
            <a:r>
              <a:rPr lang="ru-RU" i="1" dirty="0" smtClean="0"/>
              <a:t> добавки, позволяющие снизить калорийность пищи,</a:t>
            </a:r>
          </a:p>
          <a:p>
            <a:pPr>
              <a:buClr>
                <a:srgbClr val="7030A0"/>
              </a:buClr>
              <a:buSzPct val="150000"/>
              <a:buFont typeface="Lucida Sans Unicode" pitchFamily="34" charset="0"/>
              <a:buChar char="∗"/>
            </a:pPr>
            <a:r>
              <a:rPr lang="ru-RU" i="1" dirty="0" smtClean="0"/>
              <a:t> и прочие.</a:t>
            </a:r>
            <a:endParaRPr lang="ru-RU" i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785794"/>
            <a:ext cx="2857520" cy="1938992"/>
          </a:xfrm>
          <a:prstGeom prst="rect">
            <a:avLst/>
          </a:prstGeom>
        </p:spPr>
        <p:txBody>
          <a:bodyPr wrap="square">
            <a:spAutoFit/>
            <a:scene3d>
              <a:camera prst="isometricOffAxis1Right"/>
              <a:lightRig rig="threePt" dir="t"/>
            </a:scene3d>
          </a:bodyPr>
          <a:lstStyle/>
          <a:p>
            <a:r>
              <a:rPr lang="ru-RU" sz="4000" b="1" cap="all" dirty="0" smtClean="0">
                <a:ln w="9000" cmpd="sng">
                  <a:noFill/>
                  <a:prstDash val="solid"/>
                </a:ln>
                <a:gradFill flip="none" rotWithShape="1"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path path="circle">
                    <a:fillToRect t="100000" r="100000"/>
                  </a:path>
                  <a:tileRect l="-100000" b="-100000"/>
                </a:gradFill>
                <a:effectLst>
                  <a:glow rad="139700">
                    <a:schemeClr val="accent6">
                      <a:satMod val="175000"/>
                      <a:alpha val="40000"/>
                    </a:schemeClr>
                  </a:glow>
                  <a:reflection blurRad="12700" stA="28000" endPos="45000" dist="1000" dir="5400000" sy="-100000" algn="bl" rotWithShape="0"/>
                </a:effectLst>
              </a:rPr>
              <a:t>ГРУППЫ ПИЩЕВЫХ ДОБАВОК</a:t>
            </a:r>
            <a:endParaRPr lang="ru-RU" sz="4000" b="1" cap="all" dirty="0">
              <a:ln w="9000" cmpd="sng">
                <a:noFill/>
                <a:prstDash val="solid"/>
              </a:ln>
              <a:gradFill flip="none" rotWithShape="1"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path path="circle">
                  <a:fillToRect t="100000" r="100000"/>
                </a:path>
                <a:tileRect l="-100000" b="-100000"/>
              </a:gradFill>
              <a:effectLst>
                <a:glow rad="139700">
                  <a:schemeClr val="accent6">
                    <a:satMod val="175000"/>
                    <a:alpha val="40000"/>
                  </a:schemeClr>
                </a:glow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55000"/>
                <a:satMod val="300000"/>
              </a:schemeClr>
            </a:gs>
            <a:gs pos="40000">
              <a:schemeClr val="bg1">
                <a:tint val="65000"/>
                <a:satMod val="300000"/>
              </a:schemeClr>
            </a:gs>
            <a:gs pos="100000">
              <a:schemeClr val="tx1"/>
            </a:gs>
          </a:gsLst>
          <a:path path="circle">
            <a:fillToRect l="95000" t="-106500" r="5000" b="2065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kolyan.net/uploads/posts/2013-07/1373833910_1373599194_01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71480"/>
            <a:ext cx="3643338" cy="57150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Прямоугольник 3"/>
          <p:cNvSpPr/>
          <p:nvPr/>
        </p:nvSpPr>
        <p:spPr>
          <a:xfrm>
            <a:off x="4572000" y="1857364"/>
            <a:ext cx="400056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Clr>
                <a:srgbClr val="FE0000"/>
              </a:buClr>
              <a:buSzPct val="135000"/>
              <a:buFont typeface="Lucida Sans Unicode" pitchFamily="34" charset="0"/>
              <a:buChar char="‼"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Е100 - Е182 - красители; </a:t>
            </a:r>
          </a:p>
          <a:p>
            <a:pPr>
              <a:buClr>
                <a:srgbClr val="FE0000"/>
              </a:buClr>
              <a:buSzPct val="135000"/>
              <a:buFont typeface="Lucida Sans Unicode" pitchFamily="34" charset="0"/>
              <a:buChar char="‼"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Е200 - и далее - консерванты;</a:t>
            </a:r>
          </a:p>
          <a:p>
            <a:pPr>
              <a:buClr>
                <a:srgbClr val="FE0000"/>
              </a:buClr>
              <a:buSzPct val="135000"/>
              <a:buFont typeface="Lucida Sans Unicode" pitchFamily="34" charset="0"/>
              <a:buChar char="‼"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ЕЗОО - и далее - антиокислители (антиоксиданты);</a:t>
            </a:r>
          </a:p>
          <a:p>
            <a:pPr>
              <a:buClr>
                <a:srgbClr val="FE0000"/>
              </a:buClr>
              <a:buSzPct val="135000"/>
              <a:buFont typeface="Lucida Sans Unicode" pitchFamily="34" charset="0"/>
              <a:buChar char="‼"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Е400 - и далее - стабилизаторы консистенции; </a:t>
            </a:r>
          </a:p>
          <a:p>
            <a:pPr>
              <a:buClr>
                <a:srgbClr val="FE0000"/>
              </a:buClr>
              <a:buSzPct val="135000"/>
              <a:buFont typeface="Lucida Sans Unicode" pitchFamily="34" charset="0"/>
              <a:buChar char="‼"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Е450 - и далее - эмульгаторы;</a:t>
            </a:r>
          </a:p>
          <a:p>
            <a:pPr>
              <a:buClr>
                <a:srgbClr val="FE0000"/>
              </a:buClr>
              <a:buSzPct val="135000"/>
              <a:buFont typeface="Lucida Sans Unicode" pitchFamily="34" charset="0"/>
              <a:buChar char="‼"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ЕЗОО - и далее - регуляторы кислотности, разрыхлители; </a:t>
            </a:r>
          </a:p>
          <a:p>
            <a:pPr>
              <a:buClr>
                <a:srgbClr val="FE0000"/>
              </a:buClr>
              <a:buSzPct val="135000"/>
              <a:buFont typeface="Lucida Sans Unicode" pitchFamily="34" charset="0"/>
              <a:buChar char="‼"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Е600 - и далее - усилители вкуса и аромата;</a:t>
            </a:r>
          </a:p>
          <a:p>
            <a:pPr>
              <a:buClr>
                <a:srgbClr val="FE0000"/>
              </a:buClr>
              <a:buSzPct val="135000"/>
              <a:buFont typeface="Lucida Sans Unicode" pitchFamily="34" charset="0"/>
              <a:buChar char="‼"/>
            </a:pPr>
            <a:r>
              <a:rPr lang="ru-RU" dirty="0" smtClean="0">
                <a:solidFill>
                  <a:schemeClr val="bg1">
                    <a:lumMod val="95000"/>
                    <a:lumOff val="5000"/>
                  </a:schemeClr>
                </a:solidFill>
              </a:rPr>
              <a:t> Е700 - Е800 - запасные индексы для другой возможной информации;</a:t>
            </a:r>
            <a:endParaRPr lang="ru-RU" dirty="0">
              <a:solidFill>
                <a:schemeClr val="bg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 rot="591354">
            <a:off x="4411181" y="655180"/>
            <a:ext cx="5244337" cy="10772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3200" b="1" dirty="0" smtClean="0">
                <a:ln w="11430"/>
                <a:solidFill>
                  <a:schemeClr val="accent6">
                    <a:lumMod val="50000"/>
                  </a:schemeClr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Классификация пищевых добавок Е</a:t>
            </a:r>
            <a:endParaRPr lang="ru-RU" sz="3200" b="1" dirty="0">
              <a:ln w="11430"/>
              <a:solidFill>
                <a:schemeClr val="accent6">
                  <a:lumMod val="50000"/>
                </a:schemeClr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Самые вредные и безопасные пищевые добавки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0" y="928670"/>
            <a:ext cx="9144000" cy="592933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57158" y="214290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Видео «Вредные и безопасные пищевые добавки»</a:t>
            </a:r>
            <a:endParaRPr lang="ru-RU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video fullScrn="1">
              <p:cMediaNode>
                <p:cTn id="7" fill="remove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0034" y="2000240"/>
            <a:ext cx="514353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7030A0"/>
              </a:buClr>
              <a:buSzPct val="130000"/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Информация о пищевых добавках, содержащаяся на упаковках продуктов питания, должна расцениваться как забота производителя о потребителе. </a:t>
            </a:r>
          </a:p>
          <a:p>
            <a:pPr>
              <a:buClr>
                <a:srgbClr val="7030A0"/>
              </a:buClr>
              <a:buSzPct val="130000"/>
              <a:buFont typeface="Wingdings" pitchFamily="2" charset="2"/>
              <a:buChar char="§"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7030A0"/>
              </a:buClr>
              <a:buSzPct val="130000"/>
              <a:buFont typeface="Wingdings" pitchFamily="2" charset="2"/>
              <a:buChar char="§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Полностью избавиться от пищевых добавок Е в наше время невозможно, ведь без них современная пищевая промышленность просто немыслима.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21149751">
            <a:off x="1095995" y="614610"/>
            <a:ext cx="508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n w="31550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bg2">
                    <a:lumMod val="5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Делаем выводы </a:t>
            </a:r>
            <a:endParaRPr lang="ru-RU" sz="4000" b="1" dirty="0">
              <a:ln w="31550" cmpd="sng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bg2">
                  <a:lumMod val="5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4578" name="Picture 2" descr="http://www.turkishconfectionery.org.tr/tr/media/k2/items/cache/2e2c1711fe12b24ae23d95c35bfd21c2_XL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29158" y="1357298"/>
            <a:ext cx="4214842" cy="4572032"/>
          </a:xfrm>
          <a:prstGeom prst="rect">
            <a:avLst/>
          </a:prstGeom>
          <a:noFill/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" dur="1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" dur="1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100"/>
                            </p:stCondLst>
                            <p:childTnLst>
                              <p:par>
                                <p:cTn id="13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4000496" y="1643050"/>
            <a:ext cx="471490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arenR"/>
            </a:pPr>
            <a:r>
              <a:rPr lang="ru-RU" dirty="0" smtClean="0"/>
              <a:t>Внимательно читайте надписи на этикетке продукта. 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 smtClean="0"/>
              <a:t>Не покупайте продукты с чрезмерно длительным сроком хранения.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 smtClean="0"/>
              <a:t> Пейте свежеприготовленные соки.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 smtClean="0"/>
              <a:t> Обходитесь без газированной воды.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 smtClean="0"/>
              <a:t> Не перекусывайте чипсами, лучше замените их орехами.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 smtClean="0"/>
              <a:t> Не употребляйте супы и лапшу быстрого приготовления, готовьте сами.</a:t>
            </a:r>
          </a:p>
          <a:p>
            <a:pPr marL="342900" indent="-342900">
              <a:buFont typeface="+mj-lt"/>
              <a:buAutoNum type="arabicParenR"/>
            </a:pPr>
            <a:r>
              <a:rPr lang="ru-RU" dirty="0" smtClean="0"/>
              <a:t> В питании все должно быть в меру и по возможности разнообразно.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857224" y="857232"/>
            <a:ext cx="7429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n w="31550" cmpd="sng">
                  <a:solidFill>
                    <a:srgbClr val="0070C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Желательно выполнять такие рекомендации  : </a:t>
            </a:r>
            <a:endParaRPr lang="ru-RU" sz="2400" b="1" dirty="0">
              <a:ln w="31550" cmpd="sng">
                <a:solidFill>
                  <a:srgbClr val="0070C0"/>
                </a:solidFill>
                <a:prstDash val="solid"/>
              </a:ln>
              <a:solidFill>
                <a:srgbClr val="FFC00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33" name="Picture 9" descr="http://marta-club.ru/sites/default/files/styles/large/public/field/image/dobavkie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282" y="1357298"/>
            <a:ext cx="3571900" cy="507209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134</TotalTime>
  <Words>378</Words>
  <Application>Microsoft Office PowerPoint</Application>
  <PresentationFormat>Экран (4:3)</PresentationFormat>
  <Paragraphs>50</Paragraphs>
  <Slides>9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Лена</dc:creator>
  <cp:lastModifiedBy>Лена</cp:lastModifiedBy>
  <cp:revision>14</cp:revision>
  <dcterms:created xsi:type="dcterms:W3CDTF">2014-03-13T18:05:53Z</dcterms:created>
  <dcterms:modified xsi:type="dcterms:W3CDTF">2014-06-02T15:53:57Z</dcterms:modified>
</cp:coreProperties>
</file>