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99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8997" y="188640"/>
            <a:ext cx="6526018" cy="29969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Презентація </a:t>
            </a:r>
          </a:p>
          <a:p>
            <a:pPr algn="ctr"/>
            <a:r>
              <a:rPr lang="uk-UA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на тему: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" y="2852936"/>
            <a:ext cx="9143999" cy="2261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030A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</a:rPr>
              <a:t>“</a:t>
            </a:r>
            <a:r>
              <a:rPr lang="uk-UA" sz="5400" b="1" dirty="0" smtClean="0">
                <a:ln w="10541" cmpd="sng">
                  <a:solidFill>
                    <a:srgbClr val="7030A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</a:rPr>
              <a:t>Неклітинні форми життя</a:t>
            </a:r>
            <a:r>
              <a:rPr lang="en-US" sz="5400" b="1" dirty="0" smtClean="0">
                <a:ln w="10541" cmpd="sng">
                  <a:solidFill>
                    <a:srgbClr val="7030A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</a:rPr>
              <a:t>”</a:t>
            </a:r>
            <a:endParaRPr lang="ru-RU" sz="5400" b="1" cap="none" spc="0" dirty="0">
              <a:ln w="10541" cmpd="sng">
                <a:solidFill>
                  <a:srgbClr val="7030A0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96280"/>
            <a:ext cx="2867984" cy="215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696280"/>
            <a:ext cx="2880756" cy="216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690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C000"/>
                </a:solidFill>
              </a:rPr>
              <a:t>Різноманітність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вірусів</a:t>
            </a: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err="1">
                <a:solidFill>
                  <a:srgbClr val="FFC000"/>
                </a:solidFill>
              </a:rPr>
              <a:t>під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мікроскопом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2371148" cy="1615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47" y="1340768"/>
            <a:ext cx="3059939" cy="1688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40768"/>
            <a:ext cx="2450390" cy="1536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3139181" cy="17615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17179"/>
            <a:ext cx="3212327" cy="17615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4790" y="3029221"/>
            <a:ext cx="8783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21388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Вірус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папіломи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Вірус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сказу		    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Вірус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гепатиту </a:t>
            </a:r>
            <a:endParaRPr lang="ru-RU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7423" y="5934471"/>
            <a:ext cx="7316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Вірус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слині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			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Пташиний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грип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8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B05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Вірус </a:t>
            </a:r>
            <a:r>
              <a:rPr lang="uk-UA" sz="54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B05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СНІДу</a:t>
            </a:r>
            <a:endParaRPr lang="ru-RU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00B050">
                  <a:alpha val="50000"/>
                </a:srgb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" y="1334197"/>
            <a:ext cx="2713880" cy="22405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3046827" cy="224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56436"/>
            <a:ext cx="2880320" cy="2224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60642"/>
            <a:ext cx="3024336" cy="2622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6" y="3933056"/>
            <a:ext cx="3020916" cy="26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71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i="1" dirty="0" err="1">
                <a:solidFill>
                  <a:srgbClr val="FF0000"/>
                </a:solidFill>
              </a:rPr>
              <a:t>Механізми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проникнення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вірусу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760640"/>
          </a:xfrm>
        </p:spPr>
        <p:txBody>
          <a:bodyPr>
            <a:normAutofit lnSpcReduction="10000"/>
          </a:bodyPr>
          <a:lstStyle/>
          <a:p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Проникнення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вірусу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клітину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хазяїна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починається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взаємодії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вірусної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частинки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поверхнею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клітини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, на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якій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є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особливі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рецепторні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ділянки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Оболонка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вірусу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відповідні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прикріплені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білки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впізнають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ці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ділянки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Усередину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клітини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вірус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проникає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такими шляхами: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ru-RU" i="1" dirty="0" err="1" smtClean="0">
                <a:solidFill>
                  <a:schemeClr val="accent6">
                    <a:lumMod val="75000"/>
                  </a:schemeClr>
                </a:solidFill>
              </a:rPr>
              <a:t>вірусні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оболонки зливаються з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клітинною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     мембраною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наприклад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вірус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грипу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   шляхом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піноцитозу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   через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пошкоджені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ділянки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клітинної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</a:rPr>
              <a:t>стінки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5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err="1">
                <a:solidFill>
                  <a:schemeClr val="bg1">
                    <a:lumMod val="50000"/>
                  </a:schemeClr>
                </a:solidFill>
              </a:rPr>
              <a:t>Проникнення</a:t>
            </a:r>
            <a:r>
              <a:rPr lang="ru-RU" sz="6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6000" b="1" dirty="0" err="1">
                <a:solidFill>
                  <a:schemeClr val="bg1">
                    <a:lumMod val="50000"/>
                  </a:schemeClr>
                </a:solidFill>
              </a:rPr>
              <a:t>вірусів</a:t>
            </a:r>
            <a:r>
              <a:rPr lang="ru-RU" sz="6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212327" cy="25235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80729"/>
            <a:ext cx="3291568" cy="2602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43" y="1468974"/>
            <a:ext cx="3742635" cy="51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1" y="0"/>
            <a:ext cx="9144000" cy="724942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Способи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передачі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вірусних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захворювань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692696"/>
            <a:ext cx="9252520" cy="616530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Крапельная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інфекція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99CC00"/>
                </a:solidFill>
              </a:rPr>
              <a:t>– </a:t>
            </a:r>
            <a:r>
              <a:rPr lang="ru-RU" sz="2400" dirty="0" err="1">
                <a:solidFill>
                  <a:srgbClr val="99CC00"/>
                </a:solidFill>
              </a:rPr>
              <a:t>найпоширеніший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спосіб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поширення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респіраторних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захворювань</a:t>
            </a:r>
            <a:r>
              <a:rPr lang="ru-RU" sz="2400" dirty="0">
                <a:solidFill>
                  <a:srgbClr val="99CC00"/>
                </a:solidFill>
              </a:rPr>
              <a:t>. При </a:t>
            </a:r>
            <a:r>
              <a:rPr lang="ru-RU" sz="2400" dirty="0" err="1">
                <a:solidFill>
                  <a:srgbClr val="99CC00"/>
                </a:solidFill>
              </a:rPr>
              <a:t>кашлі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або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чханні</a:t>
            </a:r>
            <a:r>
              <a:rPr lang="ru-RU" sz="2400" dirty="0">
                <a:solidFill>
                  <a:srgbClr val="99CC00"/>
                </a:solidFill>
              </a:rPr>
              <a:t> у </a:t>
            </a:r>
            <a:r>
              <a:rPr lang="ru-RU" sz="2400" dirty="0" err="1">
                <a:solidFill>
                  <a:srgbClr val="99CC00"/>
                </a:solidFill>
              </a:rPr>
              <a:t>повітря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викидаються</a:t>
            </a:r>
            <a:r>
              <a:rPr lang="ru-RU" sz="2400" dirty="0">
                <a:solidFill>
                  <a:srgbClr val="99CC00"/>
                </a:solidFill>
              </a:rPr>
              <a:t>  </a:t>
            </a:r>
            <a:r>
              <a:rPr lang="ru-RU" sz="2400" dirty="0" err="1">
                <a:solidFill>
                  <a:srgbClr val="99CC00"/>
                </a:solidFill>
              </a:rPr>
              <a:t>мільйони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дрібних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крапельок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 smtClean="0">
                <a:solidFill>
                  <a:srgbClr val="99CC00"/>
                </a:solidFill>
              </a:rPr>
              <a:t>рідини</a:t>
            </a:r>
            <a:r>
              <a:rPr lang="ru-RU" sz="2400" dirty="0" smtClean="0">
                <a:solidFill>
                  <a:srgbClr val="99CC00"/>
                </a:solidFill>
              </a:rPr>
              <a:t>. </a:t>
            </a:r>
            <a:r>
              <a:rPr lang="ru-RU" sz="2400" dirty="0" err="1" smtClean="0">
                <a:solidFill>
                  <a:srgbClr val="99CC00"/>
                </a:solidFill>
              </a:rPr>
              <a:t>Ці</a:t>
            </a:r>
            <a:r>
              <a:rPr lang="ru-RU" sz="2400" dirty="0" smtClean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краплі</a:t>
            </a:r>
            <a:r>
              <a:rPr lang="ru-RU" sz="2400" dirty="0">
                <a:solidFill>
                  <a:srgbClr val="99CC00"/>
                </a:solidFill>
              </a:rPr>
              <a:t> разом з </a:t>
            </a:r>
            <a:r>
              <a:rPr lang="ru-RU" sz="2400" dirty="0" err="1">
                <a:solidFill>
                  <a:srgbClr val="99CC00"/>
                </a:solidFill>
              </a:rPr>
              <a:t>вірусами</a:t>
            </a:r>
            <a:r>
              <a:rPr lang="ru-RU" sz="2400" dirty="0">
                <a:solidFill>
                  <a:srgbClr val="99CC00"/>
                </a:solidFill>
              </a:rPr>
              <a:t>, </a:t>
            </a:r>
            <a:r>
              <a:rPr lang="ru-RU" sz="2400" dirty="0" err="1">
                <a:solidFill>
                  <a:srgbClr val="99CC00"/>
                </a:solidFill>
              </a:rPr>
              <a:t>що</a:t>
            </a:r>
            <a:r>
              <a:rPr lang="ru-RU" sz="2400" dirty="0">
                <a:solidFill>
                  <a:srgbClr val="99CC00"/>
                </a:solidFill>
              </a:rPr>
              <a:t> в них </a:t>
            </a:r>
            <a:r>
              <a:rPr lang="ru-RU" sz="2400" dirty="0" err="1">
                <a:solidFill>
                  <a:srgbClr val="99CC00"/>
                </a:solidFill>
              </a:rPr>
              <a:t>знаходяться</a:t>
            </a:r>
            <a:r>
              <a:rPr lang="ru-RU" sz="2400" dirty="0">
                <a:solidFill>
                  <a:srgbClr val="99CC00"/>
                </a:solidFill>
              </a:rPr>
              <a:t>, </a:t>
            </a:r>
            <a:r>
              <a:rPr lang="ru-RU" sz="2400" dirty="0" err="1">
                <a:solidFill>
                  <a:srgbClr val="99CC00"/>
                </a:solidFill>
              </a:rPr>
              <a:t>можуть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вдихнути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здорові</a:t>
            </a:r>
            <a:r>
              <a:rPr lang="ru-RU" sz="2400" dirty="0">
                <a:solidFill>
                  <a:srgbClr val="99CC00"/>
                </a:solidFill>
              </a:rPr>
              <a:t> люди, особливо в тих </a:t>
            </a:r>
            <a:r>
              <a:rPr lang="ru-RU" sz="2400" dirty="0" err="1">
                <a:solidFill>
                  <a:srgbClr val="99CC00"/>
                </a:solidFill>
              </a:rPr>
              <a:t>місцях</a:t>
            </a:r>
            <a:r>
              <a:rPr lang="ru-RU" sz="2400" dirty="0">
                <a:solidFill>
                  <a:srgbClr val="99CC00"/>
                </a:solidFill>
              </a:rPr>
              <a:t>, де велика </a:t>
            </a:r>
            <a:r>
              <a:rPr lang="ru-RU" sz="2400" dirty="0" err="1">
                <a:solidFill>
                  <a:srgbClr val="99CC00"/>
                </a:solidFill>
              </a:rPr>
              <a:t>їх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кількість</a:t>
            </a:r>
            <a:r>
              <a:rPr lang="ru-RU" sz="2400" dirty="0">
                <a:solidFill>
                  <a:srgbClr val="99CC00"/>
                </a:solidFill>
              </a:rPr>
              <a:t>, </a:t>
            </a:r>
            <a:r>
              <a:rPr lang="ru-RU" sz="2400" dirty="0" err="1">
                <a:solidFill>
                  <a:srgbClr val="99CC00"/>
                </a:solidFill>
              </a:rPr>
              <a:t>або</a:t>
            </a:r>
            <a:r>
              <a:rPr lang="ru-RU" sz="2400" dirty="0">
                <a:solidFill>
                  <a:srgbClr val="99CC00"/>
                </a:solidFill>
              </a:rPr>
              <a:t> в погано </a:t>
            </a:r>
            <a:r>
              <a:rPr lang="ru-RU" sz="2400" dirty="0" err="1">
                <a:solidFill>
                  <a:srgbClr val="99CC00"/>
                </a:solidFill>
              </a:rPr>
              <a:t>провітрених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приміщеннях</a:t>
            </a:r>
            <a:r>
              <a:rPr lang="ru-RU" sz="2400" dirty="0">
                <a:solidFill>
                  <a:srgbClr val="99CC00"/>
                </a:solidFill>
              </a:rPr>
              <a:t>. </a:t>
            </a:r>
            <a:endParaRPr lang="ru-RU" sz="2400" dirty="0" smtClean="0">
              <a:solidFill>
                <a:srgbClr val="99CC0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Контактна передача. </a:t>
            </a:r>
            <a:r>
              <a:rPr lang="ru-RU" sz="2400" dirty="0">
                <a:solidFill>
                  <a:srgbClr val="99CC00"/>
                </a:solidFill>
              </a:rPr>
              <a:t>В </a:t>
            </a:r>
            <a:r>
              <a:rPr lang="ru-RU" sz="2400" dirty="0" err="1">
                <a:solidFill>
                  <a:srgbClr val="99CC00"/>
                </a:solidFill>
              </a:rPr>
              <a:t>результаті</a:t>
            </a:r>
            <a:r>
              <a:rPr lang="ru-RU" sz="2400" dirty="0">
                <a:solidFill>
                  <a:srgbClr val="99CC00"/>
                </a:solidFill>
              </a:rPr>
              <a:t> такого контакту з </a:t>
            </a:r>
            <a:r>
              <a:rPr lang="ru-RU" sz="2400" dirty="0" err="1">
                <a:solidFill>
                  <a:srgbClr val="99CC00"/>
                </a:solidFill>
              </a:rPr>
              <a:t>хворими</a:t>
            </a:r>
            <a:r>
              <a:rPr lang="ru-RU" sz="2400" dirty="0">
                <a:solidFill>
                  <a:srgbClr val="99CC00"/>
                </a:solidFill>
              </a:rPr>
              <a:t> людьми </a:t>
            </a:r>
            <a:r>
              <a:rPr lang="ru-RU" sz="2400" dirty="0" err="1">
                <a:solidFill>
                  <a:srgbClr val="99CC00"/>
                </a:solidFill>
              </a:rPr>
              <a:t>чи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тваринами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передаються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лише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деякі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хвороби</a:t>
            </a:r>
            <a:r>
              <a:rPr lang="ru-RU" sz="2400" dirty="0">
                <a:solidFill>
                  <a:srgbClr val="99CC00"/>
                </a:solidFill>
              </a:rPr>
              <a:t>. До них належать </a:t>
            </a:r>
            <a:r>
              <a:rPr lang="ru-RU" sz="2400" dirty="0" err="1">
                <a:solidFill>
                  <a:srgbClr val="99CC00"/>
                </a:solidFill>
              </a:rPr>
              <a:t>венеричні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хвороби</a:t>
            </a:r>
            <a:r>
              <a:rPr lang="ru-RU" sz="2400" dirty="0">
                <a:solidFill>
                  <a:srgbClr val="99CC00"/>
                </a:solidFill>
              </a:rPr>
              <a:t>, </a:t>
            </a:r>
            <a:r>
              <a:rPr lang="ru-RU" sz="2400" dirty="0" err="1">
                <a:solidFill>
                  <a:srgbClr val="99CC00"/>
                </a:solidFill>
              </a:rPr>
              <a:t>які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передаються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статевим</a:t>
            </a:r>
            <a:r>
              <a:rPr lang="ru-RU" sz="2400" dirty="0">
                <a:solidFill>
                  <a:srgbClr val="99CC00"/>
                </a:solidFill>
              </a:rPr>
              <a:t> шляхом та СНІД. А </a:t>
            </a:r>
            <a:r>
              <a:rPr lang="ru-RU" sz="2400" dirty="0" err="1">
                <a:solidFill>
                  <a:srgbClr val="99CC00"/>
                </a:solidFill>
              </a:rPr>
              <a:t>також</a:t>
            </a:r>
            <a:r>
              <a:rPr lang="ru-RU" sz="2400" dirty="0">
                <a:solidFill>
                  <a:srgbClr val="99CC00"/>
                </a:solidFill>
              </a:rPr>
              <a:t> належать </a:t>
            </a:r>
            <a:r>
              <a:rPr lang="ru-RU" sz="2400" dirty="0" err="1">
                <a:solidFill>
                  <a:srgbClr val="99CC00"/>
                </a:solidFill>
              </a:rPr>
              <a:t>звичайні</a:t>
            </a:r>
            <a:r>
              <a:rPr lang="ru-RU" sz="2400" dirty="0">
                <a:solidFill>
                  <a:srgbClr val="99CC00"/>
                </a:solidFill>
              </a:rPr>
              <a:t> бородавки </a:t>
            </a:r>
            <a:r>
              <a:rPr lang="ru-RU" sz="2400" dirty="0" smtClean="0">
                <a:solidFill>
                  <a:srgbClr val="99CC00"/>
                </a:solidFill>
              </a:rPr>
              <a:t>та </a:t>
            </a:r>
            <a:r>
              <a:rPr lang="ru-RU" sz="2400" dirty="0" err="1">
                <a:solidFill>
                  <a:srgbClr val="99CC00"/>
                </a:solidFill>
              </a:rPr>
              <a:t>простий</a:t>
            </a:r>
            <a:r>
              <a:rPr lang="ru-RU" sz="2400" dirty="0">
                <a:solidFill>
                  <a:srgbClr val="99CC00"/>
                </a:solidFill>
              </a:rPr>
              <a:t> герпес - "лихорадка" на губах. </a:t>
            </a:r>
          </a:p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Під</a:t>
            </a:r>
            <a:r>
              <a:rPr lang="ru-RU" sz="2400" b="1" dirty="0">
                <a:solidFill>
                  <a:srgbClr val="FF0000"/>
                </a:solidFill>
              </a:rPr>
              <a:t> час </a:t>
            </a:r>
            <a:r>
              <a:rPr lang="ru-RU" sz="2400" b="1" dirty="0" err="1">
                <a:solidFill>
                  <a:srgbClr val="FF0000"/>
                </a:solidFill>
              </a:rPr>
              <a:t>переливання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крові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 err="1">
                <a:solidFill>
                  <a:srgbClr val="FF0000"/>
                </a:solidFill>
              </a:rPr>
              <a:t>хірургічних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або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стоматологічних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операціях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Переносник</a:t>
            </a:r>
            <a:r>
              <a:rPr lang="ru-RU" sz="2400" dirty="0">
                <a:solidFill>
                  <a:srgbClr val="99CC00"/>
                </a:solidFill>
              </a:rPr>
              <a:t> – </a:t>
            </a:r>
            <a:r>
              <a:rPr lang="ru-RU" sz="2400" dirty="0" err="1">
                <a:solidFill>
                  <a:srgbClr val="99CC00"/>
                </a:solidFill>
              </a:rPr>
              <a:t>це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який-завгодно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живий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організм</a:t>
            </a:r>
            <a:r>
              <a:rPr lang="ru-RU" sz="2400" dirty="0">
                <a:solidFill>
                  <a:srgbClr val="99CC00"/>
                </a:solidFill>
              </a:rPr>
              <a:t>, </a:t>
            </a:r>
            <a:r>
              <a:rPr lang="ru-RU" sz="2400" dirty="0" err="1">
                <a:solidFill>
                  <a:srgbClr val="99CC00"/>
                </a:solidFill>
              </a:rPr>
              <a:t>що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здатний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розносити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інфекцію</a:t>
            </a:r>
            <a:r>
              <a:rPr lang="ru-RU" sz="2400" dirty="0">
                <a:solidFill>
                  <a:srgbClr val="99CC00"/>
                </a:solidFill>
              </a:rPr>
              <a:t>. </a:t>
            </a:r>
            <a:r>
              <a:rPr lang="ru-RU" sz="2400" dirty="0" err="1">
                <a:solidFill>
                  <a:srgbClr val="99CC00"/>
                </a:solidFill>
              </a:rPr>
              <a:t>Він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отримує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інфекційний</a:t>
            </a:r>
            <a:r>
              <a:rPr lang="ru-RU" sz="2400" dirty="0">
                <a:solidFill>
                  <a:srgbClr val="99CC00"/>
                </a:solidFill>
              </a:rPr>
              <a:t> початок </a:t>
            </a:r>
            <a:r>
              <a:rPr lang="ru-RU" sz="2400" dirty="0" err="1">
                <a:solidFill>
                  <a:srgbClr val="99CC00"/>
                </a:solidFill>
              </a:rPr>
              <a:t>від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організму</a:t>
            </a:r>
            <a:r>
              <a:rPr lang="ru-RU" sz="2400" dirty="0">
                <a:solidFill>
                  <a:srgbClr val="99CC00"/>
                </a:solidFill>
              </a:rPr>
              <a:t>, </a:t>
            </a:r>
            <a:r>
              <a:rPr lang="ru-RU" sz="2400" dirty="0" err="1">
                <a:solidFill>
                  <a:srgbClr val="99CC00"/>
                </a:solidFill>
              </a:rPr>
              <a:t>що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називають</a:t>
            </a:r>
            <a:r>
              <a:rPr lang="ru-RU" sz="2400" dirty="0">
                <a:solidFill>
                  <a:srgbClr val="99CC00"/>
                </a:solidFill>
              </a:rPr>
              <a:t> резервуаром </a:t>
            </a:r>
            <a:r>
              <a:rPr lang="ru-RU" sz="2400" dirty="0" err="1">
                <a:solidFill>
                  <a:srgbClr val="99CC00"/>
                </a:solidFill>
              </a:rPr>
              <a:t>або</a:t>
            </a:r>
            <a:r>
              <a:rPr lang="ru-RU" sz="2400" dirty="0">
                <a:solidFill>
                  <a:srgbClr val="99CC00"/>
                </a:solidFill>
              </a:rPr>
              <a:t> </a:t>
            </a:r>
            <a:r>
              <a:rPr lang="ru-RU" sz="2400" dirty="0" err="1">
                <a:solidFill>
                  <a:srgbClr val="99CC00"/>
                </a:solidFill>
              </a:rPr>
              <a:t>носієм</a:t>
            </a:r>
            <a:r>
              <a:rPr lang="ru-RU" sz="2400" dirty="0">
                <a:solidFill>
                  <a:srgbClr val="99CC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70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6950"/>
          </a:xfrm>
        </p:spPr>
        <p:txBody>
          <a:bodyPr>
            <a:noAutofit/>
          </a:bodyPr>
          <a:lstStyle/>
          <a:p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Переносники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інфекції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2602777" cy="21456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80728"/>
            <a:ext cx="2450390" cy="2224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13621"/>
            <a:ext cx="2377244" cy="2298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17032"/>
            <a:ext cx="2523536" cy="2450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2" y="3717033"/>
            <a:ext cx="2798457" cy="24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Інфекційні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захворювання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людини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428748"/>
              </p:ext>
            </p:extLst>
          </p:nvPr>
        </p:nvGraphicFramePr>
        <p:xfrm>
          <a:off x="179512" y="836710"/>
          <a:ext cx="8964488" cy="592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2160240"/>
                <a:gridCol w="2762926"/>
                <a:gridCol w="2241122"/>
              </a:tblGrid>
              <a:tr h="720082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Назва хвороби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Збудник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Вражаючі місця тіла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Спосіб поширення</a:t>
                      </a:r>
                      <a:endParaRPr lang="ru-RU" sz="2400" dirty="0"/>
                    </a:p>
                  </a:txBody>
                  <a:tcPr/>
                </a:tc>
              </a:tr>
              <a:tr h="116653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7030A0"/>
                          </a:solidFill>
                        </a:rPr>
                        <a:t>Грип</a:t>
                      </a:r>
                      <a:endParaRPr lang="ru-RU" sz="1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Мікровірус</a:t>
                      </a:r>
                      <a:r>
                        <a:rPr lang="ru-RU" sz="1400" b="1" dirty="0" smtClean="0"/>
                        <a:t> одного з </a:t>
                      </a:r>
                      <a:r>
                        <a:rPr lang="ru-RU" sz="1400" b="1" dirty="0" err="1" smtClean="0"/>
                        <a:t>трьох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типів</a:t>
                      </a:r>
                      <a:r>
                        <a:rPr lang="ru-RU" sz="1400" b="1" dirty="0" smtClean="0"/>
                        <a:t> – A, B, С, з </a:t>
                      </a:r>
                      <a:r>
                        <a:rPr lang="ru-RU" sz="1400" b="1" dirty="0" err="1" smtClean="0"/>
                        <a:t>різноманітним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степенем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вірулентності</a:t>
                      </a:r>
                      <a:endParaRPr lang="ru-RU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Дихальні</a:t>
                      </a:r>
                      <a:r>
                        <a:rPr lang="ru-RU" sz="1400" b="1" dirty="0" smtClean="0"/>
                        <a:t> шляхи: </a:t>
                      </a:r>
                      <a:r>
                        <a:rPr lang="ru-RU" sz="1400" b="1" dirty="0" err="1" smtClean="0"/>
                        <a:t>епітелій</a:t>
                      </a:r>
                      <a:r>
                        <a:rPr lang="ru-RU" sz="1400" b="1" dirty="0" smtClean="0"/>
                        <a:t>, </a:t>
                      </a:r>
                      <a:r>
                        <a:rPr lang="ru-RU" sz="1400" b="1" dirty="0" err="1" smtClean="0"/>
                        <a:t>що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вистилає</a:t>
                      </a:r>
                      <a:r>
                        <a:rPr lang="ru-RU" sz="1400" b="1" dirty="0" smtClean="0"/>
                        <a:t> бронхи і </a:t>
                      </a:r>
                      <a:r>
                        <a:rPr lang="ru-RU" sz="1400" b="1" dirty="0" err="1" smtClean="0"/>
                        <a:t>легені</a:t>
                      </a:r>
                      <a:endParaRPr lang="ru-RU" sz="1400" b="1" dirty="0" smtClean="0"/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Крапельна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інфекція</a:t>
                      </a:r>
                      <a:r>
                        <a:rPr lang="ru-RU" sz="1400" b="1" dirty="0" smtClean="0"/>
                        <a:t> 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</a:tr>
              <a:tr h="1538904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7030A0"/>
                          </a:solidFill>
                        </a:rPr>
                        <a:t>Свинка</a:t>
                      </a:r>
                      <a:endParaRPr lang="ru-RU" sz="1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Параміксовірус</a:t>
                      </a:r>
                      <a:r>
                        <a:rPr lang="ru-RU" sz="1400" b="1" dirty="0" smtClean="0"/>
                        <a:t> (РНК-</a:t>
                      </a:r>
                      <a:r>
                        <a:rPr lang="ru-RU" sz="1400" b="1" dirty="0" err="1" smtClean="0"/>
                        <a:t>вмісний</a:t>
                      </a:r>
                      <a:r>
                        <a:rPr lang="ru-RU" sz="1400" b="1" dirty="0" smtClean="0"/>
                        <a:t>) 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Дихальні</a:t>
                      </a:r>
                      <a:r>
                        <a:rPr lang="ru-RU" sz="1400" b="1" dirty="0" smtClean="0"/>
                        <a:t> шляхи, </a:t>
                      </a:r>
                      <a:r>
                        <a:rPr lang="ru-RU" sz="1400" b="1" dirty="0" err="1" smtClean="0"/>
                        <a:t>потім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генералізується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інфекція</a:t>
                      </a:r>
                      <a:r>
                        <a:rPr lang="ru-RU" sz="1400" b="1" dirty="0" smtClean="0"/>
                        <a:t> по </a:t>
                      </a:r>
                      <a:r>
                        <a:rPr lang="ru-RU" sz="1400" b="1" dirty="0" err="1" smtClean="0"/>
                        <a:t>всьому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тілу</a:t>
                      </a:r>
                      <a:r>
                        <a:rPr lang="ru-RU" sz="1400" b="1" dirty="0" smtClean="0"/>
                        <a:t> через кров; особливо </a:t>
                      </a:r>
                      <a:r>
                        <a:rPr lang="ru-RU" sz="1400" b="1" dirty="0" err="1" smtClean="0"/>
                        <a:t>вражаються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слинні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залози</a:t>
                      </a:r>
                      <a:r>
                        <a:rPr lang="ru-RU" sz="1400" b="1" dirty="0" smtClean="0"/>
                        <a:t>, а у </a:t>
                      </a:r>
                      <a:r>
                        <a:rPr lang="ru-RU" sz="1400" b="1" dirty="0" err="1" smtClean="0"/>
                        <a:t>чоловіків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також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статеві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залози</a:t>
                      </a:r>
                      <a:r>
                        <a:rPr lang="ru-RU" sz="1400" b="1" dirty="0" smtClean="0"/>
                        <a:t> – </a:t>
                      </a:r>
                      <a:r>
                        <a:rPr lang="ru-RU" sz="1400" b="1" dirty="0" err="1" smtClean="0"/>
                        <a:t>сім’яники</a:t>
                      </a:r>
                      <a:r>
                        <a:rPr lang="ru-RU" sz="1400" b="1" dirty="0" smtClean="0"/>
                        <a:t>.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Крапельна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інфекція</a:t>
                      </a:r>
                      <a:r>
                        <a:rPr lang="ru-RU" sz="1400" b="1" dirty="0" smtClean="0"/>
                        <a:t> (</a:t>
                      </a:r>
                      <a:r>
                        <a:rPr lang="ru-RU" sz="1400" b="1" dirty="0" err="1" smtClean="0"/>
                        <a:t>або</a:t>
                      </a:r>
                      <a:r>
                        <a:rPr lang="ru-RU" sz="1400" b="1" dirty="0" smtClean="0"/>
                        <a:t> контактна передача через рот </a:t>
                      </a:r>
                      <a:r>
                        <a:rPr lang="ru-RU" sz="1400" b="1" dirty="0" err="1" smtClean="0"/>
                        <a:t>із</a:t>
                      </a:r>
                      <a:r>
                        <a:rPr lang="ru-RU" sz="1400" b="1" dirty="0" smtClean="0"/>
                        <a:t> заразною </a:t>
                      </a:r>
                      <a:r>
                        <a:rPr lang="ru-RU" sz="1400" b="1" dirty="0" err="1" smtClean="0"/>
                        <a:t>слиною</a:t>
                      </a:r>
                      <a:r>
                        <a:rPr lang="ru-RU" sz="1400" b="1" dirty="0" smtClean="0"/>
                        <a:t>) 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</a:tr>
              <a:tr h="116653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7030A0"/>
                          </a:solidFill>
                        </a:rPr>
                        <a:t>Кір</a:t>
                      </a:r>
                      <a:endParaRPr lang="ru-RU" sz="1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Параміксовірус</a:t>
                      </a:r>
                      <a:r>
                        <a:rPr lang="ru-RU" sz="1400" b="1" dirty="0" smtClean="0"/>
                        <a:t> (РНК-</a:t>
                      </a:r>
                      <a:r>
                        <a:rPr lang="ru-RU" sz="1400" b="1" dirty="0" err="1" smtClean="0"/>
                        <a:t>вмісний</a:t>
                      </a:r>
                      <a:r>
                        <a:rPr lang="ru-RU" sz="1400" b="1" dirty="0" smtClean="0"/>
                        <a:t>) 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Дихальні</a:t>
                      </a:r>
                      <a:r>
                        <a:rPr lang="ru-RU" sz="1400" b="1" dirty="0" smtClean="0"/>
                        <a:t> шляхи (</a:t>
                      </a:r>
                      <a:r>
                        <a:rPr lang="ru-RU" sz="1400" b="1" dirty="0" err="1" smtClean="0"/>
                        <a:t>від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ротової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порожнини</a:t>
                      </a:r>
                      <a:r>
                        <a:rPr lang="ru-RU" sz="1400" b="1" dirty="0" smtClean="0"/>
                        <a:t> до </a:t>
                      </a:r>
                      <a:r>
                        <a:rPr lang="ru-RU" sz="1400" b="1" dirty="0" err="1" smtClean="0"/>
                        <a:t>бронхів</a:t>
                      </a:r>
                      <a:r>
                        <a:rPr lang="ru-RU" sz="1400" b="1" dirty="0" smtClean="0"/>
                        <a:t>), </a:t>
                      </a:r>
                      <a:r>
                        <a:rPr lang="ru-RU" sz="1400" b="1" dirty="0" err="1" smtClean="0"/>
                        <a:t>потім</a:t>
                      </a:r>
                      <a:r>
                        <a:rPr lang="ru-RU" sz="1400" b="1" dirty="0" smtClean="0"/>
                        <a:t> переходить на </a:t>
                      </a:r>
                      <a:r>
                        <a:rPr lang="ru-RU" sz="1400" b="1" dirty="0" err="1" smtClean="0"/>
                        <a:t>шкіру</a:t>
                      </a:r>
                      <a:r>
                        <a:rPr lang="ru-RU" sz="1400" b="1" dirty="0" smtClean="0"/>
                        <a:t> та кишечник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Крапельна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інфекція</a:t>
                      </a:r>
                      <a:r>
                        <a:rPr lang="ru-RU" sz="1400" b="1" dirty="0" smtClean="0"/>
                        <a:t> 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</a:tr>
              <a:tr h="1166530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7030A0"/>
                          </a:solidFill>
                        </a:rPr>
                        <a:t>Поліоміелит</a:t>
                      </a: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 (дитячий </a:t>
                      </a:r>
                      <a:r>
                        <a:rPr lang="ru-RU" sz="1800" b="1" dirty="0" err="1" smtClean="0">
                          <a:solidFill>
                            <a:srgbClr val="7030A0"/>
                          </a:solidFill>
                        </a:rPr>
                        <a:t>параліч</a:t>
                      </a: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) </a:t>
                      </a:r>
                    </a:p>
                    <a:p>
                      <a:endParaRPr lang="ru-RU" sz="1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Никорнавірус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Глотка та кишечник, </a:t>
                      </a:r>
                      <a:r>
                        <a:rPr lang="ru-RU" sz="1400" b="1" dirty="0" err="1" smtClean="0"/>
                        <a:t>потім</a:t>
                      </a:r>
                      <a:r>
                        <a:rPr lang="ru-RU" sz="1400" b="1" dirty="0" smtClean="0"/>
                        <a:t> кров; </a:t>
                      </a:r>
                      <a:r>
                        <a:rPr lang="ru-RU" sz="1400" b="1" dirty="0" err="1" smtClean="0"/>
                        <a:t>інколи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рухові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нейрони</a:t>
                      </a:r>
                      <a:r>
                        <a:rPr lang="ru-RU" sz="1400" b="1" dirty="0" smtClean="0"/>
                        <a:t> спинного </a:t>
                      </a:r>
                      <a:r>
                        <a:rPr lang="ru-RU" sz="1400" b="1" dirty="0" err="1" smtClean="0"/>
                        <a:t>мозку</a:t>
                      </a:r>
                      <a:r>
                        <a:rPr lang="ru-RU" sz="1400" b="1" dirty="0" smtClean="0"/>
                        <a:t>, і </a:t>
                      </a:r>
                      <a:r>
                        <a:rPr lang="ru-RU" sz="1400" b="1" dirty="0" err="1" smtClean="0"/>
                        <a:t>тоді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може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наступити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параліч</a:t>
                      </a:r>
                      <a:r>
                        <a:rPr lang="ru-RU" sz="1400" b="1" dirty="0" smtClean="0"/>
                        <a:t>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Крапельна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інфекція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або</a:t>
                      </a:r>
                      <a:r>
                        <a:rPr lang="ru-RU" sz="1400" b="1" dirty="0" smtClean="0"/>
                        <a:t> через </a:t>
                      </a:r>
                      <a:r>
                        <a:rPr lang="ru-RU" sz="1400" b="1" dirty="0" err="1" smtClean="0"/>
                        <a:t>людські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випорожнення</a:t>
                      </a:r>
                      <a:endParaRPr lang="ru-RU" sz="1400" b="1" dirty="0" smtClean="0"/>
                    </a:p>
                    <a:p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7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500" b="1" i="1" dirty="0" err="1">
                <a:solidFill>
                  <a:srgbClr val="FF0000"/>
                </a:solidFill>
              </a:rPr>
              <a:t>Захисні</a:t>
            </a:r>
            <a:r>
              <a:rPr lang="ru-RU" sz="3500" b="1" i="1" dirty="0">
                <a:solidFill>
                  <a:srgbClr val="FF0000"/>
                </a:solidFill>
              </a:rPr>
              <a:t> </a:t>
            </a:r>
            <a:r>
              <a:rPr lang="ru-RU" sz="3500" b="1" i="1" dirty="0" err="1">
                <a:solidFill>
                  <a:srgbClr val="FF0000"/>
                </a:solidFill>
              </a:rPr>
              <a:t>механізми</a:t>
            </a:r>
            <a:r>
              <a:rPr lang="ru-RU" sz="3500" b="1" i="1" dirty="0">
                <a:solidFill>
                  <a:srgbClr val="FF0000"/>
                </a:solidFill>
              </a:rPr>
              <a:t>, </a:t>
            </a:r>
            <a:r>
              <a:rPr lang="ru-RU" sz="3500" b="1" i="1" dirty="0" err="1">
                <a:solidFill>
                  <a:srgbClr val="FF0000"/>
                </a:solidFill>
              </a:rPr>
              <a:t>здатні</a:t>
            </a:r>
            <a:r>
              <a:rPr lang="ru-RU" sz="3500" b="1" i="1" dirty="0">
                <a:solidFill>
                  <a:srgbClr val="FF0000"/>
                </a:solidFill>
              </a:rPr>
              <a:t> </a:t>
            </a:r>
            <a:r>
              <a:rPr lang="ru-RU" sz="3500" b="1" i="1" dirty="0" err="1">
                <a:solidFill>
                  <a:srgbClr val="FF0000"/>
                </a:solidFill>
              </a:rPr>
              <a:t>протистояти</a:t>
            </a:r>
            <a:r>
              <a:rPr lang="ru-RU" sz="3500" b="1" i="1" dirty="0">
                <a:solidFill>
                  <a:srgbClr val="FF0000"/>
                </a:solidFill>
              </a:rPr>
              <a:t> </a:t>
            </a:r>
            <a:r>
              <a:rPr lang="ru-RU" sz="3500" b="1" i="1" dirty="0" err="1">
                <a:solidFill>
                  <a:srgbClr val="FF0000"/>
                </a:solidFill>
              </a:rPr>
              <a:t>вірусним</a:t>
            </a:r>
            <a:r>
              <a:rPr lang="ru-RU" sz="3500" b="1" i="1" dirty="0">
                <a:solidFill>
                  <a:srgbClr val="FF0000"/>
                </a:solidFill>
              </a:rPr>
              <a:t> </a:t>
            </a:r>
            <a:r>
              <a:rPr lang="ru-RU" sz="3500" b="1" i="1" dirty="0" err="1">
                <a:solidFill>
                  <a:srgbClr val="FF0000"/>
                </a:solidFill>
              </a:rPr>
              <a:t>інфекціям</a:t>
            </a:r>
            <a:r>
              <a:rPr lang="ru-RU" sz="3500" b="1" i="1" dirty="0">
                <a:solidFill>
                  <a:srgbClr val="FF0000"/>
                </a:solidFill>
              </a:rPr>
              <a:t> </a:t>
            </a:r>
            <a:r>
              <a:rPr lang="ru-RU" sz="3500" b="1" i="1" dirty="0" err="1">
                <a:solidFill>
                  <a:srgbClr val="FF0000"/>
                </a:solidFill>
              </a:rPr>
              <a:t>такі</a:t>
            </a:r>
            <a:r>
              <a:rPr lang="ru-RU" sz="3500" b="1" i="1" dirty="0">
                <a:solidFill>
                  <a:srgbClr val="FF0000"/>
                </a:solidFill>
              </a:rPr>
              <a:t>:</a:t>
            </a:r>
          </a:p>
          <a:p>
            <a:r>
              <a:rPr lang="ru-RU" i="1" dirty="0">
                <a:solidFill>
                  <a:srgbClr val="FF5050"/>
                </a:solidFill>
              </a:rPr>
              <a:t>у </a:t>
            </a:r>
            <a:r>
              <a:rPr lang="ru-RU" i="1" dirty="0" err="1">
                <a:solidFill>
                  <a:srgbClr val="FF5050"/>
                </a:solidFill>
              </a:rPr>
              <a:t>відповідь</a:t>
            </a:r>
            <a:r>
              <a:rPr lang="ru-RU" i="1" dirty="0">
                <a:solidFill>
                  <a:srgbClr val="FF5050"/>
                </a:solidFill>
              </a:rPr>
              <a:t> на </a:t>
            </a:r>
            <a:r>
              <a:rPr lang="ru-RU" i="1" dirty="0" err="1">
                <a:solidFill>
                  <a:srgbClr val="FF5050"/>
                </a:solidFill>
              </a:rPr>
              <a:t>проникнення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вірусів</a:t>
            </a:r>
            <a:r>
              <a:rPr lang="ru-RU" i="1" dirty="0">
                <a:solidFill>
                  <a:srgbClr val="FF5050"/>
                </a:solidFill>
              </a:rPr>
              <a:t>, в </a:t>
            </a:r>
            <a:r>
              <a:rPr lang="ru-RU" i="1" dirty="0" err="1">
                <a:solidFill>
                  <a:srgbClr val="FF5050"/>
                </a:solidFill>
              </a:rPr>
              <a:t>організмі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людини</a:t>
            </a:r>
            <a:r>
              <a:rPr lang="ru-RU" i="1" dirty="0">
                <a:solidFill>
                  <a:srgbClr val="FF5050"/>
                </a:solidFill>
              </a:rPr>
              <a:t> і </a:t>
            </a:r>
            <a:r>
              <a:rPr lang="ru-RU" i="1" dirty="0" err="1">
                <a:solidFill>
                  <a:srgbClr val="FF5050"/>
                </a:solidFill>
              </a:rPr>
              <a:t>тварин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виробляються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антитіла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білкової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природи</a:t>
            </a:r>
            <a:r>
              <a:rPr lang="ru-RU" i="1" dirty="0">
                <a:solidFill>
                  <a:srgbClr val="FF5050"/>
                </a:solidFill>
              </a:rPr>
              <a:t> – </a:t>
            </a:r>
            <a:r>
              <a:rPr lang="ru-RU" b="1" i="1" dirty="0" err="1">
                <a:solidFill>
                  <a:srgbClr val="FF0000"/>
                </a:solidFill>
              </a:rPr>
              <a:t>імуноглобуліни</a:t>
            </a:r>
            <a:r>
              <a:rPr lang="ru-RU" i="1" dirty="0">
                <a:solidFill>
                  <a:srgbClr val="FF5050"/>
                </a:solidFill>
              </a:rPr>
              <a:t>. Вони </a:t>
            </a:r>
            <a:r>
              <a:rPr lang="ru-RU" i="1" dirty="0" err="1">
                <a:solidFill>
                  <a:srgbClr val="FF5050"/>
                </a:solidFill>
              </a:rPr>
              <a:t>блокують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прикріпні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білки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вірусу</a:t>
            </a:r>
            <a:r>
              <a:rPr lang="ru-RU" i="1" dirty="0">
                <a:solidFill>
                  <a:srgbClr val="FF5050"/>
                </a:solidFill>
              </a:rPr>
              <a:t> і </a:t>
            </a:r>
            <a:r>
              <a:rPr lang="ru-RU" i="1" dirty="0" err="1">
                <a:solidFill>
                  <a:srgbClr val="FF5050"/>
                </a:solidFill>
              </a:rPr>
              <a:t>ті</a:t>
            </a:r>
            <a:r>
              <a:rPr lang="ru-RU" i="1" dirty="0">
                <a:solidFill>
                  <a:srgbClr val="FF5050"/>
                </a:solidFill>
              </a:rPr>
              <a:t> не </a:t>
            </a:r>
            <a:r>
              <a:rPr lang="ru-RU" i="1" dirty="0" err="1">
                <a:solidFill>
                  <a:srgbClr val="FF5050"/>
                </a:solidFill>
              </a:rPr>
              <a:t>здатні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зв’язуватись</a:t>
            </a:r>
            <a:r>
              <a:rPr lang="ru-RU" i="1" dirty="0">
                <a:solidFill>
                  <a:srgbClr val="FF5050"/>
                </a:solidFill>
              </a:rPr>
              <a:t> з </a:t>
            </a:r>
            <a:r>
              <a:rPr lang="ru-RU" i="1" dirty="0" err="1">
                <a:solidFill>
                  <a:srgbClr val="FF5050"/>
                </a:solidFill>
              </a:rPr>
              <a:t>клітинною</a:t>
            </a:r>
            <a:r>
              <a:rPr lang="ru-RU" i="1" dirty="0">
                <a:solidFill>
                  <a:srgbClr val="FF5050"/>
                </a:solidFill>
              </a:rPr>
              <a:t> мембраною;</a:t>
            </a:r>
          </a:p>
          <a:p>
            <a:r>
              <a:rPr lang="ru-RU" i="1" dirty="0">
                <a:solidFill>
                  <a:srgbClr val="FF5050"/>
                </a:solidFill>
              </a:rPr>
              <a:t>у </a:t>
            </a:r>
            <a:r>
              <a:rPr lang="ru-RU" i="1" dirty="0" err="1">
                <a:solidFill>
                  <a:srgbClr val="FF5050"/>
                </a:solidFill>
              </a:rPr>
              <a:t>відповідь</a:t>
            </a:r>
            <a:r>
              <a:rPr lang="ru-RU" i="1" dirty="0">
                <a:solidFill>
                  <a:srgbClr val="FF5050"/>
                </a:solidFill>
              </a:rPr>
              <a:t> на </a:t>
            </a:r>
            <a:r>
              <a:rPr lang="ru-RU" i="1" dirty="0" err="1">
                <a:solidFill>
                  <a:srgbClr val="FF5050"/>
                </a:solidFill>
              </a:rPr>
              <a:t>проникнення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вірусу</a:t>
            </a:r>
            <a:r>
              <a:rPr lang="ru-RU" i="1" dirty="0">
                <a:solidFill>
                  <a:srgbClr val="FF5050"/>
                </a:solidFill>
              </a:rPr>
              <a:t> в </a:t>
            </a:r>
            <a:r>
              <a:rPr lang="ru-RU" i="1" dirty="0" err="1">
                <a:solidFill>
                  <a:srgbClr val="FF5050"/>
                </a:solidFill>
              </a:rPr>
              <a:t>клітину</a:t>
            </a:r>
            <a:r>
              <a:rPr lang="ru-RU" i="1" dirty="0">
                <a:solidFill>
                  <a:srgbClr val="FF5050"/>
                </a:solidFill>
              </a:rPr>
              <a:t>, </a:t>
            </a:r>
            <a:r>
              <a:rPr lang="ru-RU" i="1" dirty="0" err="1">
                <a:solidFill>
                  <a:srgbClr val="FF5050"/>
                </a:solidFill>
              </a:rPr>
              <a:t>можуть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вироблятися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захисні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білки</a:t>
            </a:r>
            <a:r>
              <a:rPr lang="ru-RU" i="1" dirty="0">
                <a:solidFill>
                  <a:srgbClr val="FF5050"/>
                </a:solidFill>
              </a:rPr>
              <a:t> – </a:t>
            </a:r>
            <a:r>
              <a:rPr lang="ru-RU" b="1" i="1" dirty="0" err="1">
                <a:solidFill>
                  <a:srgbClr val="FF0000"/>
                </a:solidFill>
              </a:rPr>
              <a:t>інтерферони</a:t>
            </a:r>
            <a:r>
              <a:rPr lang="ru-RU" i="1" dirty="0">
                <a:solidFill>
                  <a:srgbClr val="FF5050"/>
                </a:solidFill>
              </a:rPr>
              <a:t>, </a:t>
            </a:r>
            <a:r>
              <a:rPr lang="ru-RU" i="1" dirty="0" err="1">
                <a:solidFill>
                  <a:srgbClr val="FF5050"/>
                </a:solidFill>
              </a:rPr>
              <a:t>що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пригнічують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розмноження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вірусів</a:t>
            </a:r>
            <a:r>
              <a:rPr lang="ru-RU" i="1" dirty="0">
                <a:solidFill>
                  <a:srgbClr val="FF5050"/>
                </a:solidFill>
              </a:rPr>
              <a:t>;</a:t>
            </a:r>
          </a:p>
          <a:p>
            <a:r>
              <a:rPr lang="ru-RU" i="1" dirty="0" err="1">
                <a:solidFill>
                  <a:srgbClr val="FF5050"/>
                </a:solidFill>
              </a:rPr>
              <a:t>клітинний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імунітет</a:t>
            </a:r>
            <a:r>
              <a:rPr lang="ru-RU" i="1" dirty="0">
                <a:solidFill>
                  <a:srgbClr val="FF5050"/>
                </a:solidFill>
              </a:rPr>
              <a:t> – </a:t>
            </a:r>
            <a:r>
              <a:rPr lang="ru-RU" i="1" dirty="0" err="1">
                <a:solidFill>
                  <a:srgbClr val="FF5050"/>
                </a:solidFill>
              </a:rPr>
              <a:t>здатність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певних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видів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лейкоцитів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розпізнавати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інфіковані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вірусами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клітини</a:t>
            </a:r>
            <a:r>
              <a:rPr lang="ru-RU" i="1" dirty="0">
                <a:solidFill>
                  <a:srgbClr val="FF5050"/>
                </a:solidFill>
              </a:rPr>
              <a:t> і </a:t>
            </a:r>
            <a:r>
              <a:rPr lang="ru-RU" i="1" dirty="0" err="1">
                <a:solidFill>
                  <a:srgbClr val="FF5050"/>
                </a:solidFill>
              </a:rPr>
              <a:t>знищувати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їх</a:t>
            </a:r>
            <a:r>
              <a:rPr lang="ru-RU" i="1" dirty="0">
                <a:solidFill>
                  <a:srgbClr val="FF5050"/>
                </a:solidFill>
              </a:rPr>
              <a:t>;</a:t>
            </a:r>
          </a:p>
          <a:p>
            <a:r>
              <a:rPr lang="ru-RU" i="1" dirty="0" err="1">
                <a:solidFill>
                  <a:srgbClr val="FF5050"/>
                </a:solidFill>
              </a:rPr>
              <a:t>організм</a:t>
            </a:r>
            <a:r>
              <a:rPr lang="ru-RU" i="1" dirty="0">
                <a:solidFill>
                  <a:srgbClr val="FF5050"/>
                </a:solidFill>
              </a:rPr>
              <a:t>, </a:t>
            </a:r>
            <a:r>
              <a:rPr lang="ru-RU" i="1" dirty="0" err="1">
                <a:solidFill>
                  <a:srgbClr val="FF5050"/>
                </a:solidFill>
              </a:rPr>
              <a:t>що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переніс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певну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вірусну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інфекцію</a:t>
            </a:r>
            <a:r>
              <a:rPr lang="ru-RU" i="1" dirty="0">
                <a:solidFill>
                  <a:srgbClr val="FF5050"/>
                </a:solidFill>
              </a:rPr>
              <a:t>, </a:t>
            </a:r>
            <a:r>
              <a:rPr lang="ru-RU" i="1" dirty="0" err="1">
                <a:solidFill>
                  <a:srgbClr val="FF5050"/>
                </a:solidFill>
              </a:rPr>
              <a:t>зберігає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несприйнятність</a:t>
            </a:r>
            <a:r>
              <a:rPr lang="ru-RU" i="1" dirty="0">
                <a:solidFill>
                  <a:srgbClr val="FF5050"/>
                </a:solidFill>
              </a:rPr>
              <a:t>  до  </a:t>
            </a:r>
            <a:r>
              <a:rPr lang="ru-RU" i="1" dirty="0" err="1">
                <a:solidFill>
                  <a:srgbClr val="FF5050"/>
                </a:solidFill>
              </a:rPr>
              <a:t>її</a:t>
            </a:r>
            <a:r>
              <a:rPr lang="ru-RU" i="1" dirty="0">
                <a:solidFill>
                  <a:srgbClr val="FF5050"/>
                </a:solidFill>
              </a:rPr>
              <a:t> </a:t>
            </a:r>
            <a:r>
              <a:rPr lang="ru-RU" i="1" dirty="0" err="1">
                <a:solidFill>
                  <a:srgbClr val="FF5050"/>
                </a:solidFill>
              </a:rPr>
              <a:t>збудника</a:t>
            </a:r>
            <a:r>
              <a:rPr lang="ru-RU" i="1" dirty="0">
                <a:solidFill>
                  <a:srgbClr val="FF505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741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>
                <a:solidFill>
                  <a:schemeClr val="accent4">
                    <a:lumMod val="75000"/>
                  </a:schemeClr>
                </a:solidFill>
              </a:rPr>
              <a:t>Віруси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4">
                    <a:lumMod val="75000"/>
                  </a:schemeClr>
                </a:solidFill>
              </a:rPr>
              <a:t>здатні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Відтворювати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собі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подібних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размножуватися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Мають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спадковість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та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мінливість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тому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що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наявний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генетичний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матеріал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Вірусів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відносять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до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живих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організмів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так як вони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мають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ряд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властивостей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живого </a:t>
            </a:r>
            <a:r>
              <a:rPr lang="ru-RU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організму</a:t>
            </a:r>
            <a:r>
              <a:rPr lang="ru-RU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46101"/>
            <a:ext cx="4448734" cy="264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73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99392"/>
            <a:ext cx="9147867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Віруси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</a:rPr>
              <a:t>завжди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є паразитами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і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тому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викликають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своїх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господарів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певні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симптоми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того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чи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іншого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захворювання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</a:rPr>
              <a:t>Багато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вірусів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можуть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тривалий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час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знаходитися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організмі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в латентному (не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проявляючи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себе)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стані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, а при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порушенні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нормальних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умов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життя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 вони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активізуються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викликаючи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клінічні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форми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</a:rPr>
              <a:t>хвороби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39"/>
            <a:ext cx="3816424" cy="281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4073296" cy="289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39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i="1" dirty="0" err="1" smtClean="0">
                <a:solidFill>
                  <a:srgbClr val="00B050"/>
                </a:solidFill>
              </a:rPr>
              <a:t>Віруси</a:t>
            </a:r>
            <a:r>
              <a:rPr lang="ru-RU" i="1" dirty="0" smtClean="0">
                <a:solidFill>
                  <a:srgbClr val="00B050"/>
                </a:solidFill>
              </a:rPr>
              <a:t> — </a:t>
            </a:r>
            <a:r>
              <a:rPr lang="ru-RU" i="1" dirty="0" err="1">
                <a:solidFill>
                  <a:srgbClr val="00B050"/>
                </a:solidFill>
              </a:rPr>
              <a:t>неклітинні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форми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живих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 smtClean="0">
                <a:solidFill>
                  <a:srgbClr val="00B050"/>
                </a:solidFill>
              </a:rPr>
              <a:t>організмів</a:t>
            </a:r>
            <a:r>
              <a:rPr lang="ru-RU" i="1" dirty="0" smtClean="0">
                <a:solidFill>
                  <a:srgbClr val="00B050"/>
                </a:solidFill>
              </a:rPr>
              <a:t>, </a:t>
            </a:r>
            <a:r>
              <a:rPr lang="ru-RU" i="1" dirty="0" err="1">
                <a:solidFill>
                  <a:srgbClr val="00B050"/>
                </a:solidFill>
              </a:rPr>
              <a:t>які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     </a:t>
            </a:r>
            <a:r>
              <a:rPr lang="ru-RU" i="1" dirty="0" err="1" smtClean="0">
                <a:solidFill>
                  <a:srgbClr val="00B050"/>
                </a:solidFill>
              </a:rPr>
              <a:t>складаються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i="1" dirty="0">
                <a:solidFill>
                  <a:srgbClr val="00B050"/>
                </a:solidFill>
              </a:rPr>
              <a:t>з </a:t>
            </a:r>
            <a:r>
              <a:rPr lang="ru-RU" i="1" dirty="0" err="1">
                <a:solidFill>
                  <a:srgbClr val="00B050"/>
                </a:solidFill>
              </a:rPr>
              <a:t>нуклеїнової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кислоти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і </a:t>
            </a:r>
            <a:r>
              <a:rPr lang="ru-RU" i="1" dirty="0" err="1">
                <a:solidFill>
                  <a:srgbClr val="00B050"/>
                </a:solidFill>
              </a:rPr>
              <a:t>білкової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оболонки</a:t>
            </a:r>
            <a:r>
              <a:rPr lang="ru-RU" i="1" dirty="0">
                <a:solidFill>
                  <a:srgbClr val="00B050"/>
                </a:solidFill>
              </a:rPr>
              <a:t>, </a:t>
            </a:r>
            <a:r>
              <a:rPr lang="ru-RU" i="1" dirty="0" err="1">
                <a:solidFill>
                  <a:srgbClr val="00B050"/>
                </a:solidFill>
              </a:rPr>
              <a:t>зрідка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включаючи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інші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 smtClean="0">
                <a:solidFill>
                  <a:srgbClr val="00B050"/>
                </a:solidFill>
              </a:rPr>
              <a:t>компоненти</a:t>
            </a:r>
            <a:r>
              <a:rPr lang="ru-RU" i="1" dirty="0" smtClean="0">
                <a:solidFill>
                  <a:srgbClr val="00B050"/>
                </a:solidFill>
              </a:rPr>
              <a:t>. Вони </a:t>
            </a:r>
            <a:r>
              <a:rPr lang="ru-RU" i="1" dirty="0" err="1">
                <a:solidFill>
                  <a:srgbClr val="00B050"/>
                </a:solidFill>
              </a:rPr>
              <a:t>вражають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всі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групи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живих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організмів</a:t>
            </a:r>
            <a:r>
              <a:rPr lang="ru-RU" i="1" dirty="0">
                <a:solidFill>
                  <a:srgbClr val="00B050"/>
                </a:solidFill>
              </a:rPr>
              <a:t>, так як </a:t>
            </a:r>
            <a:r>
              <a:rPr lang="ru-RU" i="1" dirty="0" err="1">
                <a:solidFill>
                  <a:srgbClr val="00B050"/>
                </a:solidFill>
              </a:rPr>
              <a:t>живуть</a:t>
            </a:r>
            <a:r>
              <a:rPr lang="ru-RU" i="1" dirty="0">
                <a:solidFill>
                  <a:srgbClr val="00B050"/>
                </a:solidFill>
              </a:rPr>
              <a:t> в </a:t>
            </a:r>
            <a:r>
              <a:rPr lang="ru-RU" i="1" dirty="0" err="1">
                <a:solidFill>
                  <a:srgbClr val="00B050"/>
                </a:solidFill>
              </a:rPr>
              <a:t>клітинах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рослин</a:t>
            </a:r>
            <a:r>
              <a:rPr lang="ru-RU" i="1" dirty="0">
                <a:solidFill>
                  <a:srgbClr val="00B050"/>
                </a:solidFill>
              </a:rPr>
              <a:t>, </a:t>
            </a:r>
            <a:r>
              <a:rPr lang="ru-RU" i="1" dirty="0" err="1">
                <a:solidFill>
                  <a:srgbClr val="00B050"/>
                </a:solidFill>
              </a:rPr>
              <a:t>тварин</a:t>
            </a:r>
            <a:r>
              <a:rPr lang="ru-RU" i="1" dirty="0">
                <a:solidFill>
                  <a:srgbClr val="00B050"/>
                </a:solidFill>
              </a:rPr>
              <a:t>, </a:t>
            </a:r>
            <a:r>
              <a:rPr lang="ru-RU" i="1" dirty="0" err="1">
                <a:solidFill>
                  <a:srgbClr val="00B050"/>
                </a:solidFill>
              </a:rPr>
              <a:t>людини</a:t>
            </a:r>
            <a:r>
              <a:rPr lang="ru-RU" i="1" dirty="0">
                <a:solidFill>
                  <a:srgbClr val="00B050"/>
                </a:solidFill>
              </a:rPr>
              <a:t> і, </a:t>
            </a:r>
            <a:r>
              <a:rPr lang="ru-RU" i="1" dirty="0" smtClean="0">
                <a:solidFill>
                  <a:srgbClr val="00B050"/>
                </a:solidFill>
              </a:rPr>
              <a:t>     				    </a:t>
            </a:r>
            <a:r>
              <a:rPr lang="ru-RU" i="1" dirty="0" err="1" smtClean="0">
                <a:solidFill>
                  <a:srgbClr val="00B050"/>
                </a:solidFill>
              </a:rPr>
              <a:t>навіть</a:t>
            </a:r>
            <a:r>
              <a:rPr lang="ru-RU" i="1" dirty="0">
                <a:solidFill>
                  <a:srgbClr val="00B050"/>
                </a:solidFill>
              </a:rPr>
              <a:t>, </a:t>
            </a:r>
            <a:r>
              <a:rPr lang="ru-RU" i="1" dirty="0" err="1">
                <a:solidFill>
                  <a:srgbClr val="00B050"/>
                </a:solidFill>
              </a:rPr>
              <a:t>бактерій</a:t>
            </a:r>
            <a:r>
              <a:rPr lang="ru-RU" i="1" dirty="0">
                <a:solidFill>
                  <a:srgbClr val="00B050"/>
                </a:solidFill>
              </a:rPr>
              <a:t> (</a:t>
            </a:r>
            <a:r>
              <a:rPr lang="ru-RU" i="1" dirty="0" err="1">
                <a:solidFill>
                  <a:srgbClr val="00B050"/>
                </a:solidFill>
              </a:rPr>
              <a:t>бактеріофаги</a:t>
            </a:r>
            <a:r>
              <a:rPr lang="ru-RU" i="1" dirty="0">
                <a:solidFill>
                  <a:srgbClr val="00B050"/>
                </a:solidFill>
              </a:rPr>
              <a:t>). </a:t>
            </a:r>
            <a:r>
              <a:rPr lang="ru-RU" i="1" dirty="0" smtClean="0">
                <a:solidFill>
                  <a:srgbClr val="00B050"/>
                </a:solidFill>
              </a:rPr>
              <a:t>			    </a:t>
            </a:r>
            <a:r>
              <a:rPr lang="ru-RU" i="1" dirty="0" err="1" smtClean="0">
                <a:solidFill>
                  <a:srgbClr val="00B050"/>
                </a:solidFill>
              </a:rPr>
              <a:t>Відкриті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організми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Д.Івановський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			    назвав </a:t>
            </a:r>
            <a:r>
              <a:rPr lang="ru-RU" i="1" dirty="0">
                <a:solidFill>
                  <a:srgbClr val="00B050"/>
                </a:solidFill>
              </a:rPr>
              <a:t>«фильтрующимися </a:t>
            </a:r>
            <a:r>
              <a:rPr lang="ru-RU" i="1" dirty="0" smtClean="0">
                <a:solidFill>
                  <a:srgbClr val="00B050"/>
                </a:solidFill>
              </a:rPr>
              <a:t>				    вирусами». </a:t>
            </a:r>
            <a:r>
              <a:rPr lang="ru-RU" i="1" dirty="0" err="1" smtClean="0">
                <a:solidFill>
                  <a:srgbClr val="00B050"/>
                </a:solidFill>
              </a:rPr>
              <a:t>Цю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назву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    					    </a:t>
            </a:r>
            <a:r>
              <a:rPr lang="ru-RU" i="1" dirty="0" err="1" smtClean="0">
                <a:solidFill>
                  <a:srgbClr val="00B050"/>
                </a:solidFill>
              </a:rPr>
              <a:t>використовували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i="1" dirty="0">
                <a:solidFill>
                  <a:srgbClr val="00B050"/>
                </a:solidFill>
              </a:rPr>
              <a:t>у </a:t>
            </a:r>
            <a:r>
              <a:rPr lang="ru-RU" i="1" dirty="0" err="1">
                <a:solidFill>
                  <a:srgbClr val="00B050"/>
                </a:solidFill>
              </a:rPr>
              <a:t>наукових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				    колах </a:t>
            </a:r>
            <a:r>
              <a:rPr lang="ru-RU" i="1" dirty="0" err="1">
                <a:solidFill>
                  <a:srgbClr val="00B050"/>
                </a:solidFill>
              </a:rPr>
              <a:t>декілька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 smtClean="0">
                <a:solidFill>
                  <a:srgbClr val="00B050"/>
                </a:solidFill>
              </a:rPr>
              <a:t>років</a:t>
            </a:r>
            <a:r>
              <a:rPr lang="ru-RU" i="1" dirty="0" smtClean="0">
                <a:solidFill>
                  <a:srgbClr val="00B050"/>
                </a:solidFill>
              </a:rPr>
              <a:t>, доки </a:t>
            </a:r>
            <a:r>
              <a:rPr lang="ru-RU" i="1" dirty="0">
                <a:solidFill>
                  <a:srgbClr val="00B050"/>
                </a:solidFill>
              </a:rPr>
              <a:t>у 1899 </a:t>
            </a:r>
            <a:r>
              <a:rPr lang="ru-RU" i="1" dirty="0" smtClean="0">
                <a:solidFill>
                  <a:srgbClr val="00B050"/>
                </a:solidFill>
              </a:rPr>
              <a:t>			    </a:t>
            </a:r>
            <a:r>
              <a:rPr lang="ru-RU" i="1" dirty="0" err="1" smtClean="0">
                <a:solidFill>
                  <a:srgbClr val="00B050"/>
                </a:solidFill>
              </a:rPr>
              <a:t>голландський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вчений</a:t>
            </a:r>
            <a:r>
              <a:rPr lang="ru-RU" i="1" dirty="0">
                <a:solidFill>
                  <a:srgbClr val="00B050"/>
                </a:solidFill>
              </a:rPr>
              <a:t> Мартин </a:t>
            </a:r>
            <a:r>
              <a:rPr lang="ru-RU" i="1" dirty="0" smtClean="0">
                <a:solidFill>
                  <a:srgbClr val="00B050"/>
                </a:solidFill>
              </a:rPr>
              <a:t>			    	    </a:t>
            </a:r>
            <a:r>
              <a:rPr lang="ru-RU" i="1" dirty="0" err="1" smtClean="0">
                <a:solidFill>
                  <a:srgbClr val="00B050"/>
                </a:solidFill>
              </a:rPr>
              <a:t>Бейеринк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i="1" dirty="0">
                <a:solidFill>
                  <a:srgbClr val="00B050"/>
                </a:solidFill>
              </a:rPr>
              <a:t>не </a:t>
            </a:r>
            <a:r>
              <a:rPr lang="ru-RU" i="1" dirty="0" err="1">
                <a:solidFill>
                  <a:srgbClr val="00B050"/>
                </a:solidFill>
              </a:rPr>
              <a:t>використав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err="1">
                <a:solidFill>
                  <a:srgbClr val="00B050"/>
                </a:solidFill>
              </a:rPr>
              <a:t>поняття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			   «</a:t>
            </a:r>
            <a:r>
              <a:rPr lang="ru-RU" i="1" dirty="0" err="1">
                <a:solidFill>
                  <a:srgbClr val="00B050"/>
                </a:solidFill>
              </a:rPr>
              <a:t>віруси</a:t>
            </a:r>
            <a:r>
              <a:rPr lang="ru-RU" i="1" dirty="0">
                <a:solidFill>
                  <a:srgbClr val="00B050"/>
                </a:solidFill>
              </a:rPr>
              <a:t>», </a:t>
            </a:r>
            <a:r>
              <a:rPr lang="ru-RU" i="1" dirty="0" err="1">
                <a:solidFill>
                  <a:srgbClr val="00B050"/>
                </a:solidFill>
              </a:rPr>
              <a:t>що</a:t>
            </a:r>
            <a:r>
              <a:rPr lang="ru-RU" i="1" dirty="0">
                <a:solidFill>
                  <a:srgbClr val="00B050"/>
                </a:solidFill>
              </a:rPr>
              <a:t> в </a:t>
            </a:r>
            <a:r>
              <a:rPr lang="ru-RU" i="1" dirty="0" err="1">
                <a:solidFill>
                  <a:srgbClr val="00B050"/>
                </a:solidFill>
              </a:rPr>
              <a:t>перекладі</a:t>
            </a:r>
            <a:r>
              <a:rPr lang="ru-RU" i="1" dirty="0">
                <a:solidFill>
                  <a:srgbClr val="00B050"/>
                </a:solidFill>
              </a:rPr>
              <a:t> з </a:t>
            </a:r>
            <a:r>
              <a:rPr lang="ru-RU" i="1" dirty="0" err="1">
                <a:solidFill>
                  <a:srgbClr val="00B050"/>
                </a:solidFill>
              </a:rPr>
              <a:t>латині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			    (</a:t>
            </a:r>
            <a:r>
              <a:rPr lang="ru-RU" i="1" dirty="0" err="1">
                <a:solidFill>
                  <a:srgbClr val="00B050"/>
                </a:solidFill>
              </a:rPr>
              <a:t>vira</a:t>
            </a:r>
            <a:r>
              <a:rPr lang="ru-RU" i="1" dirty="0">
                <a:solidFill>
                  <a:srgbClr val="00B050"/>
                </a:solidFill>
              </a:rPr>
              <a:t>) </a:t>
            </a:r>
            <a:r>
              <a:rPr lang="ru-RU" i="1" dirty="0" err="1">
                <a:solidFill>
                  <a:srgbClr val="00B050"/>
                </a:solidFill>
              </a:rPr>
              <a:t>означає</a:t>
            </a:r>
            <a:r>
              <a:rPr lang="ru-RU" i="1" dirty="0">
                <a:solidFill>
                  <a:srgbClr val="00B050"/>
                </a:solidFill>
              </a:rPr>
              <a:t> «</a:t>
            </a:r>
            <a:r>
              <a:rPr lang="ru-RU" i="1" dirty="0" err="1">
                <a:solidFill>
                  <a:srgbClr val="00B050"/>
                </a:solidFill>
              </a:rPr>
              <a:t>отрута</a:t>
            </a:r>
            <a:r>
              <a:rPr lang="ru-RU" i="1" dirty="0">
                <a:solidFill>
                  <a:srgbClr val="00B050"/>
                </a:solidFill>
              </a:rPr>
              <a:t>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3110556" cy="453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47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Вірусні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хвороби</a:t>
            </a:r>
            <a:r>
              <a:rPr lang="ru-RU" b="1" dirty="0">
                <a:solidFill>
                  <a:srgbClr val="C00000"/>
                </a:solidFill>
              </a:rPr>
              <a:t> людей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err="1">
                <a:solidFill>
                  <a:srgbClr val="C00000"/>
                </a:solidFill>
              </a:rPr>
              <a:t>Папіломи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68760"/>
            <a:ext cx="25767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" y="4077072"/>
            <a:ext cx="355496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26" y="3789040"/>
            <a:ext cx="267766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" y="1556792"/>
            <a:ext cx="2865742" cy="234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14" y="1700807"/>
            <a:ext cx="3169693" cy="187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993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Вірусні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хвороби</a:t>
            </a:r>
            <a:r>
              <a:rPr lang="ru-RU" b="1" dirty="0">
                <a:solidFill>
                  <a:srgbClr val="C00000"/>
                </a:solidFill>
              </a:rPr>
              <a:t> людей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19"/>
            <a:ext cx="2980698" cy="18936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82289"/>
            <a:ext cx="2602777" cy="1920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882288"/>
            <a:ext cx="2320627" cy="19200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0169" y="2811851"/>
            <a:ext cx="8585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</a:rPr>
              <a:t>Аденовірусна інфекція		Бородавка			Кір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2" y="3573016"/>
            <a:ext cx="2145615" cy="2523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33395"/>
            <a:ext cx="2377244" cy="260277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4202" y="6309320"/>
            <a:ext cx="5132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</a:rPr>
              <a:t>Гепатит				Свинка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428999"/>
            <a:ext cx="2664296" cy="32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0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Вірусні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хвороби</a:t>
            </a:r>
            <a:r>
              <a:rPr lang="ru-RU" b="1" dirty="0">
                <a:solidFill>
                  <a:srgbClr val="C00000"/>
                </a:solidFill>
              </a:rPr>
              <a:t> людей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2218761" cy="20724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36712"/>
            <a:ext cx="2298002" cy="20724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2967335"/>
            <a:ext cx="5178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1">
                    <a:lumMod val="65000"/>
                  </a:schemeClr>
                </a:solidFill>
              </a:rPr>
              <a:t>Після укусу комара	   Вірусні висипи</a:t>
            </a:r>
            <a:endParaRPr lang="ru-RU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30" y="836712"/>
            <a:ext cx="2834406" cy="36694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72330" y="4653136"/>
            <a:ext cx="2834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>
                    <a:lumMod val="65000"/>
                  </a:schemeClr>
                </a:solidFill>
              </a:rPr>
              <a:t>Подіомієліт</a:t>
            </a:r>
            <a:endParaRPr lang="ru-RU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16956"/>
            <a:ext cx="2298002" cy="20724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81" y="3823052"/>
            <a:ext cx="2434631" cy="20663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5903725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	</a:t>
            </a:r>
            <a:r>
              <a:rPr lang="uk-UA" dirty="0" smtClean="0"/>
              <a:t>	</a:t>
            </a:r>
            <a:r>
              <a:rPr lang="uk-UA" sz="2800" b="1" dirty="0" err="1" smtClean="0">
                <a:solidFill>
                  <a:schemeClr val="bg1">
                    <a:lumMod val="65000"/>
                  </a:schemeClr>
                </a:solidFill>
              </a:rPr>
              <a:t>Герпес</a:t>
            </a:r>
            <a:endParaRPr lang="ru-RU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58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8856984" cy="42210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КІНЕЦЬ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5157192"/>
            <a:ext cx="4427984" cy="17171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Виконала</a:t>
            </a:r>
            <a:b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учениця 10-го А класу</a:t>
            </a:r>
            <a:b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Якимів Анжеліка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68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92" y="-8772"/>
            <a:ext cx="9125807" cy="43738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Віруси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мають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настільки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просту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будову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що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інколи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їх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взагалі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не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вважають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живими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організмами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. 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Кожна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вірусна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частинка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складається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з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невеликої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кількості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генетичного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матеріалу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(ДНК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або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РНК),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заключеного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білкову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оболонку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>
                <a:solidFill>
                  <a:srgbClr val="FF0000"/>
                </a:solidFill>
              </a:rPr>
              <a:t>(</a:t>
            </a:r>
            <a:r>
              <a:rPr lang="ru-RU" i="1" dirty="0" err="1">
                <a:solidFill>
                  <a:srgbClr val="FF0000"/>
                </a:solidFill>
              </a:rPr>
              <a:t>капсид</a:t>
            </a:r>
            <a:r>
              <a:rPr lang="ru-RU" i="1" dirty="0">
                <a:solidFill>
                  <a:srgbClr val="FF0000"/>
                </a:solidFill>
              </a:rPr>
              <a:t>).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складі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ряду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вірусів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присутні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вуглеводи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та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ліпіди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. На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відміну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від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усіх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інших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живих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організмів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віруси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не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мають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клітинної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будови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Повністю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сформована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інфекційна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частинка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1">
                    <a:lumMod val="50000"/>
                  </a:schemeClr>
                </a:solidFill>
              </a:rPr>
              <a:t>називається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віріоном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49080"/>
            <a:ext cx="698477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895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16632"/>
            <a:ext cx="691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Класифікація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вірусів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53488"/>
              </p:ext>
            </p:extLst>
          </p:nvPr>
        </p:nvGraphicFramePr>
        <p:xfrm>
          <a:off x="457200" y="1268760"/>
          <a:ext cx="8229600" cy="547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8876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РНК - </a:t>
                      </a:r>
                      <a:r>
                        <a:rPr lang="uk-UA" sz="2800" dirty="0" err="1" smtClean="0"/>
                        <a:t>вмісні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ДНК - </a:t>
                      </a:r>
                      <a:r>
                        <a:rPr lang="uk-UA" sz="2800" dirty="0" err="1" smtClean="0"/>
                        <a:t>вмісні</a:t>
                      </a:r>
                      <a:endParaRPr lang="ru-RU" sz="2800" dirty="0"/>
                    </a:p>
                  </a:txBody>
                  <a:tcPr/>
                </a:tc>
              </a:tr>
              <a:tr h="4783848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Симетрія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капсидів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у них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кубічна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і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спіральна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.</a:t>
                      </a:r>
                      <a:r>
                        <a:rPr lang="ru-RU" sz="2000" b="1" baseline="0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До них належать:</a:t>
                      </a:r>
                    </a:p>
                    <a:p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вірус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поліомієліту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кліщового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енцефаліту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жовтої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лихорадки, </a:t>
                      </a:r>
                    </a:p>
                    <a:p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грипу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, сказу,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кіру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тютюнової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мозаїки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та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група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вірусів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які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інфікують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хребетних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тварин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, комах і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вищих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C0000"/>
                          </a:solidFill>
                        </a:rPr>
                        <a:t>рослин</a:t>
                      </a:r>
                      <a:r>
                        <a:rPr lang="ru-RU" sz="2000" b="1" dirty="0" smtClean="0">
                          <a:solidFill>
                            <a:srgbClr val="CC0000"/>
                          </a:solidFill>
                        </a:rPr>
                        <a:t>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Симетрія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капсидів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у них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кубічна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спіральна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, складна та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подвійна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До них належать: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вірус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віспи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, герпесу,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аденовіруси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пухлиностворюючі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та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</a:rPr>
                        <a:t>бактеріофаги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05450"/>
            <a:ext cx="3024336" cy="214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99738"/>
            <a:ext cx="3240360" cy="214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625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1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Вірус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грипу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(</a:t>
            </a:r>
            <a:r>
              <a:rPr lang="ru-RU" b="1" dirty="0" err="1">
                <a:solidFill>
                  <a:srgbClr val="7030A0"/>
                </a:solidFill>
              </a:rPr>
              <a:t>збільшення</a:t>
            </a:r>
            <a:r>
              <a:rPr lang="ru-RU" b="1" dirty="0">
                <a:solidFill>
                  <a:srgbClr val="7030A0"/>
                </a:solidFill>
              </a:rPr>
              <a:t> в 30 000 раз).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" y="1412776"/>
            <a:ext cx="903649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53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rgbClr val="0070C0"/>
                </a:solidFill>
              </a:rPr>
              <a:t>Вірус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СНІДу</a:t>
            </a:r>
            <a:r>
              <a:rPr lang="ru-RU" sz="4800" b="1" dirty="0">
                <a:solidFill>
                  <a:srgbClr val="0070C0"/>
                </a:solidFill>
              </a:rPr>
              <a:t> – </a:t>
            </a:r>
            <a:r>
              <a:rPr lang="ru-RU" sz="4800" b="1" dirty="0" err="1">
                <a:solidFill>
                  <a:srgbClr val="0070C0"/>
                </a:solidFill>
              </a:rPr>
              <a:t>чуми</a:t>
            </a:r>
            <a:r>
              <a:rPr lang="ru-RU" sz="4800" b="1" dirty="0">
                <a:solidFill>
                  <a:srgbClr val="0070C0"/>
                </a:solidFill>
              </a:rPr>
              <a:t> XX ст.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1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008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Віруси</a:t>
            </a:r>
            <a:endParaRPr lang="ru-RU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052736"/>
            <a:ext cx="4040188" cy="639762"/>
          </a:xfrm>
        </p:spPr>
        <p:txBody>
          <a:bodyPr>
            <a:noAutofit/>
          </a:bodyPr>
          <a:lstStyle/>
          <a:p>
            <a:r>
              <a:rPr lang="ru-RU" sz="3600" b="0" i="1" dirty="0" err="1">
                <a:solidFill>
                  <a:srgbClr val="0070C0"/>
                </a:solidFill>
              </a:rPr>
              <a:t>жовтої</a:t>
            </a:r>
            <a:r>
              <a:rPr lang="ru-RU" sz="3600" b="0" i="1" dirty="0">
                <a:solidFill>
                  <a:srgbClr val="0070C0"/>
                </a:solidFill>
              </a:rPr>
              <a:t> лихорадки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97107"/>
            <a:ext cx="4248472" cy="479109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980728"/>
            <a:ext cx="4041775" cy="639762"/>
          </a:xfrm>
        </p:spPr>
        <p:txBody>
          <a:bodyPr>
            <a:noAutofit/>
          </a:bodyPr>
          <a:lstStyle/>
          <a:p>
            <a:r>
              <a:rPr lang="ru-RU" sz="3600" b="0" i="1" dirty="0" err="1">
                <a:solidFill>
                  <a:srgbClr val="0070C0"/>
                </a:solidFill>
              </a:rPr>
              <a:t>натуральної</a:t>
            </a:r>
            <a:r>
              <a:rPr lang="ru-RU" sz="3600" b="0" i="1" dirty="0">
                <a:solidFill>
                  <a:srgbClr val="0070C0"/>
                </a:solidFill>
              </a:rPr>
              <a:t> </a:t>
            </a:r>
            <a:r>
              <a:rPr lang="ru-RU" sz="3600" b="0" i="1" dirty="0" err="1">
                <a:solidFill>
                  <a:srgbClr val="0070C0"/>
                </a:solidFill>
              </a:rPr>
              <a:t>віспи</a:t>
            </a:r>
            <a:endParaRPr lang="ru-RU" sz="3600" b="0" i="1" dirty="0">
              <a:solidFill>
                <a:srgbClr val="0070C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62690"/>
            <a:ext cx="4262712" cy="4825510"/>
          </a:xfrm>
        </p:spPr>
      </p:pic>
    </p:spTree>
    <p:extLst>
      <p:ext uri="{BB962C8B-B14F-4D97-AF65-F5344CB8AC3E}">
        <p14:creationId xmlns:p14="http://schemas.microsoft.com/office/powerpoint/2010/main" val="2712769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Характеристика </a:t>
            </a:r>
            <a:r>
              <a:rPr lang="ru-RU" sz="4800" dirty="0" err="1">
                <a:solidFill>
                  <a:srgbClr val="C00000"/>
                </a:solidFill>
              </a:rPr>
              <a:t>вірусів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4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Хімічний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склад представлений </a:t>
            </a:r>
            <a:r>
              <a:rPr lang="ru-RU" b="1" dirty="0" err="1">
                <a:solidFill>
                  <a:srgbClr val="002060"/>
                </a:solidFill>
              </a:rPr>
              <a:t>тільки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органічними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речовинами</a:t>
            </a:r>
            <a:r>
              <a:rPr lang="ru-RU" b="1" dirty="0">
                <a:solidFill>
                  <a:srgbClr val="002060"/>
                </a:solidFill>
              </a:rPr>
              <a:t>, а </a:t>
            </a:r>
            <a:r>
              <a:rPr lang="ru-RU" b="1" dirty="0" err="1">
                <a:solidFill>
                  <a:srgbClr val="002060"/>
                </a:solidFill>
              </a:rPr>
              <a:t>такі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важливі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неорганічні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компоненти</a:t>
            </a:r>
            <a:r>
              <a:rPr lang="ru-RU" b="1" dirty="0">
                <a:solidFill>
                  <a:srgbClr val="002060"/>
                </a:solidFill>
              </a:rPr>
              <a:t>, як вода та </a:t>
            </a:r>
            <a:r>
              <a:rPr lang="ru-RU" b="1" dirty="0" err="1">
                <a:solidFill>
                  <a:srgbClr val="002060"/>
                </a:solidFill>
              </a:rPr>
              <a:t>мінеральні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солі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відсутні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Віруси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не </a:t>
            </a:r>
            <a:r>
              <a:rPr lang="ru-RU" b="1" dirty="0" err="1">
                <a:solidFill>
                  <a:srgbClr val="002060"/>
                </a:solidFill>
              </a:rPr>
              <a:t>виробляють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енергії</a:t>
            </a:r>
            <a:r>
              <a:rPr lang="ru-RU" b="1" dirty="0">
                <a:solidFill>
                  <a:srgbClr val="002060"/>
                </a:solidFill>
              </a:rPr>
              <a:t>, не </a:t>
            </a:r>
            <a:r>
              <a:rPr lang="ru-RU" b="1" dirty="0" err="1">
                <a:solidFill>
                  <a:srgbClr val="002060"/>
                </a:solidFill>
              </a:rPr>
              <a:t>вживають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їжі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Віруси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не </a:t>
            </a:r>
            <a:r>
              <a:rPr lang="ru-RU" b="1" dirty="0" err="1">
                <a:solidFill>
                  <a:srgbClr val="002060"/>
                </a:solidFill>
              </a:rPr>
              <a:t>растуть</a:t>
            </a:r>
            <a:r>
              <a:rPr lang="ru-RU" b="1" dirty="0">
                <a:solidFill>
                  <a:srgbClr val="002060"/>
                </a:solidFill>
              </a:rPr>
              <a:t> і не </a:t>
            </a:r>
            <a:r>
              <a:rPr lang="ru-RU" b="1" dirty="0" err="1">
                <a:solidFill>
                  <a:srgbClr val="002060"/>
                </a:solidFill>
              </a:rPr>
              <a:t>мають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обміну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речовин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33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9644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084168" y="1700808"/>
            <a:ext cx="3059832" cy="20812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Порівняльні</a:t>
            </a: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b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2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розміри</a:t>
            </a:r>
            <a:r>
              <a:rPr lang="ru-RU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2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вірусів</a:t>
            </a:r>
            <a:endParaRPr lang="ru-RU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152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796</Words>
  <Application>Microsoft Office PowerPoint</Application>
  <PresentationFormat>Экран (4:3)</PresentationFormat>
  <Paragraphs>83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Вірус грипу  (збільшення в 30 000 раз). </vt:lpstr>
      <vt:lpstr>Вірус СНІДу – чуми XX ст. </vt:lpstr>
      <vt:lpstr>Віруси</vt:lpstr>
      <vt:lpstr>Характеристика вірусів</vt:lpstr>
      <vt:lpstr>Презентация PowerPoint</vt:lpstr>
      <vt:lpstr>Різноманітність вірусів під мікроскопом</vt:lpstr>
      <vt:lpstr>Вірус СНІДу</vt:lpstr>
      <vt:lpstr>Механізми проникнення вірусу </vt:lpstr>
      <vt:lpstr>Проникнення вірусів </vt:lpstr>
      <vt:lpstr>Способи передачі вірусних захворювань </vt:lpstr>
      <vt:lpstr>Переносники інфекції</vt:lpstr>
      <vt:lpstr>Інфекційні захворювання людини</vt:lpstr>
      <vt:lpstr>Презентация PowerPoint</vt:lpstr>
      <vt:lpstr>Презентация PowerPoint</vt:lpstr>
      <vt:lpstr>Презентация PowerPoint</vt:lpstr>
      <vt:lpstr>Вірусні хвороби людей Папіломи  </vt:lpstr>
      <vt:lpstr>Вірусні хвороби людей   </vt:lpstr>
      <vt:lpstr>Вірусні хвороби людей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Анжелика</cp:lastModifiedBy>
  <cp:revision>13</cp:revision>
  <dcterms:created xsi:type="dcterms:W3CDTF">2014-04-10T16:39:04Z</dcterms:created>
  <dcterms:modified xsi:type="dcterms:W3CDTF">2014-04-13T07:36:55Z</dcterms:modified>
</cp:coreProperties>
</file>