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63" r:id="rId7"/>
    <p:sldId id="264" r:id="rId8"/>
    <p:sldId id="265" r:id="rId9"/>
    <p:sldId id="266" r:id="rId10"/>
    <p:sldId id="267" r:id="rId11"/>
    <p:sldId id="268" r:id="rId12"/>
    <p:sldId id="270" r:id="rId13"/>
    <p:sldId id="259" r:id="rId14"/>
    <p:sldId id="271" r:id="rId15"/>
    <p:sldId id="272" r:id="rId16"/>
    <p:sldId id="273" r:id="rId17"/>
    <p:sldId id="275" r:id="rId18"/>
    <p:sldId id="279" r:id="rId19"/>
    <p:sldId id="282" r:id="rId20"/>
    <p:sldId id="286" r:id="rId21"/>
    <p:sldId id="288"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C919703-A292-439D-91ED-5394FC98E871}" type="datetimeFigureOut">
              <a:rPr lang="uk-UA" smtClean="0"/>
              <a:t>11.05.2014</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F4BD3896-8D5C-4CDE-8F66-A1A07E0E1492}"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4BD3896-8D5C-4CDE-8F66-A1A07E0E149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4BD3896-8D5C-4CDE-8F66-A1A07E0E149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4BD3896-8D5C-4CDE-8F66-A1A07E0E1492}" type="slidenum">
              <a:rPr lang="uk-UA" smtClean="0"/>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4BD3896-8D5C-4CDE-8F66-A1A07E0E1492}" type="slidenum">
              <a:rPr lang="uk-UA" smtClean="0"/>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4BD3896-8D5C-4CDE-8F66-A1A07E0E1492}" type="slidenum">
              <a:rPr lang="uk-UA" smtClean="0"/>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F4BD3896-8D5C-4CDE-8F66-A1A07E0E1492}"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F4BD3896-8D5C-4CDE-8F66-A1A07E0E1492}" type="slidenum">
              <a:rPr lang="uk-UA" smtClean="0"/>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C919703-A292-439D-91ED-5394FC98E871}" type="datetimeFigureOut">
              <a:rPr lang="uk-UA" smtClean="0"/>
              <a:t>11.05.2014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F4BD3896-8D5C-4CDE-8F66-A1A07E0E149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3C919703-A292-439D-91ED-5394FC98E871}" type="datetimeFigureOut">
              <a:rPr lang="uk-UA" smtClean="0"/>
              <a:t>11.05.2014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4BD3896-8D5C-4CDE-8F66-A1A07E0E1492}"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C919703-A292-439D-91ED-5394FC98E871}" type="datetimeFigureOut">
              <a:rPr lang="uk-UA" smtClean="0"/>
              <a:t>11.05.2014</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F4BD3896-8D5C-4CDE-8F66-A1A07E0E1492}" type="slidenum">
              <a:rPr lang="uk-UA" smtClean="0"/>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919703-A292-439D-91ED-5394FC98E871}" type="datetimeFigureOut">
              <a:rPr lang="uk-UA" smtClean="0"/>
              <a:t>11.05.2014</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BD3896-8D5C-4CDE-8F66-A1A07E0E1492}"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125711"/>
            <a:ext cx="5686400" cy="3096344"/>
          </a:xfrm>
        </p:spPr>
        <p:txBody>
          <a:bodyPr>
            <a:normAutofit/>
          </a:bodyPr>
          <a:lstStyle/>
          <a:p>
            <a:r>
              <a:rPr lang="uk-UA" dirty="0" smtClean="0"/>
              <a:t>Ознаки захворювань шлунка</a:t>
            </a: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55576" y="1124744"/>
            <a:ext cx="3260718" cy="31139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49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7228"/>
            <a:ext cx="8928992" cy="4525963"/>
          </a:xfrm>
        </p:spPr>
        <p:txBody>
          <a:bodyPr>
            <a:normAutofit/>
          </a:bodyPr>
          <a:lstStyle/>
          <a:p>
            <a:pPr marL="109728" indent="0">
              <a:buNone/>
            </a:pPr>
            <a:r>
              <a:rPr lang="uk-UA" sz="2200" dirty="0"/>
              <a:t>Посилена спрага і часті прийоми води (</a:t>
            </a:r>
            <a:r>
              <a:rPr lang="en-US" sz="2200" dirty="0"/>
              <a:t>polydipsia) </a:t>
            </a:r>
            <a:r>
              <a:rPr lang="uk-UA" sz="2200" dirty="0"/>
              <a:t>при захворюваннях шлунка спостерігаються </a:t>
            </a:r>
            <a:r>
              <a:rPr lang="uk-UA" sz="2200" dirty="0" smtClean="0"/>
              <a:t>нерідко </a:t>
            </a:r>
            <a:r>
              <a:rPr lang="uk-UA" sz="2200" dirty="0"/>
              <a:t>– основним чином при гіперсекреції і при </a:t>
            </a:r>
            <a:r>
              <a:rPr lang="uk-UA" sz="2200" dirty="0" smtClean="0"/>
              <a:t>руховій </a:t>
            </a:r>
            <a:r>
              <a:rPr lang="uk-UA" sz="2200" dirty="0"/>
              <a:t>дефіцитності. </a:t>
            </a:r>
            <a:r>
              <a:rPr lang="uk-UA" sz="2200" dirty="0"/>
              <a:t>Х</a:t>
            </a:r>
            <a:r>
              <a:rPr lang="uk-UA" sz="2200" dirty="0" smtClean="0"/>
              <a:t>очеться </a:t>
            </a:r>
            <a:r>
              <a:rPr lang="uk-UA" sz="2200" dirty="0"/>
              <a:t>підкреслити те, що потреба </a:t>
            </a:r>
            <a:r>
              <a:rPr lang="uk-UA" sz="2200" dirty="0" smtClean="0"/>
              <a:t>у питві </a:t>
            </a:r>
            <a:r>
              <a:rPr lang="uk-UA" sz="2200" dirty="0"/>
              <a:t>при рясному виділенні в шлунку кислого шлункового соку </a:t>
            </a:r>
            <a:r>
              <a:rPr lang="uk-UA" sz="2200" dirty="0" smtClean="0"/>
              <a:t>, що викликає </a:t>
            </a:r>
            <a:r>
              <a:rPr lang="uk-UA" sz="2200" dirty="0"/>
              <a:t>неприємні відчуття</a:t>
            </a:r>
            <a:r>
              <a:rPr lang="uk-UA" sz="2200" dirty="0" smtClean="0"/>
              <a:t>, </a:t>
            </a:r>
            <a:r>
              <a:rPr lang="uk-UA" sz="2200" dirty="0"/>
              <a:t>час від часу і біль заспокоюються від розведення надзвичайно кислого шлункового вмісту. І навіть не треба і говорити про те, що посилена спрага при </a:t>
            </a:r>
            <a:r>
              <a:rPr lang="uk-UA" sz="2200" dirty="0" smtClean="0"/>
              <a:t>руховій </a:t>
            </a:r>
            <a:r>
              <a:rPr lang="uk-UA" sz="2200" dirty="0"/>
              <a:t>дефіцитності (при звуженнях воротаря і при значущих розширеннях шлунка) пояснюється тим, що вода, затримуючись у шлунку, </a:t>
            </a:r>
            <a:endParaRPr lang="uk-UA" sz="2200" dirty="0"/>
          </a:p>
        </p:txBody>
      </p:sp>
      <p:pic>
        <p:nvPicPr>
          <p:cNvPr id="2050" name="Picture 2" descr="C:\Users\Anny\AppData\Local\Microsoft\Windows\Temporary Internet Files\Content.IE5\ZY7X5GH6\MP9004221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1057" y="3501008"/>
            <a:ext cx="4581423" cy="3053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3717032"/>
            <a:ext cx="3816424" cy="1723549"/>
          </a:xfrm>
          <a:prstGeom prst="rect">
            <a:avLst/>
          </a:prstGeom>
          <a:noFill/>
        </p:spPr>
        <p:txBody>
          <a:bodyPr wrap="square" rtlCol="0">
            <a:spAutoFit/>
          </a:bodyPr>
          <a:lstStyle/>
          <a:p>
            <a:pPr marL="109728" lvl="0">
              <a:spcBef>
                <a:spcPts val="400"/>
              </a:spcBef>
              <a:buClr>
                <a:srgbClr val="9E8E5C"/>
              </a:buClr>
              <a:buSzPct val="68000"/>
            </a:pPr>
            <a:r>
              <a:rPr lang="uk-UA" sz="2200" dirty="0">
                <a:solidFill>
                  <a:prstClr val="black"/>
                </a:solidFill>
              </a:rPr>
              <a:t>практично не всмоктується, внаслідок чого ж настає збіднення водою тканин організму.</a:t>
            </a:r>
          </a:p>
          <a:p>
            <a:endParaRPr lang="uk-UA" dirty="0"/>
          </a:p>
        </p:txBody>
      </p:sp>
    </p:spTree>
    <p:extLst>
      <p:ext uri="{BB962C8B-B14F-4D97-AF65-F5344CB8AC3E}">
        <p14:creationId xmlns:p14="http://schemas.microsoft.com/office/powerpoint/2010/main" val="94798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88640"/>
            <a:ext cx="8640960" cy="4525963"/>
          </a:xfrm>
        </p:spPr>
        <p:txBody>
          <a:bodyPr>
            <a:normAutofit/>
          </a:bodyPr>
          <a:lstStyle/>
          <a:p>
            <a:pPr marL="109728" indent="0">
              <a:buNone/>
            </a:pPr>
            <a:r>
              <a:rPr lang="uk-UA" sz="2200" dirty="0"/>
              <a:t>Під відрижкою </a:t>
            </a:r>
            <a:r>
              <a:rPr lang="uk-UA" sz="2200" dirty="0" smtClean="0"/>
              <a:t>традиційно мають на увазі </a:t>
            </a:r>
            <a:r>
              <a:rPr lang="uk-UA" sz="2200" dirty="0"/>
              <a:t>наступні два явища: </a:t>
            </a:r>
            <a:endParaRPr lang="uk-UA" sz="2200" dirty="0"/>
          </a:p>
          <a:p>
            <a:r>
              <a:rPr lang="uk-UA" sz="2200" dirty="0" smtClean="0"/>
              <a:t>раптова </a:t>
            </a:r>
            <a:r>
              <a:rPr lang="uk-UA" sz="2200" dirty="0"/>
              <a:t>і час від часу звучне виходження через рот повітря, що скупчився в шлунку або харчовому тракті, це марна відрижка, або відрижка повітрям (</a:t>
            </a:r>
            <a:r>
              <a:rPr lang="en-US" sz="2200" dirty="0" err="1"/>
              <a:t>eructatio</a:t>
            </a:r>
            <a:r>
              <a:rPr lang="en-US" sz="2200" dirty="0"/>
              <a:t>), </a:t>
            </a:r>
            <a:endParaRPr lang="uk-UA" sz="2200" dirty="0"/>
          </a:p>
          <a:p>
            <a:r>
              <a:rPr lang="uk-UA" sz="2200" dirty="0" smtClean="0"/>
              <a:t>виходження </a:t>
            </a:r>
            <a:r>
              <a:rPr lang="uk-UA" sz="2200" dirty="0"/>
              <a:t>з</a:t>
            </a:r>
            <a:r>
              <a:rPr lang="uk-UA" sz="2200" dirty="0" smtClean="0"/>
              <a:t> роту маленької </a:t>
            </a:r>
            <a:r>
              <a:rPr lang="uk-UA" sz="2200" dirty="0"/>
              <a:t>частини шлункового вмісту традиційно спільно з повітряною відрижкою – це відрижка їжею (</a:t>
            </a:r>
            <a:r>
              <a:rPr lang="en-US" sz="2200" dirty="0" err="1"/>
              <a:t>regurgitatio</a:t>
            </a:r>
            <a:r>
              <a:rPr lang="en-US" sz="2200" dirty="0"/>
              <a:t>). </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068960"/>
            <a:ext cx="3093394" cy="3356992"/>
          </a:xfrm>
          <a:prstGeom prst="rect">
            <a:avLst/>
          </a:prstGeom>
        </p:spPr>
      </p:pic>
      <p:sp>
        <p:nvSpPr>
          <p:cNvPr id="5" name="TextBox 4"/>
          <p:cNvSpPr txBox="1"/>
          <p:nvPr/>
        </p:nvSpPr>
        <p:spPr>
          <a:xfrm>
            <a:off x="251520" y="3453633"/>
            <a:ext cx="4824536" cy="1723549"/>
          </a:xfrm>
          <a:prstGeom prst="rect">
            <a:avLst/>
          </a:prstGeom>
          <a:noFill/>
        </p:spPr>
        <p:txBody>
          <a:bodyPr wrap="square" rtlCol="0">
            <a:spAutoFit/>
          </a:bodyPr>
          <a:lstStyle/>
          <a:p>
            <a:pPr marL="109728" lvl="0">
              <a:spcBef>
                <a:spcPts val="400"/>
              </a:spcBef>
              <a:buClr>
                <a:srgbClr val="9E8E5C"/>
              </a:buClr>
              <a:buSzPct val="68000"/>
            </a:pPr>
            <a:r>
              <a:rPr lang="uk-UA" sz="2200" dirty="0">
                <a:solidFill>
                  <a:prstClr val="black"/>
                </a:solidFill>
              </a:rPr>
              <a:t>Механізм відрижки зводиться до скорочення мускулатури шлунка при відкритому </a:t>
            </a:r>
            <a:r>
              <a:rPr lang="uk-UA" sz="2200" dirty="0" err="1">
                <a:solidFill>
                  <a:prstClr val="black"/>
                </a:solidFill>
              </a:rPr>
              <a:t>кардіальному</a:t>
            </a:r>
            <a:r>
              <a:rPr lang="uk-UA" sz="2200" dirty="0">
                <a:solidFill>
                  <a:prstClr val="black"/>
                </a:solidFill>
              </a:rPr>
              <a:t> отворі.</a:t>
            </a:r>
          </a:p>
          <a:p>
            <a:endParaRPr lang="uk-UA" dirty="0"/>
          </a:p>
        </p:txBody>
      </p:sp>
    </p:spTree>
    <p:extLst>
      <p:ext uri="{BB962C8B-B14F-4D97-AF65-F5344CB8AC3E}">
        <p14:creationId xmlns:p14="http://schemas.microsoft.com/office/powerpoint/2010/main" val="234460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000" y="116633"/>
            <a:ext cx="9004495" cy="4320480"/>
          </a:xfrm>
        </p:spPr>
        <p:txBody>
          <a:bodyPr>
            <a:normAutofit/>
          </a:bodyPr>
          <a:lstStyle/>
          <a:p>
            <a:pPr marL="109728" indent="0">
              <a:buNone/>
            </a:pPr>
            <a:r>
              <a:rPr lang="uk-UA" sz="2100" dirty="0"/>
              <a:t>Відрижка повітрям може виходити внаслідок заковтування атмосферного повітря (</a:t>
            </a:r>
            <a:r>
              <a:rPr lang="uk-UA" sz="2100" dirty="0" err="1"/>
              <a:t>аерофагія</a:t>
            </a:r>
            <a:r>
              <a:rPr lang="uk-UA" sz="2100" dirty="0"/>
              <a:t>); в даному випадку вона час від часу надзвичайно гучна, чути на відстані і спостерігається при деяких формах психоневрозів шлунка.</a:t>
            </a:r>
          </a:p>
          <a:p>
            <a:pPr marL="109728" indent="0">
              <a:buNone/>
            </a:pPr>
            <a:r>
              <a:rPr lang="uk-UA" sz="2100" dirty="0" smtClean="0"/>
              <a:t>Частіше </a:t>
            </a:r>
            <a:r>
              <a:rPr lang="uk-UA" sz="2100" dirty="0"/>
              <a:t>відрижка є наслідком утворення газів у шлунку </a:t>
            </a:r>
            <a:r>
              <a:rPr lang="uk-UA" sz="2100" dirty="0" smtClean="0"/>
              <a:t>при ненормальному </a:t>
            </a:r>
            <a:r>
              <a:rPr lang="uk-UA" sz="2100" dirty="0"/>
              <a:t>бродінні шлункового вмісту. Бродіння традиційно пов’язане із затримкою випорожнення шлунка, з </a:t>
            </a:r>
            <a:r>
              <a:rPr lang="uk-UA" sz="2100" dirty="0" smtClean="0"/>
              <a:t>якимось </a:t>
            </a:r>
            <a:r>
              <a:rPr lang="uk-UA" sz="2100" dirty="0"/>
              <a:t>ступенем застою, при цьому газ найчастіше буває без аромату (вуглекислота). Але в деяких випадках відрижка має запах тухлих яєць (сірководню). Це показує на </a:t>
            </a:r>
            <a:r>
              <a:rPr lang="uk-UA" sz="2100" dirty="0" smtClean="0"/>
              <a:t>розпад </a:t>
            </a:r>
            <a:r>
              <a:rPr lang="uk-UA" sz="2100" dirty="0"/>
              <a:t>білкових речовин (що містять сірку), що властиво </a:t>
            </a:r>
            <a:r>
              <a:rPr lang="uk-UA" sz="2100" dirty="0" smtClean="0"/>
              <a:t>набутому </a:t>
            </a:r>
            <a:r>
              <a:rPr lang="uk-UA" sz="2100" dirty="0"/>
              <a:t>гастриту, також розширень шлунка з затримкою випорожнення. </a:t>
            </a:r>
            <a:endParaRPr lang="uk-UA" sz="2100" dirty="0"/>
          </a:p>
        </p:txBody>
      </p:sp>
      <p:sp>
        <p:nvSpPr>
          <p:cNvPr id="4" name="TextBox 3"/>
          <p:cNvSpPr txBox="1"/>
          <p:nvPr/>
        </p:nvSpPr>
        <p:spPr>
          <a:xfrm>
            <a:off x="0" y="4077072"/>
            <a:ext cx="4032448" cy="1985159"/>
          </a:xfrm>
          <a:prstGeom prst="rect">
            <a:avLst/>
          </a:prstGeom>
          <a:noFill/>
        </p:spPr>
        <p:txBody>
          <a:bodyPr wrap="square" rtlCol="0">
            <a:spAutoFit/>
          </a:bodyPr>
          <a:lstStyle/>
          <a:p>
            <a:pPr marL="109728" lvl="0">
              <a:spcBef>
                <a:spcPts val="400"/>
              </a:spcBef>
              <a:buClr>
                <a:srgbClr val="9E8E5C"/>
              </a:buClr>
              <a:buSzPct val="68000"/>
            </a:pPr>
            <a:r>
              <a:rPr lang="uk-UA" sz="2100" dirty="0">
                <a:solidFill>
                  <a:prstClr val="black"/>
                </a:solidFill>
              </a:rPr>
              <a:t>Тухла відрижка характерна для стенозу воротаря (рубці після виразки) з величезним розширенням шлунка і рясним застоєм.</a:t>
            </a:r>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101195"/>
            <a:ext cx="2304256" cy="2232248"/>
          </a:xfrm>
          <a:prstGeom prst="rect">
            <a:avLst/>
          </a:prstGeom>
        </p:spPr>
      </p:pic>
    </p:spTree>
    <p:extLst>
      <p:ext uri="{BB962C8B-B14F-4D97-AF65-F5344CB8AC3E}">
        <p14:creationId xmlns:p14="http://schemas.microsoft.com/office/powerpoint/2010/main" val="357259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5112568" cy="4104456"/>
          </a:xfrm>
        </p:spPr>
        <p:txBody>
          <a:bodyPr>
            <a:normAutofit/>
          </a:bodyPr>
          <a:lstStyle/>
          <a:p>
            <a:pPr marL="109728" indent="0">
              <a:buNone/>
            </a:pPr>
            <a:r>
              <a:rPr lang="uk-UA" sz="2200" dirty="0"/>
              <a:t>Відрижка їжею – це по суті мала блювота без особливих зусиль і без </a:t>
            </a:r>
            <a:r>
              <a:rPr lang="uk-UA" sz="2200" dirty="0" smtClean="0"/>
              <a:t>нудоти</a:t>
            </a:r>
            <a:r>
              <a:rPr lang="uk-UA" sz="2200" dirty="0"/>
              <a:t>, але нерідко </a:t>
            </a:r>
            <a:r>
              <a:rPr lang="uk-UA" sz="2200" dirty="0" smtClean="0"/>
              <a:t>з </a:t>
            </a:r>
            <a:r>
              <a:rPr lang="uk-UA" sz="2200" dirty="0"/>
              <a:t>газовою відрижкою. Відрижка шлунковим вмістом при гіперсекреції </a:t>
            </a:r>
            <a:r>
              <a:rPr lang="uk-UA" sz="2200" dirty="0" smtClean="0"/>
              <a:t>може бути </a:t>
            </a:r>
            <a:r>
              <a:rPr lang="uk-UA" sz="2200" dirty="0"/>
              <a:t>кислою. Особливо кисла відрижка, палюча губки, зустрічається при </a:t>
            </a:r>
            <a:r>
              <a:rPr lang="uk-UA" sz="2200" dirty="0" err="1" smtClean="0"/>
              <a:t>гіперсекреторному</a:t>
            </a:r>
            <a:r>
              <a:rPr lang="uk-UA" sz="2200" dirty="0" smtClean="0"/>
              <a:t> </a:t>
            </a:r>
            <a:r>
              <a:rPr lang="uk-UA" sz="2200" dirty="0"/>
              <a:t>нападі, приміром під час нападу болю при виразці шлунка.</a:t>
            </a:r>
            <a:endParaRPr lang="uk-UA" sz="2200"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090690" y="1196752"/>
            <a:ext cx="2635493" cy="3960440"/>
          </a:xfrm>
          <a:prstGeom prst="rect">
            <a:avLst/>
          </a:prstGeom>
        </p:spPr>
      </p:pic>
    </p:spTree>
    <p:extLst>
      <p:ext uri="{BB962C8B-B14F-4D97-AF65-F5344CB8AC3E}">
        <p14:creationId xmlns:p14="http://schemas.microsoft.com/office/powerpoint/2010/main" val="335480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640960" cy="4824536"/>
          </a:xfrm>
        </p:spPr>
        <p:txBody>
          <a:bodyPr>
            <a:normAutofit/>
          </a:bodyPr>
          <a:lstStyle/>
          <a:p>
            <a:pPr fontAlgn="base"/>
            <a:r>
              <a:rPr lang="uk-UA" sz="2200" dirty="0"/>
              <a:t>Відрижка гіркуватого смаку зустрічається часто при підвищеній кислотності і залежить від гіркуватого смаку </a:t>
            </a:r>
            <a:r>
              <a:rPr lang="uk-UA" sz="2200" dirty="0" err="1"/>
              <a:t>пептонов</a:t>
            </a:r>
            <a:r>
              <a:rPr lang="uk-UA" sz="2200" dirty="0"/>
              <a:t>, також при закиданні в шлунок з дванадцятипалої кишки жовчі</a:t>
            </a:r>
            <a:r>
              <a:rPr lang="uk-UA" sz="2200" dirty="0" smtClean="0"/>
              <a:t>.</a:t>
            </a:r>
          </a:p>
          <a:p>
            <a:pPr marL="109728" indent="0" fontAlgn="base">
              <a:buNone/>
            </a:pPr>
            <a:endParaRPr lang="uk-UA" sz="2200" dirty="0"/>
          </a:p>
          <a:p>
            <a:pPr fontAlgn="base"/>
            <a:r>
              <a:rPr lang="uk-UA" sz="2200" dirty="0"/>
              <a:t>Противна відрижка прогірклим маслом показує на знижену кислотність або відсутність вільної соляної кислоти і на затримку в спорожнюванні шлунка; </a:t>
            </a:r>
          </a:p>
          <a:p>
            <a:pPr fontAlgn="base"/>
            <a:endParaRPr lang="uk-UA" sz="2200" dirty="0" smtClean="0"/>
          </a:p>
          <a:p>
            <a:pPr fontAlgn="base"/>
            <a:r>
              <a:rPr lang="uk-UA" sz="2200" dirty="0" smtClean="0"/>
              <a:t>Відрижка </a:t>
            </a:r>
            <a:r>
              <a:rPr lang="uk-UA" sz="2200" dirty="0"/>
              <a:t>з гнилим запахом характерна для величезних розширень шлунка зі зниженою кислотністю або ахілії і для </a:t>
            </a:r>
            <a:r>
              <a:rPr lang="uk-UA" sz="2200" dirty="0" err="1"/>
              <a:t>застоїв</a:t>
            </a:r>
            <a:r>
              <a:rPr lang="uk-UA" sz="2200" dirty="0"/>
              <a:t> в ньому (наприклад при раку шлунка</a:t>
            </a:r>
            <a:r>
              <a:rPr lang="uk-UA" sz="2200" dirty="0" smtClean="0"/>
              <a:t>).</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519832"/>
            <a:ext cx="2857500" cy="2143125"/>
          </a:xfrm>
          <a:prstGeom prst="rect">
            <a:avLst/>
          </a:prstGeom>
        </p:spPr>
      </p:pic>
    </p:spTree>
    <p:extLst>
      <p:ext uri="{BB962C8B-B14F-4D97-AF65-F5344CB8AC3E}">
        <p14:creationId xmlns:p14="http://schemas.microsoft.com/office/powerpoint/2010/main" val="217853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91521" y="404664"/>
            <a:ext cx="5760640" cy="5818651"/>
          </a:xfrm>
        </p:spPr>
        <p:txBody>
          <a:bodyPr>
            <a:normAutofit fontScale="77500" lnSpcReduction="20000"/>
          </a:bodyPr>
          <a:lstStyle/>
          <a:p>
            <a:pPr marL="109728" indent="0" fontAlgn="base">
              <a:buNone/>
            </a:pPr>
            <a:r>
              <a:rPr lang="uk-UA" dirty="0"/>
              <a:t>Печія – це типове відчуття жару й печіння в нижньої частини стравоходу. Пов’язана вона, можливо, зі спазмом і залежить від потрапляння в стравохід </a:t>
            </a:r>
            <a:r>
              <a:rPr lang="uk-UA" dirty="0" smtClean="0"/>
              <a:t>маленької кількості </a:t>
            </a:r>
            <a:r>
              <a:rPr lang="uk-UA" dirty="0"/>
              <a:t>кислого шлункового вмісту. Механізм печії </a:t>
            </a:r>
            <a:r>
              <a:rPr lang="uk-UA" dirty="0" smtClean="0"/>
              <a:t>той </a:t>
            </a:r>
            <a:r>
              <a:rPr lang="uk-UA" dirty="0"/>
              <a:t>же, що і відрижки, але при всьому цьому відригується рідина не доходить до рота.</a:t>
            </a:r>
          </a:p>
          <a:p>
            <a:endParaRPr lang="uk-UA" dirty="0"/>
          </a:p>
          <a:p>
            <a:pPr marL="109728" indent="0">
              <a:buNone/>
            </a:pPr>
            <a:r>
              <a:rPr lang="uk-UA" dirty="0" smtClean="0"/>
              <a:t>Печія </a:t>
            </a:r>
            <a:r>
              <a:rPr lang="uk-UA" dirty="0"/>
              <a:t>частіше за все є прояв завищеної кислотності шлункового вмісту (75% випадків), але вона може зустрічатися і при звичайній кислотності (10% випадків), і при зниженій (10%), і навіть при відсутності кислотності (5%). Часто печія спостерігається при ненормальному розвитку в шлунку кислот бродіння (масляна, молочна та інші) у варіантах рухової його дефіцитності.</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15" y="836712"/>
            <a:ext cx="3072341" cy="4608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89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6632"/>
            <a:ext cx="9144000" cy="4032448"/>
          </a:xfrm>
        </p:spPr>
        <p:txBody>
          <a:bodyPr>
            <a:normAutofit/>
          </a:bodyPr>
          <a:lstStyle/>
          <a:p>
            <a:pPr marL="109728" indent="0">
              <a:buNone/>
            </a:pPr>
            <a:r>
              <a:rPr lang="uk-UA" sz="2200" dirty="0"/>
              <a:t>Нудота </a:t>
            </a:r>
            <a:r>
              <a:rPr lang="uk-UA" sz="2200" dirty="0" smtClean="0"/>
              <a:t>можливо є підготовчою </a:t>
            </a:r>
            <a:r>
              <a:rPr lang="uk-UA" sz="2200" dirty="0"/>
              <a:t>фазою блювоти або самостійним явищем. Звичайно ж, всі ми дуже добре знаємо те, що під нудотою ми усвідомлюємо противне відчуття (тиск) під ложечкою, супроводжуване блідістю шкірних покривів, запамороченням, слиновиділенням, похолоданням кінцівок, падінням тиску крові і час від часу непритомним </a:t>
            </a:r>
            <a:r>
              <a:rPr lang="uk-UA" sz="2200" dirty="0" smtClean="0"/>
              <a:t>станом.</a:t>
            </a:r>
            <a:endParaRPr lang="uk-UA" sz="2200"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076056" y="3153435"/>
            <a:ext cx="3816424" cy="2289854"/>
          </a:xfrm>
          <a:prstGeom prst="rect">
            <a:avLst/>
          </a:prstGeom>
        </p:spPr>
      </p:pic>
      <p:sp>
        <p:nvSpPr>
          <p:cNvPr id="5" name="TextBox 4"/>
          <p:cNvSpPr txBox="1"/>
          <p:nvPr/>
        </p:nvSpPr>
        <p:spPr>
          <a:xfrm>
            <a:off x="0" y="2204864"/>
            <a:ext cx="5148064" cy="4154984"/>
          </a:xfrm>
          <a:prstGeom prst="rect">
            <a:avLst/>
          </a:prstGeom>
          <a:noFill/>
        </p:spPr>
        <p:txBody>
          <a:bodyPr wrap="square" rtlCol="0">
            <a:spAutoFit/>
          </a:bodyPr>
          <a:lstStyle/>
          <a:p>
            <a:pPr marL="109728" lvl="0">
              <a:spcBef>
                <a:spcPts val="400"/>
              </a:spcBef>
              <a:buClr>
                <a:srgbClr val="9E8E5C"/>
              </a:buClr>
              <a:buSzPct val="68000"/>
            </a:pPr>
            <a:r>
              <a:rPr lang="uk-UA" sz="2200" dirty="0" smtClean="0">
                <a:solidFill>
                  <a:prstClr val="black"/>
                </a:solidFill>
              </a:rPr>
              <a:t>Зрозуміло, все це – симптоми гіпертонії блукаючого нерва. Механізм нудоти, невидимому, можливо зведений до раптових потужним скорочень шлунка і подразнення нервових сплетінь в черевній порожнині. </a:t>
            </a:r>
            <a:r>
              <a:rPr lang="uk-UA" sz="2200" dirty="0">
                <a:solidFill>
                  <a:prstClr val="black"/>
                </a:solidFill>
              </a:rPr>
              <a:t>Нудота частіше </a:t>
            </a:r>
            <a:r>
              <a:rPr lang="uk-UA" sz="2200" dirty="0" err="1">
                <a:solidFill>
                  <a:prstClr val="black"/>
                </a:solidFill>
              </a:rPr>
              <a:t>всьго</a:t>
            </a:r>
            <a:r>
              <a:rPr lang="uk-UA" sz="2200" dirty="0">
                <a:solidFill>
                  <a:prstClr val="black"/>
                </a:solidFill>
              </a:rPr>
              <a:t> буває </a:t>
            </a:r>
            <a:r>
              <a:rPr lang="uk-UA" sz="2200" dirty="0" err="1">
                <a:solidFill>
                  <a:prstClr val="black"/>
                </a:solidFill>
              </a:rPr>
              <a:t>нешлункового</a:t>
            </a:r>
            <a:r>
              <a:rPr lang="uk-UA" sz="2200" dirty="0">
                <a:solidFill>
                  <a:prstClr val="black"/>
                </a:solidFill>
              </a:rPr>
              <a:t> походження, і це необхідно врахувати при оцінці цього симптому.</a:t>
            </a:r>
          </a:p>
          <a:p>
            <a:endParaRPr lang="uk-UA" sz="2200" dirty="0"/>
          </a:p>
        </p:txBody>
      </p:sp>
    </p:spTree>
    <p:extLst>
      <p:ext uri="{BB962C8B-B14F-4D97-AF65-F5344CB8AC3E}">
        <p14:creationId xmlns:p14="http://schemas.microsoft.com/office/powerpoint/2010/main" val="179000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9036496" cy="4525963"/>
          </a:xfrm>
        </p:spPr>
        <p:txBody>
          <a:bodyPr>
            <a:noAutofit/>
          </a:bodyPr>
          <a:lstStyle/>
          <a:p>
            <a:pPr marL="109728" indent="0" fontAlgn="base">
              <a:buNone/>
            </a:pPr>
            <a:r>
              <a:rPr lang="uk-UA" sz="2100" dirty="0"/>
              <a:t>Блювотою іменується мимовільне </a:t>
            </a:r>
            <a:r>
              <a:rPr lang="uk-UA" sz="2100" dirty="0" err="1"/>
              <a:t>толчкообразное</a:t>
            </a:r>
            <a:r>
              <a:rPr lang="uk-UA" sz="2100" dirty="0"/>
              <a:t> викидання вмісту шлунка через рот. Нерідко це захисний акт у відповідь на потрапляння в шлунок певної речовини</a:t>
            </a:r>
            <a:r>
              <a:rPr lang="uk-UA" sz="2100" dirty="0" smtClean="0"/>
              <a:t>, що подразнює його.</a:t>
            </a:r>
            <a:endParaRPr lang="uk-UA" sz="2100" dirty="0"/>
          </a:p>
          <a:p>
            <a:pPr marL="109728" indent="0" fontAlgn="base">
              <a:buNone/>
            </a:pPr>
            <a:r>
              <a:rPr lang="uk-UA" sz="2100" dirty="0"/>
              <a:t>Механізм блювоти складається з цілого ряду координованих рухів: настає закриття воротаря, припинення перистальтики шлунка, скорочення </a:t>
            </a:r>
            <a:r>
              <a:rPr lang="uk-UA" sz="2100" dirty="0" smtClean="0"/>
              <a:t>пілоричної </a:t>
            </a:r>
            <a:r>
              <a:rPr lang="uk-UA" sz="2100" dirty="0"/>
              <a:t>його частини і заповнення дна шлунка; далі йде розкриття кардії і заповнення харчового тракту; відразу методом допоміжних рухів дихальної мускулатури і черевного преса відбувається виштовхування харчових мас зі шлунка в стравохід. </a:t>
            </a:r>
            <a:endParaRPr lang="uk-UA" sz="21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717032"/>
            <a:ext cx="4320480" cy="251668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07504" y="3706126"/>
            <a:ext cx="3888432" cy="1985159"/>
          </a:xfrm>
          <a:prstGeom prst="rect">
            <a:avLst/>
          </a:prstGeom>
          <a:noFill/>
        </p:spPr>
        <p:txBody>
          <a:bodyPr wrap="square" rtlCol="0">
            <a:spAutoFit/>
          </a:bodyPr>
          <a:lstStyle/>
          <a:p>
            <a:pPr marL="109728" lvl="0" fontAlgn="base">
              <a:spcBef>
                <a:spcPts val="400"/>
              </a:spcBef>
              <a:buClr>
                <a:srgbClr val="9E8E5C"/>
              </a:buClr>
              <a:buSzPct val="68000"/>
            </a:pPr>
            <a:r>
              <a:rPr lang="uk-UA" sz="2100" dirty="0">
                <a:solidFill>
                  <a:prstClr val="black"/>
                </a:solidFill>
              </a:rPr>
              <a:t>У довгастому мозку поруч з дихальним центром передбачається знаходження особливого блювотного центру.</a:t>
            </a:r>
          </a:p>
          <a:p>
            <a:endParaRPr lang="uk-UA" dirty="0"/>
          </a:p>
        </p:txBody>
      </p:sp>
    </p:spTree>
    <p:extLst>
      <p:ext uri="{BB962C8B-B14F-4D97-AF65-F5344CB8AC3E}">
        <p14:creationId xmlns:p14="http://schemas.microsoft.com/office/powerpoint/2010/main" val="392752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4624"/>
            <a:ext cx="8435280" cy="4525963"/>
          </a:xfrm>
        </p:spPr>
        <p:txBody>
          <a:bodyPr>
            <a:normAutofit/>
          </a:bodyPr>
          <a:lstStyle/>
          <a:p>
            <a:pPr marL="109728" indent="0">
              <a:buNone/>
            </a:pPr>
            <a:r>
              <a:rPr lang="uk-UA" sz="2200" dirty="0"/>
              <a:t>Блювота внаслідок багатофункціонального стенозу воротаря (</a:t>
            </a:r>
            <a:r>
              <a:rPr lang="uk-UA" sz="2200" dirty="0" err="1"/>
              <a:t>пілороспазм</a:t>
            </a:r>
            <a:r>
              <a:rPr lang="uk-UA" sz="2200" dirty="0"/>
              <a:t>) буває постійно харчова, здебільшого надзвичайно кисла (від соляної кислоти), виникає через 2-6 годин після їжі (тривалість шлункового травлення) також спостерігається при гіперсекреції і виразці.</a:t>
            </a:r>
          </a:p>
          <a:p>
            <a:pPr marL="109728" indent="0">
              <a:buNone/>
            </a:pPr>
            <a:r>
              <a:rPr lang="uk-UA" sz="2200" dirty="0" smtClean="0"/>
              <a:t>Блювота </a:t>
            </a:r>
            <a:r>
              <a:rPr lang="uk-UA" sz="2200" dirty="0"/>
              <a:t>внаслідок органічного стенозу воротаря (</a:t>
            </a:r>
            <a:r>
              <a:rPr lang="uk-UA" sz="2200" dirty="0" err="1"/>
              <a:t>пілоростеноз</a:t>
            </a:r>
            <a:r>
              <a:rPr lang="uk-UA" sz="2200" dirty="0"/>
              <a:t>) характеризується </a:t>
            </a:r>
            <a:r>
              <a:rPr lang="uk-UA" sz="2200" dirty="0" err="1"/>
              <a:t>всепостоянством</a:t>
            </a:r>
            <a:r>
              <a:rPr lang="uk-UA" sz="2200" dirty="0"/>
              <a:t> і безліччю. Настає вона нерідко пізно ввечері або вночі з проміжками в кілька днів. </a:t>
            </a:r>
            <a:endParaRPr lang="uk-UA" sz="2200" dirty="0"/>
          </a:p>
        </p:txBody>
      </p:sp>
      <p:sp>
        <p:nvSpPr>
          <p:cNvPr id="4" name="TextBox 3"/>
          <p:cNvSpPr txBox="1"/>
          <p:nvPr/>
        </p:nvSpPr>
        <p:spPr>
          <a:xfrm>
            <a:off x="179512" y="3501008"/>
            <a:ext cx="6192688" cy="2513509"/>
          </a:xfrm>
          <a:prstGeom prst="rect">
            <a:avLst/>
          </a:prstGeom>
          <a:noFill/>
        </p:spPr>
        <p:txBody>
          <a:bodyPr wrap="square" rtlCol="0">
            <a:spAutoFit/>
          </a:bodyPr>
          <a:lstStyle/>
          <a:p>
            <a:pPr marL="109728" lvl="0">
              <a:spcBef>
                <a:spcPts val="400"/>
              </a:spcBef>
              <a:buClr>
                <a:srgbClr val="9E8E5C"/>
              </a:buClr>
              <a:buSzPct val="68000"/>
            </a:pPr>
            <a:r>
              <a:rPr lang="uk-UA" sz="2200" dirty="0">
                <a:solidFill>
                  <a:prstClr val="black"/>
                </a:solidFill>
              </a:rPr>
              <a:t>При доброякісному стенозі, (рубці після виразки)- блювота кислого смаку, а при злоякісному (рак) – найчастіше гнила</a:t>
            </a:r>
            <a:r>
              <a:rPr lang="uk-UA" sz="2200" dirty="0" smtClean="0">
                <a:solidFill>
                  <a:prstClr val="black"/>
                </a:solidFill>
              </a:rPr>
              <a:t>.</a:t>
            </a:r>
          </a:p>
          <a:p>
            <a:pPr marL="109728">
              <a:spcBef>
                <a:spcPts val="400"/>
              </a:spcBef>
              <a:buClr>
                <a:srgbClr val="9E8E5C"/>
              </a:buClr>
              <a:buSzPct val="68000"/>
            </a:pPr>
            <a:r>
              <a:rPr lang="ru-RU" sz="2200" dirty="0" smtClean="0"/>
              <a:t>Для </a:t>
            </a:r>
            <a:r>
              <a:rPr lang="ru-RU" sz="2200" dirty="0" err="1" smtClean="0"/>
              <a:t>всіх</a:t>
            </a:r>
            <a:r>
              <a:rPr lang="ru-RU" sz="2200" dirty="0" smtClean="0"/>
              <a:t> </a:t>
            </a:r>
            <a:r>
              <a:rPr lang="ru-RU" sz="2200" dirty="0" err="1" smtClean="0"/>
              <a:t>цих</a:t>
            </a:r>
            <a:r>
              <a:rPr lang="ru-RU" sz="2200" dirty="0" smtClean="0"/>
              <a:t> так </a:t>
            </a:r>
            <a:r>
              <a:rPr lang="ru-RU" sz="2200" dirty="0" err="1" smtClean="0"/>
              <a:t>званих</a:t>
            </a:r>
            <a:r>
              <a:rPr lang="ru-RU" sz="2200" dirty="0" smtClean="0"/>
              <a:t> </a:t>
            </a:r>
            <a:r>
              <a:rPr lang="ru-RU" sz="2200" dirty="0" err="1" smtClean="0"/>
              <a:t>рефлекторних</a:t>
            </a:r>
            <a:r>
              <a:rPr lang="ru-RU" sz="2200" dirty="0" smtClean="0"/>
              <a:t> рвот </a:t>
            </a:r>
            <a:r>
              <a:rPr lang="ru-RU" sz="2200" dirty="0" err="1" smtClean="0"/>
              <a:t>типово</a:t>
            </a:r>
            <a:r>
              <a:rPr lang="ru-RU" sz="2200" dirty="0" smtClean="0"/>
              <a:t> те, </a:t>
            </a:r>
            <a:r>
              <a:rPr lang="ru-RU" sz="2200" dirty="0" err="1" smtClean="0"/>
              <a:t>що</a:t>
            </a:r>
            <a:r>
              <a:rPr lang="ru-RU" sz="2200" dirty="0" smtClean="0"/>
              <a:t> вони не </a:t>
            </a:r>
            <a:r>
              <a:rPr lang="ru-RU" sz="2200" dirty="0" err="1" smtClean="0"/>
              <a:t>припиняються</a:t>
            </a:r>
            <a:r>
              <a:rPr lang="ru-RU" sz="2200" dirty="0" smtClean="0"/>
              <a:t>, </a:t>
            </a:r>
            <a:r>
              <a:rPr lang="ru-RU" sz="2200" dirty="0" err="1" smtClean="0"/>
              <a:t>незважаючи</a:t>
            </a:r>
            <a:r>
              <a:rPr lang="ru-RU" sz="2200" dirty="0" smtClean="0"/>
              <a:t> на </a:t>
            </a:r>
            <a:r>
              <a:rPr lang="ru-RU" sz="2200" dirty="0" err="1" smtClean="0"/>
              <a:t>повне</a:t>
            </a:r>
            <a:r>
              <a:rPr lang="ru-RU" sz="2200" dirty="0" smtClean="0"/>
              <a:t> </a:t>
            </a:r>
            <a:r>
              <a:rPr lang="ru-RU" sz="2200" dirty="0" err="1" smtClean="0"/>
              <a:t>спорожнення</a:t>
            </a:r>
            <a:r>
              <a:rPr lang="ru-RU" sz="2200" dirty="0" smtClean="0"/>
              <a:t> </a:t>
            </a:r>
            <a:r>
              <a:rPr lang="ru-RU" sz="2200" dirty="0" err="1" smtClean="0"/>
              <a:t>шлунка</a:t>
            </a:r>
            <a:r>
              <a:rPr lang="ru-RU" sz="2200" dirty="0" smtClean="0"/>
              <a:t>.</a:t>
            </a:r>
            <a:endParaRPr lang="uk-UA" sz="2200"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428999"/>
            <a:ext cx="2668651" cy="2723113"/>
          </a:xfrm>
          <a:prstGeom prst="rect">
            <a:avLst/>
          </a:prstGeom>
        </p:spPr>
      </p:pic>
    </p:spTree>
    <p:extLst>
      <p:ext uri="{BB962C8B-B14F-4D97-AF65-F5344CB8AC3E}">
        <p14:creationId xmlns:p14="http://schemas.microsoft.com/office/powerpoint/2010/main" val="106477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19872" y="188640"/>
            <a:ext cx="5616624" cy="6120680"/>
          </a:xfrm>
        </p:spPr>
        <p:txBody>
          <a:bodyPr>
            <a:noAutofit/>
          </a:bodyPr>
          <a:lstStyle/>
          <a:p>
            <a:pPr fontAlgn="base"/>
            <a:r>
              <a:rPr lang="uk-UA" sz="1900" dirty="0"/>
              <a:t>Блювота негайно після їжі (через 5-10 хвилин) спостерігається при </a:t>
            </a:r>
            <a:r>
              <a:rPr lang="uk-UA" sz="1900" dirty="0" err="1"/>
              <a:t>гіперестезії</a:t>
            </a:r>
            <a:r>
              <a:rPr lang="uk-UA" sz="1900" dirty="0"/>
              <a:t> шлунка місцевого вдачі, наприклад при виразці і раку </a:t>
            </a:r>
            <a:r>
              <a:rPr lang="uk-UA" sz="1900" dirty="0" err="1"/>
              <a:t>кардіальної</a:t>
            </a:r>
            <a:r>
              <a:rPr lang="uk-UA" sz="1900" dirty="0"/>
              <a:t> частини шлунка, або ж є результатом загального неврозу (істерія).</a:t>
            </a:r>
          </a:p>
          <a:p>
            <a:pPr fontAlgn="base"/>
            <a:r>
              <a:rPr lang="uk-UA" sz="1900" dirty="0"/>
              <a:t>Блювота через 2-3 години після їжі в розпалі травлення характерна для гастриту, виразки і раку шлунку.</a:t>
            </a:r>
          </a:p>
          <a:p>
            <a:pPr fontAlgn="base"/>
            <a:r>
              <a:rPr lang="uk-UA" sz="1900" dirty="0"/>
              <a:t>Блювота через 4-6 годин після їжі спостерігається при виразці дванадцятипалої кишки і при набутих катарах шлунка з великою атонією його мускулатури, особливо якщо атонія вже привела до розширення шлунка</a:t>
            </a:r>
            <a:r>
              <a:rPr lang="uk-UA" sz="1900" dirty="0" smtClean="0"/>
              <a:t>.</a:t>
            </a:r>
          </a:p>
          <a:p>
            <a:pPr lvl="0">
              <a:buClr>
                <a:srgbClr val="9E8E5C"/>
              </a:buClr>
            </a:pPr>
            <a:r>
              <a:rPr lang="uk-UA" sz="1900" dirty="0">
                <a:solidFill>
                  <a:prstClr val="black"/>
                </a:solidFill>
              </a:rPr>
              <a:t>Ще більше пізня блювота – через 6-12 годин і більше після їжі, тобто блювота їжею, з’їденої напередодні </a:t>
            </a:r>
            <a:r>
              <a:rPr lang="uk-UA" sz="1900" dirty="0" err="1">
                <a:solidFill>
                  <a:prstClr val="black"/>
                </a:solidFill>
              </a:rPr>
              <a:t>небудь</a:t>
            </a:r>
            <a:r>
              <a:rPr lang="uk-UA" sz="1900" dirty="0">
                <a:solidFill>
                  <a:prstClr val="black"/>
                </a:solidFill>
              </a:rPr>
              <a:t> ще раніше, спостерігається при стенозі воротаря. </a:t>
            </a:r>
          </a:p>
          <a:p>
            <a:pPr fontAlgn="base"/>
            <a:endParaRPr lang="uk-UA" sz="1900" dirty="0" smtClean="0"/>
          </a:p>
          <a:p>
            <a:endParaRPr lang="uk-UA" sz="19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48508"/>
            <a:ext cx="3240360" cy="4320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026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4525963"/>
          </a:xfrm>
        </p:spPr>
        <p:txBody>
          <a:bodyPr/>
          <a:lstStyle/>
          <a:p>
            <a:pPr marL="109728" indent="0">
              <a:buNone/>
            </a:pPr>
            <a:r>
              <a:rPr lang="uk-UA" dirty="0"/>
              <a:t>Розлади головних функцій при хворобах шлунка ведуть до цілого ряду відповідних </a:t>
            </a:r>
            <a:r>
              <a:rPr lang="uk-UA" dirty="0" smtClean="0"/>
              <a:t>хворобливих симптомів</a:t>
            </a:r>
            <a:r>
              <a:rPr lang="uk-UA" dirty="0"/>
              <a:t>. Важливі з них – збочення смаку, зміна апетиту, посилена спрага, відрижка, печія, нудота, блювання та </a:t>
            </a:r>
            <a:r>
              <a:rPr lang="uk-UA" dirty="0" smtClean="0"/>
              <a:t>болі.</a:t>
            </a:r>
            <a:endParaRPr lang="uk-UA" dirty="0"/>
          </a:p>
        </p:txBody>
      </p:sp>
      <p:pic>
        <p:nvPicPr>
          <p:cNvPr id="1027" name="Picture 3" descr="C:\Users\Anny\AppData\Local\Microsoft\Windows\Temporary Internet Files\Content.IE5\6Q4BQ329\MP9004222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2786" y="2564904"/>
            <a:ext cx="3573016" cy="35730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Anny\AppData\Local\Microsoft\Windows\Temporary Internet Files\Content.IE5\ZY7X5GH6\MP9004228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564904"/>
            <a:ext cx="3419703" cy="26369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8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82504" y="260648"/>
            <a:ext cx="5861496" cy="6408712"/>
          </a:xfrm>
        </p:spPr>
        <p:txBody>
          <a:bodyPr>
            <a:noAutofit/>
          </a:bodyPr>
          <a:lstStyle/>
          <a:p>
            <a:pPr fontAlgn="base"/>
            <a:r>
              <a:rPr lang="uk-UA" sz="2100" dirty="0" smtClean="0"/>
              <a:t>Наявність </a:t>
            </a:r>
            <a:r>
              <a:rPr lang="uk-UA" sz="2100" dirty="0"/>
              <a:t>слизу </a:t>
            </a:r>
            <a:r>
              <a:rPr lang="uk-UA" sz="2100" dirty="0" smtClean="0"/>
              <a:t>говорить </a:t>
            </a:r>
            <a:r>
              <a:rPr lang="uk-UA" sz="2100" dirty="0"/>
              <a:t>про набутий </a:t>
            </a:r>
            <a:r>
              <a:rPr lang="uk-UA" sz="2100" dirty="0" smtClean="0"/>
              <a:t>гастрит.</a:t>
            </a:r>
            <a:endParaRPr lang="uk-UA" sz="2100" dirty="0"/>
          </a:p>
          <a:p>
            <a:pPr fontAlgn="base"/>
            <a:r>
              <a:rPr lang="uk-UA" sz="2100" dirty="0" smtClean="0"/>
              <a:t>Домішка </a:t>
            </a:r>
            <a:r>
              <a:rPr lang="uk-UA" sz="2100" dirty="0"/>
              <a:t>гною в незначущої кількості, </a:t>
            </a:r>
            <a:r>
              <a:rPr lang="uk-UA" sz="2100" dirty="0" smtClean="0"/>
              <a:t>що виявляється </a:t>
            </a:r>
            <a:r>
              <a:rPr lang="uk-UA" sz="2100" dirty="0"/>
              <a:t>лише мікроскопічно, спостерігається при гастриті, величезні ж кількості гною в блювоті зустрічаються надзвичайно зрідка – при </a:t>
            </a:r>
            <a:r>
              <a:rPr lang="uk-UA" sz="2100" dirty="0" smtClean="0"/>
              <a:t>флегмонозному </a:t>
            </a:r>
            <a:r>
              <a:rPr lang="uk-UA" sz="2100" dirty="0"/>
              <a:t>гастриті або при розтині в порожнину шлунка гнійника, розміщеного в одному з прилеглих органів.</a:t>
            </a:r>
          </a:p>
          <a:p>
            <a:pPr fontAlgn="base"/>
            <a:r>
              <a:rPr lang="uk-UA" sz="2100" dirty="0"/>
              <a:t>Жовч в блювотних масах виникає внаслідок закидання її в шлунок з дванадцятипалої кишки. Це спостерігається при зниженій кислотності або ахілії </a:t>
            </a:r>
            <a:r>
              <a:rPr lang="uk-UA" sz="2100" dirty="0" smtClean="0"/>
              <a:t>шлунка, рідше </a:t>
            </a:r>
            <a:r>
              <a:rPr lang="uk-UA" sz="2100" dirty="0"/>
              <a:t>при </a:t>
            </a:r>
            <a:r>
              <a:rPr lang="uk-UA" sz="2100" dirty="0" smtClean="0"/>
              <a:t>завищеній </a:t>
            </a:r>
            <a:r>
              <a:rPr lang="uk-UA" sz="2100" dirty="0"/>
              <a:t>кислотності, також при втраті скорочувальної можливості воротаря (ракова </a:t>
            </a:r>
            <a:r>
              <a:rPr lang="uk-UA" sz="2100" dirty="0" smtClean="0"/>
              <a:t>інфільтрація</a:t>
            </a:r>
            <a:r>
              <a:rPr lang="uk-UA" sz="2100" dirty="0"/>
              <a:t>).</a:t>
            </a:r>
          </a:p>
          <a:p>
            <a:endParaRPr lang="uk-UA" sz="21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20688"/>
            <a:ext cx="3175000" cy="4851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6624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Объект 1"/>
          <p:cNvSpPr>
            <a:spLocks noGrp="1"/>
          </p:cNvSpPr>
          <p:nvPr>
            <p:ph idx="1"/>
          </p:nvPr>
        </p:nvSpPr>
        <p:spPr>
          <a:xfrm>
            <a:off x="0" y="548680"/>
            <a:ext cx="9144000" cy="6696744"/>
          </a:xfrm>
        </p:spPr>
        <p:txBody>
          <a:bodyPr>
            <a:noAutofit/>
          </a:bodyPr>
          <a:lstStyle/>
          <a:p>
            <a:pPr marL="109728" indent="0" algn="ctr">
              <a:buNone/>
            </a:pPr>
            <a:r>
              <a:rPr lang="ru-RU" sz="1900" dirty="0" err="1">
                <a:solidFill>
                  <a:schemeClr val="bg1"/>
                </a:solidFill>
                <a:effectLst>
                  <a:outerShdw blurRad="38100" dist="38100" dir="2700000" algn="tl">
                    <a:srgbClr val="000000">
                      <a:alpha val="43137"/>
                    </a:srgbClr>
                  </a:outerShdw>
                </a:effectLst>
              </a:rPr>
              <a:t>Домішка</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крові</a:t>
            </a:r>
            <a:r>
              <a:rPr lang="ru-RU" sz="1900" dirty="0">
                <a:solidFill>
                  <a:schemeClr val="bg1"/>
                </a:solidFill>
                <a:effectLst>
                  <a:outerShdw blurRad="38100" dist="38100" dir="2700000" algn="tl">
                    <a:srgbClr val="000000">
                      <a:alpha val="43137"/>
                    </a:srgbClr>
                  </a:outerShdw>
                </a:effectLst>
              </a:rPr>
              <a:t> до </a:t>
            </a:r>
            <a:r>
              <a:rPr lang="ru-RU" sz="1900" dirty="0" err="1">
                <a:solidFill>
                  <a:schemeClr val="bg1"/>
                </a:solidFill>
                <a:effectLst>
                  <a:outerShdw blurRad="38100" dist="38100" dir="2700000" algn="tl">
                    <a:srgbClr val="000000">
                      <a:alpha val="43137"/>
                    </a:srgbClr>
                  </a:outerShdw>
                </a:effectLst>
              </a:rPr>
              <a:t>блювотних</a:t>
            </a:r>
            <a:r>
              <a:rPr lang="ru-RU" sz="1900" dirty="0">
                <a:solidFill>
                  <a:schemeClr val="bg1"/>
                </a:solidFill>
                <a:effectLst>
                  <a:outerShdw blurRad="38100" dist="38100" dir="2700000" algn="tl">
                    <a:srgbClr val="000000">
                      <a:alpha val="43137"/>
                    </a:srgbClr>
                  </a:outerShdw>
                </a:effectLst>
              </a:rPr>
              <a:t> </a:t>
            </a:r>
            <a:r>
              <a:rPr lang="ru-RU" sz="1900" dirty="0" smtClean="0">
                <a:solidFill>
                  <a:schemeClr val="bg1"/>
                </a:solidFill>
                <a:effectLst>
                  <a:outerShdw blurRad="38100" dist="38100" dir="2700000" algn="tl">
                    <a:srgbClr val="000000">
                      <a:alpha val="43137"/>
                    </a:srgbClr>
                  </a:outerShdw>
                </a:effectLst>
              </a:rPr>
              <a:t>масс </a:t>
            </a:r>
            <a:r>
              <a:rPr lang="ru-RU" sz="1900" dirty="0" err="1" smtClean="0">
                <a:solidFill>
                  <a:schemeClr val="bg1"/>
                </a:solidFill>
                <a:effectLst>
                  <a:outerShdw blurRad="38100" dist="38100" dir="2700000" algn="tl">
                    <a:srgbClr val="000000">
                      <a:alpha val="43137"/>
                    </a:srgbClr>
                  </a:outerShdw>
                </a:effectLst>
              </a:rPr>
              <a:t>можливо</a:t>
            </a:r>
            <a:r>
              <a:rPr lang="ru-RU" sz="1900" dirty="0" smtClean="0">
                <a:solidFill>
                  <a:schemeClr val="bg1"/>
                </a:solidFill>
                <a:effectLst>
                  <a:outerShdw blurRad="38100" dist="38100" dir="2700000" algn="tl">
                    <a:srgbClr val="000000">
                      <a:alpha val="43137"/>
                    </a:srgbClr>
                  </a:outerShdw>
                </a:effectLst>
              </a:rPr>
              <a:t> є </a:t>
            </a:r>
            <a:r>
              <a:rPr lang="ru-RU" sz="1900" dirty="0" err="1">
                <a:solidFill>
                  <a:schemeClr val="bg1"/>
                </a:solidFill>
                <a:effectLst>
                  <a:outerShdw blurRad="38100" dist="38100" dir="2700000" algn="tl">
                    <a:srgbClr val="000000">
                      <a:alpha val="43137"/>
                    </a:srgbClr>
                  </a:outerShdw>
                </a:effectLst>
              </a:rPr>
              <a:t>наслідком</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заковтування</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її</a:t>
            </a:r>
            <a:r>
              <a:rPr lang="ru-RU" sz="1900" dirty="0">
                <a:solidFill>
                  <a:schemeClr val="bg1"/>
                </a:solidFill>
                <a:effectLst>
                  <a:outerShdw blurRad="38100" dist="38100" dir="2700000" algn="tl">
                    <a:srgbClr val="000000">
                      <a:alpha val="43137"/>
                    </a:srgbClr>
                  </a:outerShdw>
                </a:effectLst>
              </a:rPr>
              <a:t> </a:t>
            </a:r>
            <a:r>
              <a:rPr lang="ru-RU" sz="1900" dirty="0" smtClean="0">
                <a:solidFill>
                  <a:schemeClr val="bg1"/>
                </a:solidFill>
                <a:effectLst>
                  <a:outerShdw blurRad="38100" dist="38100" dir="2700000" algn="tl">
                    <a:srgbClr val="000000">
                      <a:alpha val="43137"/>
                    </a:srgbClr>
                  </a:outerShdw>
                </a:effectLst>
              </a:rPr>
              <a:t>з </a:t>
            </a:r>
            <a:r>
              <a:rPr lang="ru-RU" sz="1900" dirty="0" err="1">
                <a:solidFill>
                  <a:schemeClr val="bg1"/>
                </a:solidFill>
                <a:effectLst>
                  <a:outerShdw blurRad="38100" dist="38100" dir="2700000" algn="tl">
                    <a:srgbClr val="000000">
                      <a:alpha val="43137"/>
                    </a:srgbClr>
                  </a:outerShdw>
                </a:effectLst>
              </a:rPr>
              <a:t>слизової</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оболонки</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порожнини</a:t>
            </a:r>
            <a:r>
              <a:rPr lang="ru-RU" sz="1900" dirty="0">
                <a:solidFill>
                  <a:schemeClr val="bg1"/>
                </a:solidFill>
                <a:effectLst>
                  <a:outerShdw blurRad="38100" dist="38100" dir="2700000" algn="tl">
                    <a:srgbClr val="000000">
                      <a:alpha val="43137"/>
                    </a:srgbClr>
                  </a:outerShdw>
                </a:effectLst>
              </a:rPr>
              <a:t> </a:t>
            </a:r>
            <a:r>
              <a:rPr lang="ru-RU" sz="1900" dirty="0" smtClean="0">
                <a:solidFill>
                  <a:schemeClr val="bg1"/>
                </a:solidFill>
                <a:effectLst>
                  <a:outerShdw blurRad="38100" dist="38100" dir="2700000" algn="tl">
                    <a:srgbClr val="000000">
                      <a:alpha val="43137"/>
                    </a:srgbClr>
                  </a:outerShdw>
                </a:effectLst>
              </a:rPr>
              <a:t>рота, </a:t>
            </a:r>
            <a:r>
              <a:rPr lang="ru-RU" sz="1900" dirty="0" err="1" smtClean="0">
                <a:solidFill>
                  <a:schemeClr val="bg1"/>
                </a:solidFill>
                <a:effectLst>
                  <a:outerShdw blurRad="38100" dist="38100" dir="2700000" algn="tl">
                    <a:srgbClr val="000000">
                      <a:alpha val="43137"/>
                    </a:srgbClr>
                  </a:outerShdw>
                </a:effectLst>
              </a:rPr>
              <a:t>що</a:t>
            </a:r>
            <a:r>
              <a:rPr lang="ru-RU" sz="1900" dirty="0" smtClean="0">
                <a:solidFill>
                  <a:schemeClr val="bg1"/>
                </a:solidFill>
                <a:effectLst>
                  <a:outerShdw blurRad="38100" dist="38100" dir="2700000" algn="tl">
                    <a:srgbClr val="000000">
                      <a:alpha val="43137"/>
                    </a:srgbClr>
                  </a:outerShdw>
                </a:effectLst>
              </a:rPr>
              <a:t> кровоточить, </a:t>
            </a:r>
            <a:r>
              <a:rPr lang="ru-RU" sz="1900" dirty="0" err="1">
                <a:solidFill>
                  <a:schemeClr val="bg1"/>
                </a:solidFill>
                <a:effectLst>
                  <a:outerShdw blurRad="38100" dist="38100" dir="2700000" algn="tl">
                    <a:srgbClr val="000000">
                      <a:alpha val="43137"/>
                    </a:srgbClr>
                  </a:outerShdw>
                </a:effectLst>
              </a:rPr>
              <a:t>після</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носових</a:t>
            </a:r>
            <a:r>
              <a:rPr lang="ru-RU" sz="1900" dirty="0">
                <a:solidFill>
                  <a:schemeClr val="bg1"/>
                </a:solidFill>
                <a:effectLst>
                  <a:outerShdw blurRad="38100" dist="38100" dir="2700000" algn="tl">
                    <a:srgbClr val="000000">
                      <a:alpha val="43137"/>
                    </a:srgbClr>
                  </a:outerShdw>
                </a:effectLst>
              </a:rPr>
              <a:t> </a:t>
            </a:r>
            <a:r>
              <a:rPr lang="ru-RU" sz="1900" dirty="0" err="1">
                <a:solidFill>
                  <a:schemeClr val="bg1"/>
                </a:solidFill>
                <a:effectLst>
                  <a:outerShdw blurRad="38100" dist="38100" dir="2700000" algn="tl">
                    <a:srgbClr val="000000">
                      <a:alpha val="43137"/>
                    </a:srgbClr>
                  </a:outerShdw>
                </a:effectLst>
              </a:rPr>
              <a:t>кровотеч</a:t>
            </a:r>
            <a:r>
              <a:rPr lang="ru-RU" sz="1900" dirty="0">
                <a:solidFill>
                  <a:schemeClr val="bg1"/>
                </a:solidFill>
                <a:effectLst>
                  <a:outerShdw blurRad="38100" dist="38100" dir="2700000" algn="tl">
                    <a:srgbClr val="000000">
                      <a:alpha val="43137"/>
                    </a:srgbClr>
                  </a:outerShdw>
                </a:effectLst>
              </a:rPr>
              <a:t> і пр. </a:t>
            </a:r>
            <a:r>
              <a:rPr lang="uk-UA" sz="1900" dirty="0" smtClean="0">
                <a:solidFill>
                  <a:schemeClr val="bg1"/>
                </a:solidFill>
                <a:effectLst>
                  <a:outerShdw blurRad="38100" dist="38100" dir="2700000" algn="tl">
                    <a:srgbClr val="000000">
                      <a:alpha val="43137"/>
                    </a:srgbClr>
                  </a:outerShdw>
                </a:effectLst>
              </a:rPr>
              <a:t>Кров </a:t>
            </a:r>
            <a:r>
              <a:rPr lang="uk-UA" sz="1900" dirty="0">
                <a:solidFill>
                  <a:schemeClr val="bg1"/>
                </a:solidFill>
                <a:effectLst>
                  <a:outerShdw blurRad="38100" dist="38100" dir="2700000" algn="tl">
                    <a:srgbClr val="000000">
                      <a:alpha val="43137"/>
                    </a:srgbClr>
                  </a:outerShdw>
                </a:effectLst>
              </a:rPr>
              <a:t>в блювотних масах </a:t>
            </a:r>
            <a:r>
              <a:rPr lang="uk-UA" sz="1900" dirty="0" smtClean="0">
                <a:solidFill>
                  <a:schemeClr val="bg1"/>
                </a:solidFill>
                <a:effectLst>
                  <a:outerShdw blurRad="38100" dist="38100" dir="2700000" algn="tl">
                    <a:srgbClr val="000000">
                      <a:alpha val="43137"/>
                    </a:srgbClr>
                  </a:outerShdw>
                </a:effectLst>
              </a:rPr>
              <a:t>потрібно </a:t>
            </a:r>
            <a:r>
              <a:rPr lang="uk-UA" sz="1900" dirty="0">
                <a:solidFill>
                  <a:schemeClr val="bg1"/>
                </a:solidFill>
                <a:effectLst>
                  <a:outerShdw blurRad="38100" dist="38100" dir="2700000" algn="tl">
                    <a:srgbClr val="000000">
                      <a:alpha val="43137"/>
                    </a:srgbClr>
                  </a:outerShdw>
                </a:effectLst>
              </a:rPr>
              <a:t>методом розпиту і об’єктивного дослідження хворого вміти розрізняти від </a:t>
            </a:r>
            <a:r>
              <a:rPr lang="uk-UA" sz="1900" dirty="0" smtClean="0">
                <a:solidFill>
                  <a:schemeClr val="bg1"/>
                </a:solidFill>
                <a:effectLst>
                  <a:outerShdw blurRad="38100" dist="38100" dir="2700000" algn="tl">
                    <a:srgbClr val="000000">
                      <a:alpha val="43137"/>
                    </a:srgbClr>
                  </a:outerShdw>
                </a:effectLst>
              </a:rPr>
              <a:t>реальної </a:t>
            </a:r>
            <a:r>
              <a:rPr lang="uk-UA" sz="1900" dirty="0">
                <a:solidFill>
                  <a:schemeClr val="bg1"/>
                </a:solidFill>
                <a:effectLst>
                  <a:outerShdw blurRad="38100" dist="38100" dir="2700000" algn="tl">
                    <a:srgbClr val="000000">
                      <a:alpha val="43137"/>
                    </a:srgbClr>
                  </a:outerShdw>
                </a:effectLst>
              </a:rPr>
              <a:t>шлункової кровотечі (</a:t>
            </a:r>
            <a:r>
              <a:rPr lang="en-US" sz="1900" dirty="0" err="1">
                <a:solidFill>
                  <a:schemeClr val="bg1"/>
                </a:solidFill>
                <a:effectLst>
                  <a:outerShdw blurRad="38100" dist="38100" dir="2700000" algn="tl">
                    <a:srgbClr val="000000">
                      <a:alpha val="43137"/>
                    </a:srgbClr>
                  </a:outerShdw>
                </a:effectLst>
              </a:rPr>
              <a:t>haematemesis</a:t>
            </a:r>
            <a:r>
              <a:rPr lang="en-US" sz="1900" dirty="0">
                <a:solidFill>
                  <a:schemeClr val="bg1"/>
                </a:solidFill>
                <a:effectLst>
                  <a:outerShdw blurRad="38100" dist="38100" dir="2700000" algn="tl">
                    <a:srgbClr val="000000">
                      <a:alpha val="43137"/>
                    </a:srgbClr>
                  </a:outerShdw>
                </a:effectLst>
              </a:rPr>
              <a:t>), </a:t>
            </a:r>
            <a:r>
              <a:rPr lang="uk-UA" sz="1900" dirty="0" smtClean="0">
                <a:solidFill>
                  <a:schemeClr val="bg1"/>
                </a:solidFill>
                <a:effectLst>
                  <a:outerShdw blurRad="38100" dist="38100" dir="2700000" algn="tl">
                    <a:srgbClr val="000000">
                      <a:alpha val="43137"/>
                    </a:srgbClr>
                  </a:outerShdw>
                </a:effectLst>
              </a:rPr>
              <a:t>яка </a:t>
            </a:r>
            <a:r>
              <a:rPr lang="uk-UA" sz="1900" dirty="0">
                <a:solidFill>
                  <a:schemeClr val="bg1"/>
                </a:solidFill>
                <a:effectLst>
                  <a:outerShdw blurRad="38100" dist="38100" dir="2700000" algn="tl">
                    <a:srgbClr val="000000">
                      <a:alpha val="43137"/>
                    </a:srgbClr>
                  </a:outerShdw>
                </a:effectLst>
              </a:rPr>
              <a:t>нерідко має місце при виразці і раку шлунка і час від часу при цирозі печінки. Кривава блювота при виразці шлунка буває традиційно багатою, а кров при ній часто червоного кольору, але, на відміну від легеневої кровотечі, вона не має світлої </a:t>
            </a:r>
            <a:r>
              <a:rPr lang="uk-UA" sz="1900" dirty="0" smtClean="0">
                <a:solidFill>
                  <a:schemeClr val="bg1"/>
                </a:solidFill>
                <a:effectLst>
                  <a:outerShdw blurRad="38100" dist="38100" dir="2700000" algn="tl">
                    <a:srgbClr val="000000">
                      <a:alpha val="43137"/>
                    </a:srgbClr>
                  </a:outerShdw>
                </a:effectLst>
              </a:rPr>
              <a:t>артеріального </a:t>
            </a:r>
            <a:r>
              <a:rPr lang="uk-UA" sz="1900" dirty="0">
                <a:solidFill>
                  <a:schemeClr val="bg1"/>
                </a:solidFill>
                <a:effectLst>
                  <a:outerShdw blurRad="38100" dist="38100" dir="2700000" algn="tl">
                    <a:srgbClr val="000000">
                      <a:alpha val="43137"/>
                    </a:srgbClr>
                  </a:outerShdw>
                </a:effectLst>
              </a:rPr>
              <a:t>забарвлення і ніколи не піниться. Червоний колір кривавої блювотної маси при виразці шлунка пояснюється тим, що кровотеча при всьому цьому рясне і відбувається швидко, тому блювота </a:t>
            </a:r>
            <a:r>
              <a:rPr lang="uk-UA" sz="1900" dirty="0" err="1">
                <a:solidFill>
                  <a:schemeClr val="bg1"/>
                </a:solidFill>
                <a:effectLst>
                  <a:outerShdw blurRad="38100" dist="38100" dir="2700000" algn="tl">
                    <a:srgbClr val="000000">
                      <a:alpha val="43137"/>
                    </a:srgbClr>
                  </a:outerShdw>
                </a:effectLst>
              </a:rPr>
              <a:t>настаєнадзвичайно</a:t>
            </a:r>
            <a:r>
              <a:rPr lang="uk-UA" sz="1900" dirty="0">
                <a:solidFill>
                  <a:schemeClr val="bg1"/>
                </a:solidFill>
                <a:effectLst>
                  <a:outerShdw blurRad="38100" dist="38100" dir="2700000" algn="tl">
                    <a:srgbClr val="000000">
                      <a:alpha val="43137"/>
                    </a:srgbClr>
                  </a:outerShdw>
                </a:effectLst>
              </a:rPr>
              <a:t> скоро, і кров не встигає змінитися. При раку шлунка кривава блювота спостерігається практично постійно маленькими кількостями, при цьому колір крові від затримки в шлунку і </a:t>
            </a:r>
            <a:r>
              <a:rPr lang="uk-UA" sz="1900" dirty="0" err="1">
                <a:solidFill>
                  <a:schemeClr val="bg1"/>
                </a:solidFill>
                <a:effectLst>
                  <a:outerShdw blurRad="38100" dist="38100" dir="2700000" algn="tl">
                    <a:srgbClr val="000000">
                      <a:alpha val="43137"/>
                    </a:srgbClr>
                  </a:outerShdw>
                </a:effectLst>
              </a:rPr>
              <a:t>хім</a:t>
            </a:r>
            <a:r>
              <a:rPr lang="uk-UA" sz="1900" dirty="0">
                <a:solidFill>
                  <a:schemeClr val="bg1"/>
                </a:solidFill>
                <a:effectLst>
                  <a:outerShdw blurRad="38100" dist="38100" dir="2700000" algn="tl">
                    <a:srgbClr val="000000">
                      <a:alpha val="43137"/>
                    </a:srgbClr>
                  </a:outerShdw>
                </a:effectLst>
              </a:rPr>
              <a:t> конфігурації гемоглобіну під впливом соляної кислоти стає карим, схожим на колір кавовій гущі. Ця ознака, але, не має нічого специфічного, бо він може при всякому повільно розвивається шлунковій кровотечі, якщо блювота настає через деякий час після його початку.</a:t>
            </a:r>
            <a:endParaRPr lang="uk-UA" sz="19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8898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4107912"/>
          </a:xfrm>
        </p:spPr>
        <p:txBody>
          <a:bodyPr>
            <a:normAutofit/>
          </a:bodyPr>
          <a:lstStyle/>
          <a:p>
            <a:pPr marL="109728" indent="0">
              <a:buNone/>
            </a:pPr>
            <a:r>
              <a:rPr lang="uk-UA" sz="2200" dirty="0"/>
              <a:t>У шлункових хворих нерідко спостерігається неприємний смак у роті або притуплення смакових відчуттів. В даному випадку при огляді порожнини рота традиційно знаходять обкладений язик. Уявіть собі один факт про те, що це пояснюється тим, що епітелій </a:t>
            </a:r>
            <a:r>
              <a:rPr lang="uk-UA" sz="2200" dirty="0" smtClean="0"/>
              <a:t>язика </a:t>
            </a:r>
            <a:r>
              <a:rPr lang="uk-UA" sz="2200" dirty="0"/>
              <a:t>набухає, каламутніє, частково </a:t>
            </a:r>
            <a:r>
              <a:rPr lang="uk-UA" sz="2200" dirty="0" smtClean="0"/>
              <a:t>злущується </a:t>
            </a:r>
            <a:r>
              <a:rPr lang="uk-UA" sz="2200" dirty="0"/>
              <a:t>і покриває </a:t>
            </a:r>
            <a:r>
              <a:rPr lang="uk-UA" sz="2200" dirty="0" smtClean="0"/>
              <a:t>язик </a:t>
            </a:r>
            <a:r>
              <a:rPr lang="uk-UA" sz="2200" dirty="0"/>
              <a:t>у вигляді білувато-сірого нальоту. Розкладається </a:t>
            </a:r>
            <a:r>
              <a:rPr lang="uk-UA" sz="2200" dirty="0" smtClean="0"/>
              <a:t>злущений </a:t>
            </a:r>
            <a:r>
              <a:rPr lang="uk-UA" sz="2200" dirty="0"/>
              <a:t>епітелій і обумовлює </a:t>
            </a:r>
            <a:r>
              <a:rPr lang="uk-UA" sz="2200" dirty="0" smtClean="0"/>
              <a:t>неприємний </a:t>
            </a:r>
            <a:r>
              <a:rPr lang="uk-UA" sz="2200" dirty="0"/>
              <a:t>смак у роті. Уявіть собі один факт про те, що товстий шар опущеного епітелію, не рахуючи того, ускладнює доступ смакових речовин до смакових </a:t>
            </a:r>
            <a:r>
              <a:rPr lang="uk-UA" sz="2200" dirty="0" smtClean="0"/>
              <a:t>сосочків язика, </a:t>
            </a:r>
            <a:r>
              <a:rPr lang="uk-UA" sz="2200" dirty="0"/>
              <a:t>внаслідок чого ж їжа здається позбавленою смаку.</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783" y="4022499"/>
            <a:ext cx="2304256" cy="1975077"/>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022499"/>
            <a:ext cx="3888432" cy="25922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9529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3717032"/>
            <a:ext cx="8928992" cy="2091688"/>
          </a:xfrm>
        </p:spPr>
        <p:txBody>
          <a:bodyPr>
            <a:normAutofit/>
          </a:bodyPr>
          <a:lstStyle/>
          <a:p>
            <a:pPr marL="109728" indent="0" fontAlgn="base">
              <a:buNone/>
            </a:pPr>
            <a:r>
              <a:rPr lang="uk-UA" sz="2200" dirty="0"/>
              <a:t>Огидний смак у роті і притуплення смакових відчуттів супроводжують гострі і придбані катари шлунка </a:t>
            </a:r>
            <a:r>
              <a:rPr lang="uk-UA" sz="2200" dirty="0" smtClean="0"/>
              <a:t>.</a:t>
            </a:r>
            <a:endParaRPr lang="uk-UA" sz="2200" dirty="0"/>
          </a:p>
          <a:p>
            <a:pPr marL="109728" indent="0" fontAlgn="base">
              <a:buNone/>
            </a:pPr>
            <a:r>
              <a:rPr lang="uk-UA" sz="2200" dirty="0"/>
              <a:t>Апетит є надзвичайно принциповим фактором, що регулює прийоми їжі. Всім зрозуміло його вплив на слиновиділення, секрецію шлунка (апетитний сік), його рухову функцію.</a:t>
            </a:r>
          </a:p>
          <a:p>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74" y="1052736"/>
            <a:ext cx="6355652" cy="20126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112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2969" y="116632"/>
            <a:ext cx="9001000" cy="3600399"/>
          </a:xfrm>
        </p:spPr>
        <p:txBody>
          <a:bodyPr>
            <a:normAutofit fontScale="92500"/>
          </a:bodyPr>
          <a:lstStyle/>
          <a:p>
            <a:pPr marL="109728" indent="0">
              <a:buNone/>
            </a:pPr>
            <a:r>
              <a:rPr lang="uk-UA" sz="2200" dirty="0"/>
              <a:t>Конфігурації апетиту можуть бути центрального походження, тобто залежати від впливу центральної нервової системи, і периферичного походження, тобто </a:t>
            </a:r>
            <a:r>
              <a:rPr lang="uk-UA" sz="2200" dirty="0" err="1"/>
              <a:t>розвинутися</a:t>
            </a:r>
            <a:r>
              <a:rPr lang="uk-UA" sz="2200" dirty="0"/>
              <a:t> рефлекторно, головним чином з боку травного тракту. Конфігурації апетиту центрального походження виражаються в порушенні його (після найглибших нервових потрясінь, у душевнохворих і </a:t>
            </a:r>
            <a:r>
              <a:rPr lang="uk-UA" sz="2200" dirty="0" smtClean="0"/>
              <a:t>т.д.). </a:t>
            </a:r>
            <a:r>
              <a:rPr lang="uk-UA" sz="2200" dirty="0"/>
              <a:t>Що стосується конфігурацій апетиту периферичного </a:t>
            </a:r>
            <a:r>
              <a:rPr lang="uk-UA" sz="2200" dirty="0" smtClean="0"/>
              <a:t>походження, </a:t>
            </a:r>
            <a:r>
              <a:rPr lang="uk-UA" sz="2200" dirty="0"/>
              <a:t>то вони нерідко спостерігаються при захворюваннях шлунка. Деякі захворювання шлунка супроводжуються повною відсутністю апетиту, при інших апетит залишається звичайним, при третьому апетит підвищений.</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390" y="3645024"/>
            <a:ext cx="4215711" cy="2808312"/>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45024"/>
            <a:ext cx="3888432" cy="20060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243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784976" cy="4525963"/>
          </a:xfrm>
        </p:spPr>
        <p:txBody>
          <a:bodyPr>
            <a:normAutofit/>
          </a:bodyPr>
          <a:lstStyle/>
          <a:p>
            <a:pPr marL="109728" indent="0">
              <a:buNone/>
            </a:pPr>
            <a:r>
              <a:rPr lang="uk-UA" sz="2200" dirty="0"/>
              <a:t>Повна втрата апетиту (анорексія) спостерігається при гострому </a:t>
            </a:r>
            <a:r>
              <a:rPr lang="uk-UA" sz="2200" dirty="0" smtClean="0"/>
              <a:t>гастриті </a:t>
            </a:r>
            <a:r>
              <a:rPr lang="uk-UA" sz="2200" dirty="0"/>
              <a:t>і при раку шлунка. При гострому гастриті апетит відсутній на сто відсотків, одна думка про їжу викликає огиду. Втрата апетиту при раку шлунка – надзвичайно нерідке явище, що розвивається ще в ранніх стадіях захворювання.</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472" y="2497030"/>
            <a:ext cx="4985965" cy="3307423"/>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497950"/>
            <a:ext cx="3312368" cy="2751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972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831063"/>
            <a:ext cx="4968552" cy="6192688"/>
          </a:xfrm>
        </p:spPr>
        <p:txBody>
          <a:bodyPr>
            <a:normAutofit/>
          </a:bodyPr>
          <a:lstStyle/>
          <a:p>
            <a:pPr marL="109728" indent="0">
              <a:buNone/>
            </a:pPr>
            <a:r>
              <a:rPr lang="uk-UA" sz="2200" dirty="0"/>
              <a:t>Зменшення апетиту буває при </a:t>
            </a:r>
            <a:r>
              <a:rPr lang="uk-UA" sz="2200" dirty="0" smtClean="0"/>
              <a:t>набутому гастриті</a:t>
            </a:r>
            <a:r>
              <a:rPr lang="uk-UA" sz="2200" dirty="0"/>
              <a:t>; </a:t>
            </a:r>
            <a:r>
              <a:rPr lang="uk-UA" sz="2200" dirty="0" smtClean="0"/>
              <a:t>лише трохи хворий починає їсти , </a:t>
            </a:r>
            <a:r>
              <a:rPr lang="uk-UA" sz="2200" dirty="0"/>
              <a:t>як у </a:t>
            </a:r>
            <a:r>
              <a:rPr lang="uk-UA" sz="2200" dirty="0" smtClean="0"/>
              <a:t>нього </a:t>
            </a:r>
            <a:r>
              <a:rPr lang="uk-UA" sz="2200" dirty="0"/>
              <a:t>вже втрачається апетит, і </a:t>
            </a:r>
            <a:r>
              <a:rPr lang="uk-UA" sz="2200" dirty="0" smtClean="0"/>
              <a:t>він </a:t>
            </a:r>
            <a:r>
              <a:rPr lang="uk-UA" sz="2200" dirty="0"/>
              <a:t>традиційно намагається його порушити </a:t>
            </a:r>
            <a:r>
              <a:rPr lang="uk-UA" sz="2200" dirty="0" smtClean="0"/>
              <a:t>будь-якою їжею</a:t>
            </a:r>
            <a:r>
              <a:rPr lang="uk-UA" sz="2200" dirty="0"/>
              <a:t>. Всі давно знають те, що апетит знижений також при </a:t>
            </a:r>
            <a:r>
              <a:rPr lang="uk-UA" sz="2200" dirty="0" smtClean="0"/>
              <a:t>руховій </a:t>
            </a:r>
            <a:r>
              <a:rPr lang="uk-UA" sz="2200" dirty="0"/>
              <a:t>дефіцитності шлунка на </a:t>
            </a:r>
            <a:r>
              <a:rPr lang="uk-UA" sz="2200" dirty="0" err="1"/>
              <a:t>грунті</a:t>
            </a:r>
            <a:r>
              <a:rPr lang="uk-UA" sz="2200" dirty="0"/>
              <a:t> органічного або неорганічного стенозу воротаря, що супроводжується затримкою </a:t>
            </a:r>
            <a:r>
              <a:rPr lang="uk-UA" sz="2200" dirty="0" smtClean="0"/>
              <a:t>їжі </a:t>
            </a:r>
            <a:r>
              <a:rPr lang="uk-UA" sz="2200" dirty="0"/>
              <a:t>в шлунку або його неповним спорожненням.</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96752"/>
            <a:ext cx="3585957" cy="3960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07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3770784"/>
            <a:ext cx="8928992" cy="3618656"/>
          </a:xfrm>
        </p:spPr>
        <p:txBody>
          <a:bodyPr>
            <a:normAutofit/>
          </a:bodyPr>
          <a:lstStyle/>
          <a:p>
            <a:pPr marL="109728" indent="0">
              <a:buNone/>
            </a:pPr>
            <a:r>
              <a:rPr lang="ru-RU" sz="2200" dirty="0" err="1"/>
              <a:t>Збереження</a:t>
            </a:r>
            <a:r>
              <a:rPr lang="ru-RU" sz="2200" dirty="0"/>
              <a:t> </a:t>
            </a:r>
            <a:r>
              <a:rPr lang="ru-RU" sz="2200" dirty="0" err="1"/>
              <a:t>апетиту</a:t>
            </a:r>
            <a:r>
              <a:rPr lang="ru-RU" sz="2200" dirty="0"/>
              <a:t> </a:t>
            </a:r>
            <a:r>
              <a:rPr lang="ru-RU" sz="2200" dirty="0"/>
              <a:t>є</a:t>
            </a:r>
            <a:r>
              <a:rPr lang="ru-RU" sz="2200" dirty="0" smtClean="0"/>
              <a:t> </a:t>
            </a:r>
            <a:r>
              <a:rPr lang="ru-RU" sz="2200" dirty="0" err="1" smtClean="0"/>
              <a:t>принциповою</a:t>
            </a:r>
            <a:r>
              <a:rPr lang="ru-RU" sz="2200" dirty="0" smtClean="0"/>
              <a:t> </a:t>
            </a:r>
            <a:r>
              <a:rPr lang="ru-RU" sz="2200" dirty="0" err="1"/>
              <a:t>ознакою</a:t>
            </a:r>
            <a:r>
              <a:rPr lang="ru-RU" sz="2200" dirty="0"/>
              <a:t>, </a:t>
            </a:r>
            <a:r>
              <a:rPr lang="ru-RU" sz="2200" dirty="0" err="1"/>
              <a:t>наприклад</a:t>
            </a:r>
            <a:r>
              <a:rPr lang="ru-RU" sz="2200" dirty="0"/>
              <a:t> при </a:t>
            </a:r>
            <a:r>
              <a:rPr lang="ru-RU" sz="2200" dirty="0" err="1"/>
              <a:t>виразці</a:t>
            </a:r>
            <a:r>
              <a:rPr lang="ru-RU" sz="2200" dirty="0"/>
              <a:t> </a:t>
            </a:r>
            <a:r>
              <a:rPr lang="ru-RU" sz="2200" dirty="0" err="1"/>
              <a:t>шлунка</a:t>
            </a:r>
            <a:r>
              <a:rPr lang="ru-RU" sz="2200" dirty="0"/>
              <a:t> (але </a:t>
            </a:r>
            <a:r>
              <a:rPr lang="ru-RU" sz="2200" dirty="0" err="1" smtClean="0"/>
              <a:t>хворий</a:t>
            </a:r>
            <a:r>
              <a:rPr lang="ru-RU" sz="2200" dirty="0" smtClean="0"/>
              <a:t> </a:t>
            </a:r>
            <a:r>
              <a:rPr lang="ru-RU" sz="2200" dirty="0" err="1"/>
              <a:t>нерідко</a:t>
            </a:r>
            <a:r>
              <a:rPr lang="ru-RU" sz="2200" dirty="0"/>
              <a:t> </a:t>
            </a:r>
            <a:r>
              <a:rPr lang="ru-RU" sz="2200" dirty="0" err="1"/>
              <a:t>уникає</a:t>
            </a:r>
            <a:r>
              <a:rPr lang="ru-RU" sz="2200" dirty="0"/>
              <a:t> </a:t>
            </a:r>
            <a:r>
              <a:rPr lang="ru-RU" sz="2200" dirty="0" err="1"/>
              <a:t>їжі</a:t>
            </a:r>
            <a:r>
              <a:rPr lang="ru-RU" sz="2200" dirty="0"/>
              <a:t> через </a:t>
            </a:r>
            <a:r>
              <a:rPr lang="ru-RU" sz="2200" dirty="0" err="1"/>
              <a:t>острах</a:t>
            </a:r>
            <a:r>
              <a:rPr lang="ru-RU" sz="2200" dirty="0"/>
              <a:t> </a:t>
            </a:r>
            <a:r>
              <a:rPr lang="ru-RU" sz="2200" dirty="0" err="1"/>
              <a:t>наступних</a:t>
            </a:r>
            <a:r>
              <a:rPr lang="ru-RU" sz="2200" dirty="0"/>
              <a:t> </a:t>
            </a:r>
            <a:r>
              <a:rPr lang="ru-RU" sz="2200" dirty="0" err="1"/>
              <a:t>болів</a:t>
            </a:r>
            <a:r>
              <a:rPr lang="ru-RU" sz="2200" dirty="0"/>
              <a:t>). </a:t>
            </a:r>
            <a:r>
              <a:rPr lang="ru-RU" sz="2200" dirty="0" err="1" smtClean="0"/>
              <a:t>Хворі</a:t>
            </a:r>
            <a:r>
              <a:rPr lang="ru-RU" sz="2200" dirty="0" smtClean="0"/>
              <a:t> </a:t>
            </a:r>
            <a:r>
              <a:rPr lang="ru-RU" sz="2200" dirty="0"/>
              <a:t>з </a:t>
            </a:r>
            <a:r>
              <a:rPr lang="ru-RU" sz="2200" dirty="0" err="1"/>
              <a:t>гіперсекрецією</a:t>
            </a:r>
            <a:r>
              <a:rPr lang="ru-RU" sz="2200" dirty="0"/>
              <a:t> часто </a:t>
            </a:r>
            <a:r>
              <a:rPr lang="ru-RU" sz="2200" dirty="0" err="1"/>
              <a:t>відчувають</a:t>
            </a:r>
            <a:r>
              <a:rPr lang="ru-RU" sz="2200" dirty="0"/>
              <a:t> </a:t>
            </a:r>
            <a:r>
              <a:rPr lang="ru-RU" sz="2200" dirty="0" err="1"/>
              <a:t>часту</a:t>
            </a:r>
            <a:r>
              <a:rPr lang="ru-RU" sz="2200" dirty="0"/>
              <a:t> потребу в </a:t>
            </a:r>
            <a:r>
              <a:rPr lang="ru-RU" sz="2200" dirty="0" err="1"/>
              <a:t>їжі</a:t>
            </a:r>
            <a:r>
              <a:rPr lang="ru-RU" sz="2200" dirty="0"/>
              <a:t> для </a:t>
            </a:r>
            <a:r>
              <a:rPr lang="ru-RU" sz="2200" dirty="0" err="1"/>
              <a:t>заспокоєння</a:t>
            </a:r>
            <a:r>
              <a:rPr lang="ru-RU" sz="2200" dirty="0"/>
              <a:t> </a:t>
            </a:r>
            <a:r>
              <a:rPr lang="ru-RU" sz="2200" dirty="0" err="1"/>
              <a:t>противних</a:t>
            </a:r>
            <a:r>
              <a:rPr lang="ru-RU" sz="2200" dirty="0"/>
              <a:t> </a:t>
            </a:r>
            <a:r>
              <a:rPr lang="ru-RU" sz="2200" dirty="0" err="1"/>
              <a:t>почуттів</a:t>
            </a:r>
            <a:r>
              <a:rPr lang="ru-RU" sz="2200" dirty="0"/>
              <a:t> </a:t>
            </a:r>
            <a:r>
              <a:rPr lang="ru-RU" sz="2200" dirty="0" err="1"/>
              <a:t>подложечкой</a:t>
            </a:r>
            <a:r>
              <a:rPr lang="ru-RU" sz="2200" dirty="0"/>
              <a:t>, </a:t>
            </a:r>
            <a:r>
              <a:rPr lang="ru-RU" sz="2200" dirty="0" err="1"/>
              <a:t>здатних</a:t>
            </a:r>
            <a:r>
              <a:rPr lang="ru-RU" sz="2200" dirty="0"/>
              <a:t> </a:t>
            </a:r>
            <a:r>
              <a:rPr lang="ru-RU" sz="2200" dirty="0" err="1"/>
              <a:t>доходити</a:t>
            </a:r>
            <a:r>
              <a:rPr lang="ru-RU" sz="2200" dirty="0"/>
              <a:t> до </a:t>
            </a:r>
            <a:r>
              <a:rPr lang="ru-RU" sz="2200" dirty="0" err="1"/>
              <a:t>ступеня</a:t>
            </a:r>
            <a:r>
              <a:rPr lang="ru-RU" sz="2200" dirty="0"/>
              <a:t> </a:t>
            </a:r>
            <a:r>
              <a:rPr lang="ru-RU" sz="2200" dirty="0" err="1"/>
              <a:t>потужних</a:t>
            </a:r>
            <a:r>
              <a:rPr lang="ru-RU" sz="2200" dirty="0"/>
              <a:t> </a:t>
            </a:r>
            <a:r>
              <a:rPr lang="ru-RU" sz="2200" dirty="0" err="1"/>
              <a:t>болів</a:t>
            </a:r>
            <a:r>
              <a:rPr lang="ru-RU" sz="2200" dirty="0"/>
              <a:t> (</a:t>
            </a:r>
            <a:r>
              <a:rPr lang="ru-RU" sz="2200" dirty="0" err="1"/>
              <a:t>голодні</a:t>
            </a:r>
            <a:r>
              <a:rPr lang="ru-RU" sz="2200" dirty="0"/>
              <a:t> </a:t>
            </a:r>
            <a:r>
              <a:rPr lang="ru-RU" sz="2200" dirty="0" err="1"/>
              <a:t>болі</a:t>
            </a:r>
            <a:r>
              <a:rPr lang="ru-RU" sz="2200" dirty="0"/>
              <a:t>).</a:t>
            </a: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915" y="206896"/>
            <a:ext cx="4584171" cy="34381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370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856984" cy="4525963"/>
          </a:xfrm>
        </p:spPr>
        <p:txBody>
          <a:bodyPr>
            <a:normAutofit/>
          </a:bodyPr>
          <a:lstStyle/>
          <a:p>
            <a:pPr marL="109728" indent="0">
              <a:buNone/>
            </a:pPr>
            <a:r>
              <a:rPr lang="ru-RU" sz="2200" dirty="0" smtClean="0"/>
              <a:t>При </a:t>
            </a:r>
            <a:r>
              <a:rPr lang="ru-RU" sz="2200" dirty="0" err="1"/>
              <a:t>деяких</a:t>
            </a:r>
            <a:r>
              <a:rPr lang="ru-RU" sz="2200" dirty="0"/>
              <a:t> </a:t>
            </a:r>
            <a:r>
              <a:rPr lang="ru-RU" sz="2200" dirty="0" err="1"/>
              <a:t>захворюваннях</a:t>
            </a:r>
            <a:r>
              <a:rPr lang="ru-RU" sz="2200" dirty="0"/>
              <a:t> </a:t>
            </a:r>
            <a:r>
              <a:rPr lang="ru-RU" sz="2200" dirty="0" err="1"/>
              <a:t>шлунка</a:t>
            </a:r>
            <a:r>
              <a:rPr lang="ru-RU" sz="2200" dirty="0"/>
              <a:t> </a:t>
            </a:r>
            <a:r>
              <a:rPr lang="ru-RU" sz="2200" dirty="0" err="1"/>
              <a:t>відзначається</a:t>
            </a:r>
            <a:r>
              <a:rPr lang="ru-RU" sz="2200" dirty="0"/>
              <a:t> </a:t>
            </a:r>
            <a:r>
              <a:rPr lang="ru-RU" sz="2200" dirty="0" err="1"/>
              <a:t>виборче</a:t>
            </a:r>
            <a:r>
              <a:rPr lang="ru-RU" sz="2200" dirty="0"/>
              <a:t> </a:t>
            </a:r>
            <a:r>
              <a:rPr lang="ru-RU" sz="2200" dirty="0" err="1"/>
              <a:t>ставлення</a:t>
            </a:r>
            <a:r>
              <a:rPr lang="ru-RU" sz="2200" dirty="0"/>
              <a:t> </a:t>
            </a:r>
            <a:r>
              <a:rPr lang="ru-RU" sz="2200" dirty="0" err="1"/>
              <a:t>нездорових</a:t>
            </a:r>
            <a:r>
              <a:rPr lang="ru-RU" sz="2200" dirty="0"/>
              <a:t> до того </a:t>
            </a:r>
            <a:r>
              <a:rPr lang="ru-RU" sz="2200" dirty="0" err="1"/>
              <a:t>або</a:t>
            </a:r>
            <a:r>
              <a:rPr lang="ru-RU" sz="2200" dirty="0"/>
              <a:t> </a:t>
            </a:r>
            <a:r>
              <a:rPr lang="ru-RU" sz="2200" dirty="0" err="1"/>
              <a:t>іншого</a:t>
            </a:r>
            <a:r>
              <a:rPr lang="ru-RU" sz="2200" dirty="0"/>
              <a:t> виду </a:t>
            </a:r>
            <a:r>
              <a:rPr lang="ru-RU" sz="2200" dirty="0" err="1"/>
              <a:t>їжі</a:t>
            </a:r>
            <a:r>
              <a:rPr lang="ru-RU" sz="2200" dirty="0"/>
              <a:t>; так, </a:t>
            </a:r>
            <a:r>
              <a:rPr lang="ru-RU" sz="2200" dirty="0" err="1"/>
              <a:t>наприклад</a:t>
            </a:r>
            <a:r>
              <a:rPr lang="ru-RU" sz="2200" dirty="0"/>
              <a:t>, при гастритах і раку часто є </a:t>
            </a:r>
            <a:r>
              <a:rPr lang="ru-RU" sz="2200" dirty="0" err="1"/>
              <a:t>відраза</a:t>
            </a:r>
            <a:r>
              <a:rPr lang="ru-RU" sz="2200" dirty="0"/>
              <a:t> до </a:t>
            </a:r>
            <a:r>
              <a:rPr lang="ru-RU" sz="2200" dirty="0" err="1"/>
              <a:t>м’яса</a:t>
            </a:r>
            <a:r>
              <a:rPr lang="ru-RU" sz="2200" dirty="0"/>
              <a:t>, при </a:t>
            </a:r>
            <a:r>
              <a:rPr lang="ru-RU" sz="2200" dirty="0" err="1"/>
              <a:t>ахілії</a:t>
            </a:r>
            <a:r>
              <a:rPr lang="ru-RU" sz="2200" dirty="0"/>
              <a:t> – до </a:t>
            </a:r>
            <a:r>
              <a:rPr lang="ru-RU" sz="2200" dirty="0" err="1"/>
              <a:t>жирної</a:t>
            </a:r>
            <a:r>
              <a:rPr lang="ru-RU" sz="2200" dirty="0"/>
              <a:t> </a:t>
            </a:r>
            <a:r>
              <a:rPr lang="ru-RU" sz="2200" dirty="0" err="1"/>
              <a:t>їжі</a:t>
            </a:r>
            <a:r>
              <a:rPr lang="ru-RU" sz="2200" dirty="0"/>
              <a:t>.</a:t>
            </a:r>
            <a:endParaRPr lang="uk-UA" sz="22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000" t="3371" r="2176" b="3165"/>
          <a:stretch/>
        </p:blipFill>
        <p:spPr>
          <a:xfrm>
            <a:off x="1828800" y="2033762"/>
            <a:ext cx="5476352" cy="4059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108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222</TotalTime>
  <Words>1692</Words>
  <Application>Microsoft Office PowerPoint</Application>
  <PresentationFormat>Экран (4:3)</PresentationFormat>
  <Paragraphs>45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Открытая</vt:lpstr>
      <vt:lpstr>Ознаки захворювань шлунка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Ознаки захворювань шлунка</dc:title>
  <dc:creator>Anny</dc:creator>
  <cp:lastModifiedBy>Anny</cp:lastModifiedBy>
  <cp:revision>23</cp:revision>
  <dcterms:created xsi:type="dcterms:W3CDTF">2014-05-11T15:18:12Z</dcterms:created>
  <dcterms:modified xsi:type="dcterms:W3CDTF">2014-05-11T19:00:51Z</dcterms:modified>
</cp:coreProperties>
</file>