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sldIdLst>
    <p:sldId id="256" r:id="rId2"/>
    <p:sldId id="265" r:id="rId3"/>
    <p:sldId id="258" r:id="rId4"/>
    <p:sldId id="263" r:id="rId5"/>
    <p:sldId id="259" r:id="rId6"/>
    <p:sldId id="264" r:id="rId7"/>
    <p:sldId id="261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91" d="100"/>
          <a:sy n="91" d="100"/>
        </p:scale>
        <p:origin x="-57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5F3C8-4BDE-44E4-B8FC-EBF030D4E56C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67260B-3C3C-4B6E-871E-87534A77BA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7%D0%B0%D1%81%D1%82%D0%BE%D1%81%D1%83%D0%B2%D0%B0%D0%BD%D0%BD%D1%8F" TargetMode="External"/><Relationship Id="rId3" Type="http://schemas.openxmlformats.org/officeDocument/2006/relationships/hyperlink" Target="http://uk.wikipedia.org/wiki/%D0%86%D0%BE%D0%BD%D1%96%D0%B7%D1%83%D1%8E%D1%87%D0%B5_%D0%B2%D0%B8%D0%BF%D1%80%D0%BE%D0%BC%D1%96%D0%BD%D1%8E%D0%B2%D0%B0%D0%BD%D0%BD%D1%8F" TargetMode="External"/><Relationship Id="rId7" Type="http://schemas.openxmlformats.org/officeDocument/2006/relationships/hyperlink" Target="http://uk.wikipedia.org/w/index.php?title=%D0%9C%D0%B5%D1%82%D0%BE%D0%B4%D0%B8%D0%BA%D0%B0&amp;action=edit&amp;redlink=1" TargetMode="External"/><Relationship Id="rId12" Type="http://schemas.openxmlformats.org/officeDocument/2006/relationships/image" Target="../media/image2.jpeg"/><Relationship Id="rId2" Type="http://schemas.openxmlformats.org/officeDocument/2006/relationships/hyperlink" Target="http://uk.wikipedia.org/wiki/%D0%9D%D0%B0%D1%83%D0%BA%D0%B0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uk.wikipedia.org/wiki/%D0%9B%D1%8E%D0%B4%D0%B8%D0%BD%D0%B0" TargetMode="External"/><Relationship Id="rId11" Type="http://schemas.openxmlformats.org/officeDocument/2006/relationships/hyperlink" Target="http://uk.wikipedia.org/wiki/%D0%9C%D0%B5%D0%B4%D0%B8%D1%86%D0%B8%D0%BD%D0%B0" TargetMode="External"/><Relationship Id="rId5" Type="http://schemas.openxmlformats.org/officeDocument/2006/relationships/hyperlink" Target="http://uk.wikipedia.org/wiki/%D0%A2%D0%B2%D0%B0%D1%80%D0%B8%D0%BD%D0%B8" TargetMode="External"/><Relationship Id="rId10" Type="http://schemas.openxmlformats.org/officeDocument/2006/relationships/hyperlink" Target="http://uk.wikipedia.org/wiki/%D0%9C%D1%96%D0%BA%D1%80%D0%BE%D0%B1%D1%96%D0%BE%D0%BB%D0%BE%D0%B3%D1%96%D1%8F" TargetMode="External"/><Relationship Id="rId4" Type="http://schemas.openxmlformats.org/officeDocument/2006/relationships/hyperlink" Target="http://uk.wikipedia.org/wiki/%D0%A0%D0%BE%D1%81%D0%BB%D0%B8%D0%BD%D0%B8" TargetMode="External"/><Relationship Id="rId9" Type="http://schemas.openxmlformats.org/officeDocument/2006/relationships/hyperlink" Target="http://uk.wikipedia.org/w/index.php?title=%D0%A1%D0%B5%D0%BB%D0%B5%D0%BA%D1%86%D1%96%D1%8F_%D1%80%D0%BE%D1%81%D0%BB%D0%B8%D0%BD&amp;action=edit&amp;redlink=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E%D0%BF%D1%80%D0%BE%D0%BC%D1%96%D0%BD%D0%B5%D0%BD%D0%BD%D1%8F" TargetMode="External"/><Relationship Id="rId2" Type="http://schemas.openxmlformats.org/officeDocument/2006/relationships/hyperlink" Target="http://uk.wikipedia.org/wiki/%D0%9E%D1%80%D0%B3%D0%B0%D0%BD%D1%96%D0%B7%D0%B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znaimo.com.ua/%D0%9C%D0%BE%D0%BB%D0%B5%D0%BA%D1%83%D0%BB%D1%8F%D1%80%D0%BD%D0%B0_%D1%80%D0%B0%D0%B4%D1%96%D0%BE%D0%B1%D1%96%D0%BE%D0%BB%D0%BE%D0%B3%D1%96%D1%8F" TargetMode="External"/><Relationship Id="rId2" Type="http://schemas.openxmlformats.org/officeDocument/2006/relationships/hyperlink" Target="http://znaimo.com.ua/%D0%A0%D0%B0%D0%B4%D1%96%D0%B0%D1%86%D1%96%D0%B9%D0%BD%D0%B0_%D1%86%D0%B8%D1%82%D0%BE%D0%BB%D0%BE%D0%B3%D1%96%D1%8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/index.php?title=%D0%A0%D0%B0%D0%B4%D1%96%D0%B0%D1%86%D1%96%D0%B9%D0%BD%D0%B0_%D0%B1%D1%96%D0%BE%D1%84%D1%96%D0%B7%D0%B8%D0%BA%D0%B0&amp;action=edit&amp;redlink=1" TargetMode="External"/><Relationship Id="rId7" Type="http://schemas.openxmlformats.org/officeDocument/2006/relationships/hyperlink" Target="http://uk.wikipedia.org/w/index.php?title=%D0%A0%D0%B0%D0%B4%D1%96%D0%BE%D1%84%D0%B0%D1%80%D0%BC%D0%B0%D1%86%D0%B5%D0%B2%D1%82%D0%B8%D1%87%D0%BD%D1%96_%D0%BF%D1%80%D0%B5%D0%BF%D0%B0%D1%80%D0%B0%D1%82%D0%B8&amp;action=edit&amp;redlink=1" TargetMode="External"/><Relationship Id="rId2" Type="http://schemas.openxmlformats.org/officeDocument/2006/relationships/hyperlink" Target="http://uk.wikipedia.org/w/index.php?title=%D0%A0%D0%B0%D0%B4%D1%96%D0%BE%D0%B1%D1%96%D0%BE%D0%BB%D0%BE%D0%B3%D1%96%D1%87%D0%BD%D0%B8%D0%B9_%D0%B5%D0%BA%D1%81%D0%BF%D0%B5%D1%80%D0%B8%D0%BC%D0%B5%D0%BD%D1%82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/index.php?title=%D0%A0%D0%B0%D0%B4%D1%96%D0%B0%D1%86%D1%96%D0%B9%D0%BD%D0%B0_%D0%B3%D1%96%D0%B3%D1%96%D1%94%D0%BD%D0%B0&amp;action=edit&amp;redlink=1" TargetMode="External"/><Relationship Id="rId5" Type="http://schemas.openxmlformats.org/officeDocument/2006/relationships/hyperlink" Target="http://uk.wikipedia.org/w/index.php?title=%D0%A0%D0%B0%D0%B4%D1%96%D0%BE%D0%B5%D0%BA%D0%BE%D0%BB%D0%BE%D0%B3%D1%96%D1%8F&amp;action=edit&amp;redlink=1" TargetMode="External"/><Relationship Id="rId4" Type="http://schemas.openxmlformats.org/officeDocument/2006/relationships/hyperlink" Target="http://uk.wikipedia.org/w/index.php?title=%D0%A0%D0%B0%D0%B4%D1%96%D0%BE%D0%B1%D1%96%D0%BE%D0%BB%D0%BE%D0%B3%D1%96%D1%8F_%D0%BE%D1%80%D0%B3%D0%B0%D0%BD%D1%96%D0%B7%D0%BC%D1%83&amp;action=edit&amp;redlink=1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F%D1%80%D0%BE%D1%84%D0%B5%D1%81%D0%BE%D1%80" TargetMode="External"/><Relationship Id="rId2" Type="http://schemas.openxmlformats.org/officeDocument/2006/relationships/hyperlink" Target="http://uk.wikipedia.org/wiki/%D0%94%D0%BE%D0%BA%D1%82%D0%BE%D1%80_%D0%B1%D1%96%D0%BE%D0%BB%D0%BE%D0%B3%D1%96%D1%87%D0%BD%D0%B8%D1%85_%D0%BD%D0%B0%D1%83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hyperlink" Target="http://uk.wikipedia.org/wiki/%D0%90%D0%9D_%D0%A3%D0%A0%D0%A1%D0%A0" TargetMode="External"/><Relationship Id="rId4" Type="http://schemas.openxmlformats.org/officeDocument/2006/relationships/hyperlink" Target="http://uk.wikipedia.org/wiki/%D0%A7%D0%BB%D0%B5%D0%BD-%D0%BA%D0%BE%D1%80%D0%B5%D1%81%D0%BF%D0%BE%D0%BD%D0%B4%D0%B5%D0%BD%D1%82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hyperlink" Target="http://uk.wikipedia.org/wiki/%D0%9E%D0%BD%D0%BA%D0%BE%D0%BB%D0%BE%D0%B3" TargetMode="External"/><Relationship Id="rId7" Type="http://schemas.openxmlformats.org/officeDocument/2006/relationships/hyperlink" Target="http://uk.wikipedia.org/wiki/%D0%90%D0%9D_%D0%A3%D0%A0%D0%A1%D0%A0" TargetMode="External"/><Relationship Id="rId2" Type="http://schemas.openxmlformats.org/officeDocument/2006/relationships/hyperlink" Target="http://uk.wikipedia.org/wiki/%D0%9F%D0%B0%D1%82%D0%BE%D1%84%D1%96%D0%B7%D1%96%D0%BE%D0%BB%D0%BE%D0%B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0%D0%BA%D0%B0%D0%B4%D0%B5%D0%BC%D1%96%D0%BA" TargetMode="External"/><Relationship Id="rId5" Type="http://schemas.openxmlformats.org/officeDocument/2006/relationships/hyperlink" Target="http://uk.wikipedia.org/wiki/%D0%9F%D1%80%D0%BE%D1%84%D0%B5%D1%81%D0%BE%D1%80" TargetMode="External"/><Relationship Id="rId4" Type="http://schemas.openxmlformats.org/officeDocument/2006/relationships/hyperlink" Target="http://uk.wikipedia.org/wiki/%D0%94%D0%BE%D0%BA%D1%82%D0%BE%D1%80_%D0%BC%D0%B5%D0%B4%D0%B8%D1%87%D0%BD%D0%B8%D1%85_%D0%BD%D0%B0%D1%83%D0%BA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hyperlink" Target="http://uk.wikipedia.org/wiki/1991" TargetMode="External"/><Relationship Id="rId7" Type="http://schemas.openxmlformats.org/officeDocument/2006/relationships/hyperlink" Target="http://uk.wikipedia.org/wiki/%D0%90%D0%9C%D0%9D_%D0%A1%D0%A0%D0%A1%D0%A0" TargetMode="External"/><Relationship Id="rId2" Type="http://schemas.openxmlformats.org/officeDocument/2006/relationships/hyperlink" Target="http://uk.wikipedia.org/wiki/190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7%D0%BB%D0%B5%D0%BD-%D0%BA%D0%BE%D1%80%D0%B5%D1%81%D0%BF%D0%BE%D0%BD%D0%B4%D0%B5%D0%BD%D1%82" TargetMode="External"/><Relationship Id="rId5" Type="http://schemas.openxmlformats.org/officeDocument/2006/relationships/hyperlink" Target="http://uk.wikipedia.org/wiki/%D0%9F%D1%80%D0%BE%D1%84%D0%B5%D1%81%D0%BE%D1%80" TargetMode="External"/><Relationship Id="rId4" Type="http://schemas.openxmlformats.org/officeDocument/2006/relationships/hyperlink" Target="http://uk.wikipedia.org/wiki/%D0%94%D0%BE%D0%BA%D1%82%D0%BE%D1%80_%D0%BC%D0%B5%D0%B4%D0%B8%D1%87%D0%BD%D0%B8%D1%85_%D0%BD%D0%B0%D1%83%D0%B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772400" cy="1470025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err="1" smtClean="0"/>
              <a:t>Радіобіологія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3571876"/>
            <a:ext cx="6400800" cy="1752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err="1" smtClean="0"/>
              <a:t>Виконав</a:t>
            </a:r>
            <a:r>
              <a:rPr lang="ru-RU" dirty="0" smtClean="0"/>
              <a:t>: </a:t>
            </a:r>
            <a:endParaRPr lang="ru-RU" dirty="0" smtClean="0"/>
          </a:p>
          <a:p>
            <a:r>
              <a:rPr lang="ru-RU" dirty="0" smtClean="0"/>
              <a:t>Ученик 1-А </a:t>
            </a:r>
            <a:r>
              <a:rPr lang="ru-RU" dirty="0" err="1" smtClean="0"/>
              <a:t>класу</a:t>
            </a:r>
            <a:endParaRPr lang="ru-RU" dirty="0" smtClean="0"/>
          </a:p>
          <a:p>
            <a:r>
              <a:rPr lang="ru-RU" dirty="0" err="1" smtClean="0"/>
              <a:t>Харківської</a:t>
            </a:r>
            <a:r>
              <a:rPr lang="ru-RU" dirty="0" smtClean="0"/>
              <a:t> </a:t>
            </a:r>
            <a:r>
              <a:rPr lang="ru-RU" dirty="0" err="1" smtClean="0"/>
              <a:t>гімназії</a:t>
            </a:r>
            <a:r>
              <a:rPr lang="ru-RU" dirty="0" smtClean="0"/>
              <a:t> № </a:t>
            </a:r>
            <a:r>
              <a:rPr lang="ru-RU" dirty="0" smtClean="0"/>
              <a:t>9</a:t>
            </a:r>
            <a:endParaRPr lang="ru-RU" dirty="0" smtClean="0"/>
          </a:p>
          <a:p>
            <a:r>
              <a:rPr lang="ru-RU" smtClean="0"/>
              <a:t>Даниленко Денис</a:t>
            </a:r>
            <a:endParaRPr lang="ru-RU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Дякую</a:t>
            </a:r>
            <a:r>
              <a:rPr lang="ru-RU" dirty="0" smtClean="0"/>
              <a:t> за </a:t>
            </a:r>
            <a:r>
              <a:rPr lang="ru-RU" dirty="0" err="1" smtClean="0"/>
              <a:t>увагу</a:t>
            </a:r>
            <a:r>
              <a:rPr lang="ru-RU" dirty="0" smtClean="0"/>
              <a:t>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Визначення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vi-VN" b="1" dirty="0" smtClean="0"/>
              <a:t>Радіобіоло́гія</a:t>
            </a:r>
            <a:r>
              <a:rPr lang="vi-VN" dirty="0" smtClean="0"/>
              <a:t>, — </a:t>
            </a:r>
            <a:r>
              <a:rPr lang="vi-VN" dirty="0" smtClean="0">
                <a:solidFill>
                  <a:srgbClr val="FF0000"/>
                </a:solidFill>
                <a:hlinkClick r:id="rId2" tooltip="Наука"/>
              </a:rPr>
              <a:t>наука</a:t>
            </a:r>
            <a:r>
              <a:rPr lang="vi-VN" dirty="0" smtClean="0"/>
              <a:t>, що вивчає дію </a:t>
            </a:r>
            <a:r>
              <a:rPr lang="vi-VN" dirty="0" smtClean="0">
                <a:hlinkClick r:id="rId3" tooltip="Іонізуюче випромінювання"/>
              </a:rPr>
              <a:t>іонізуючого випромінювання</a:t>
            </a:r>
            <a:r>
              <a:rPr lang="vi-VN" dirty="0" smtClean="0"/>
              <a:t> на біологічні системи усіх рівнів організації: </a:t>
            </a:r>
            <a:r>
              <a:rPr lang="vi-VN" dirty="0" smtClean="0">
                <a:hlinkClick r:id="rId4" tooltip="Рослини"/>
              </a:rPr>
              <a:t>рослини</a:t>
            </a:r>
            <a:r>
              <a:rPr lang="vi-VN" dirty="0" smtClean="0"/>
              <a:t>, </a:t>
            </a:r>
            <a:r>
              <a:rPr lang="vi-VN" dirty="0" smtClean="0">
                <a:hlinkClick r:id="rId5" tooltip="Тварини"/>
              </a:rPr>
              <a:t>тварини</a:t>
            </a:r>
            <a:r>
              <a:rPr lang="vi-VN" dirty="0" smtClean="0"/>
              <a:t> та </a:t>
            </a:r>
            <a:r>
              <a:rPr lang="vi-VN" dirty="0" smtClean="0">
                <a:hlinkClick r:id="rId6" tooltip="Людина"/>
              </a:rPr>
              <a:t>людину</a:t>
            </a:r>
            <a:r>
              <a:rPr lang="vi-VN" dirty="0" smtClean="0"/>
              <a:t>. Радіобіологія опрацьовує також заходи захисту організмів від шкідливого діяння випромінювань та </a:t>
            </a:r>
            <a:r>
              <a:rPr lang="vi-VN" dirty="0" smtClean="0">
                <a:hlinkClick r:id="rId7" tooltip="Методика (ще не написана)"/>
              </a:rPr>
              <a:t>методику</a:t>
            </a:r>
            <a:r>
              <a:rPr lang="vi-VN" dirty="0" smtClean="0"/>
              <a:t> </a:t>
            </a:r>
            <a:r>
              <a:rPr lang="vi-VN" dirty="0" smtClean="0">
                <a:hlinkClick r:id="rId8" tooltip="Застосування"/>
              </a:rPr>
              <a:t>застосування</a:t>
            </a:r>
            <a:r>
              <a:rPr lang="vi-VN" dirty="0" smtClean="0"/>
              <a:t> певних доз іонізуючого випромінювання у </a:t>
            </a:r>
            <a:r>
              <a:rPr lang="vi-VN" dirty="0" smtClean="0">
                <a:hlinkClick r:id="rId9" tooltip="Селекція рослин (ще не написана)"/>
              </a:rPr>
              <a:t>селекції рослин</a:t>
            </a:r>
            <a:r>
              <a:rPr lang="vi-VN" dirty="0" smtClean="0"/>
              <a:t>, </a:t>
            </a:r>
            <a:r>
              <a:rPr lang="vi-VN" dirty="0" smtClean="0">
                <a:hlinkClick r:id="rId10" tooltip="Мікробіологія"/>
              </a:rPr>
              <a:t>мікробіології</a:t>
            </a:r>
            <a:r>
              <a:rPr lang="vi-VN" dirty="0" smtClean="0"/>
              <a:t>, </a:t>
            </a:r>
            <a:r>
              <a:rPr lang="vi-VN" u="sng" dirty="0" smtClean="0">
                <a:hlinkClick r:id="rId11" tooltip="Медицина"/>
              </a:rPr>
              <a:t>медицині</a:t>
            </a:r>
            <a:r>
              <a:rPr lang="vi-VN" dirty="0" smtClean="0"/>
              <a:t> тощо</a:t>
            </a:r>
            <a:endParaRPr lang="ru-RU" dirty="0"/>
          </a:p>
        </p:txBody>
      </p:sp>
      <p:pic>
        <p:nvPicPr>
          <p:cNvPr id="5" name="Содержимое 4" descr="59627917.jpg"/>
          <p:cNvPicPr>
            <a:picLocks noGrp="1" noChangeAspect="1"/>
          </p:cNvPicPr>
          <p:nvPr>
            <p:ph sz="half" idx="2"/>
          </p:nvPr>
        </p:nvPicPr>
        <p:blipFill>
          <a:blip r:embed="rId12" cstate="print"/>
          <a:stretch>
            <a:fillRect/>
          </a:stretch>
        </p:blipFill>
        <p:spPr>
          <a:xfrm>
            <a:off x="4572000" y="1928802"/>
            <a:ext cx="4312731" cy="323454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84698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Предмет </a:t>
            </a:r>
            <a:r>
              <a:rPr lang="ru-RU" b="1" dirty="0" err="1" smtClean="0"/>
              <a:t>радіобіології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2757478" cy="5072098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 smtClean="0"/>
              <a:t>Головним</a:t>
            </a:r>
            <a:r>
              <a:rPr lang="ru-RU" b="1" dirty="0" smtClean="0"/>
              <a:t> </a:t>
            </a:r>
            <a:r>
              <a:rPr lang="ru-RU" b="1" dirty="0" err="1" smtClean="0"/>
              <a:t>завданн</a:t>
            </a:r>
            <a:r>
              <a:rPr lang="ru-RU" dirty="0" err="1" smtClean="0"/>
              <a:t>я</a:t>
            </a:r>
            <a:r>
              <a:rPr lang="ru-RU" b="1" dirty="0" err="1" smtClean="0"/>
              <a:t>м</a:t>
            </a:r>
            <a:r>
              <a:rPr lang="ru-RU" b="1" dirty="0" smtClean="0"/>
              <a:t> </a:t>
            </a:r>
            <a:r>
              <a:rPr lang="ru-RU" b="1" dirty="0" err="1" smtClean="0"/>
              <a:t>радіобіології</a:t>
            </a:r>
            <a:r>
              <a:rPr lang="ru-RU" dirty="0" smtClean="0"/>
              <a:t> 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загальних</a:t>
            </a:r>
            <a:r>
              <a:rPr lang="ru-RU" dirty="0" smtClean="0"/>
              <a:t> </a:t>
            </a:r>
            <a:r>
              <a:rPr lang="ru-RU" dirty="0" err="1" smtClean="0"/>
              <a:t>закономірностей</a:t>
            </a:r>
            <a:r>
              <a:rPr lang="ru-RU" dirty="0" smtClean="0"/>
              <a:t> </a:t>
            </a:r>
            <a:r>
              <a:rPr lang="ru-RU" dirty="0" err="1" smtClean="0"/>
              <a:t>біологічної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іонізуючих</a:t>
            </a:r>
            <a:r>
              <a:rPr lang="ru-RU" dirty="0" smtClean="0"/>
              <a:t> </a:t>
            </a:r>
            <a:r>
              <a:rPr lang="ru-RU" dirty="0" err="1" smtClean="0"/>
              <a:t>випромінювань</a:t>
            </a:r>
            <a:r>
              <a:rPr lang="ru-RU" dirty="0" smtClean="0"/>
              <a:t> на </a:t>
            </a:r>
            <a:r>
              <a:rPr lang="ru-RU" dirty="0" err="1" smtClean="0">
                <a:hlinkClick r:id="rId2" tooltip="Організм"/>
              </a:rPr>
              <a:t>організм</a:t>
            </a:r>
            <a:r>
              <a:rPr lang="ru-RU" dirty="0" smtClean="0"/>
              <a:t> 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оволодіння</a:t>
            </a:r>
            <a:r>
              <a:rPr lang="ru-RU" dirty="0" smtClean="0"/>
              <a:t> </a:t>
            </a:r>
            <a:r>
              <a:rPr lang="ru-RU" dirty="0" err="1" smtClean="0"/>
              <a:t>управлінням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реакціями</a:t>
            </a:r>
            <a:r>
              <a:rPr lang="ru-RU" dirty="0" smtClean="0"/>
              <a:t> на </a:t>
            </a:r>
            <a:r>
              <a:rPr lang="ru-RU" dirty="0" err="1" smtClean="0">
                <a:hlinkClick r:id="rId3" tooltip="Опромінення"/>
              </a:rPr>
              <a:t>опромінення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cell-phone-radiation-spectrum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14678" y="1500174"/>
            <a:ext cx="5619750" cy="3819525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Об'єкти</a:t>
            </a:r>
            <a:r>
              <a:rPr lang="ru-RU" b="1" dirty="0" smtClean="0"/>
              <a:t> та </a:t>
            </a:r>
            <a:r>
              <a:rPr lang="ru-RU" b="1" dirty="0" err="1" smtClean="0"/>
              <a:t>методи</a:t>
            </a:r>
            <a:r>
              <a:rPr lang="ru-RU" b="1" dirty="0" smtClean="0"/>
              <a:t> в </a:t>
            </a:r>
            <a:r>
              <a:rPr lang="ru-RU" b="1" dirty="0" err="1" smtClean="0"/>
              <a:t>радіобіології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Радіобіологія</a:t>
            </a:r>
            <a:r>
              <a:rPr lang="ru-RU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складних</a:t>
            </a:r>
            <a:r>
              <a:rPr lang="ru-RU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систем</a:t>
            </a:r>
          </a:p>
          <a:p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Радіаційна цитологія"/>
              </a:rPr>
              <a:t>Клітинна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Радіаційна цитологія"/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Радіаційна цитологія"/>
              </a:rPr>
              <a:t>радіобіологія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Молекулярна радіобіологія"/>
              </a:rPr>
              <a:t>Молекулярна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Молекулярна радіобіологія"/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Молекулярна радіобіологія"/>
              </a:rPr>
              <a:t>радіобіологія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4" name="Рисунок 3" descr="260-1W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829161"/>
            <a:ext cx="2714644" cy="3028839"/>
          </a:xfrm>
          <a:prstGeom prst="rect">
            <a:avLst/>
          </a:prstGeom>
        </p:spPr>
      </p:pic>
      <p:pic>
        <p:nvPicPr>
          <p:cNvPr id="5" name="Рисунок 4" descr="rentgen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34000" y="2500306"/>
            <a:ext cx="3810000" cy="3810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Основні</a:t>
            </a:r>
            <a:r>
              <a:rPr lang="ru-RU" dirty="0" smtClean="0"/>
              <a:t> напрямки </a:t>
            </a:r>
            <a:r>
              <a:rPr lang="ru-RU" dirty="0" err="1" smtClean="0"/>
              <a:t>досліджень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5208296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Основні</a:t>
            </a:r>
            <a:r>
              <a:rPr lang="ru-RU" dirty="0" smtClean="0"/>
              <a:t> напрямки </a:t>
            </a:r>
            <a:r>
              <a:rPr lang="ru-RU" dirty="0" err="1" smtClean="0"/>
              <a:t>досліджень</a:t>
            </a:r>
            <a:r>
              <a:rPr lang="ru-RU" dirty="0" smtClean="0"/>
              <a:t>:</a:t>
            </a:r>
          </a:p>
          <a:p>
            <a:r>
              <a:rPr lang="ru-RU" dirty="0" smtClean="0"/>
              <a:t>1. </a:t>
            </a:r>
            <a:r>
              <a:rPr lang="ru-RU" dirty="0" err="1" smtClean="0"/>
              <a:t>Теоретичні</a:t>
            </a:r>
            <a:r>
              <a:rPr lang="ru-RU" dirty="0" smtClean="0"/>
              <a:t>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іонізуючих</a:t>
            </a:r>
            <a:r>
              <a:rPr lang="ru-RU" dirty="0" smtClean="0"/>
              <a:t> та </a:t>
            </a:r>
            <a:r>
              <a:rPr lang="ru-RU" dirty="0" err="1" smtClean="0"/>
              <a:t>неіонізуючих</a:t>
            </a:r>
            <a:r>
              <a:rPr lang="ru-RU" dirty="0" smtClean="0"/>
              <a:t> </a:t>
            </a:r>
            <a:r>
              <a:rPr lang="ru-RU" dirty="0" err="1" smtClean="0"/>
              <a:t>випромінювань</a:t>
            </a:r>
            <a:r>
              <a:rPr lang="ru-RU" dirty="0" smtClean="0"/>
              <a:t> на </a:t>
            </a:r>
            <a:r>
              <a:rPr lang="ru-RU" dirty="0" err="1" smtClean="0"/>
              <a:t>живі</a:t>
            </a:r>
            <a:r>
              <a:rPr lang="ru-RU" dirty="0" smtClean="0"/>
              <a:t> </a:t>
            </a:r>
            <a:r>
              <a:rPr lang="ru-RU" dirty="0" err="1" smtClean="0"/>
              <a:t>організми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Методи</a:t>
            </a:r>
            <a:r>
              <a:rPr lang="ru-RU" dirty="0" smtClean="0">
                <a:solidFill>
                  <a:schemeClr val="accent5"/>
                </a:solidFill>
              </a:rPr>
              <a:t> </a:t>
            </a:r>
            <a:r>
              <a:rPr lang="ru-RU" dirty="0" err="1" smtClean="0">
                <a:solidFill>
                  <a:schemeClr val="tx1">
                    <a:lumMod val="50000"/>
                    <a:lumOff val="50000"/>
                  </a:schemeClr>
                </a:solidFill>
                <a:hlinkClick r:id="rId2" tooltip="Радіобіологічний експеримент (ще не написана)"/>
              </a:rPr>
              <a:t>радіобіологічного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2" tooltip="Радіобіологічний експеримент (ще не написана)"/>
              </a:rPr>
              <a:t> </a:t>
            </a:r>
            <a:r>
              <a:rPr lang="ru-RU" dirty="0" err="1" smtClean="0">
                <a:solidFill>
                  <a:schemeClr val="tx1">
                    <a:lumMod val="50000"/>
                    <a:lumOff val="50000"/>
                  </a:schemeClr>
                </a:solidFill>
                <a:hlinkClick r:id="rId2" tooltip="Радіобіологічний експеримент (ще не написана)"/>
              </a:rPr>
              <a:t>експерименту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апаратура</a:t>
            </a:r>
            <a:r>
              <a:rPr lang="ru-RU" dirty="0" smtClean="0"/>
              <a:t> в </a:t>
            </a:r>
            <a:r>
              <a:rPr lang="ru-RU" dirty="0" err="1" smtClean="0"/>
              <a:t>радіаційній</a:t>
            </a:r>
            <a:r>
              <a:rPr lang="ru-RU" dirty="0" smtClean="0"/>
              <a:t> </a:t>
            </a:r>
            <a:r>
              <a:rPr lang="ru-RU" dirty="0" err="1" smtClean="0"/>
              <a:t>біології</a:t>
            </a:r>
            <a:r>
              <a:rPr lang="ru-RU" dirty="0" smtClean="0"/>
              <a:t>.</a:t>
            </a:r>
          </a:p>
          <a:p>
            <a:r>
              <a:rPr lang="ru-RU" dirty="0" smtClean="0"/>
              <a:t>3. </a:t>
            </a:r>
            <a:r>
              <a:rPr lang="ru-RU" dirty="0" err="1" smtClean="0">
                <a:solidFill>
                  <a:schemeClr val="tx1">
                    <a:lumMod val="50000"/>
                    <a:lumOff val="50000"/>
                  </a:schemeClr>
                </a:solidFill>
                <a:hlinkClick r:id="rId3" tooltip="Радіаційна біофізика (ще не написана)"/>
              </a:rPr>
              <a:t>Радіаційна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3" tooltip="Радіаційна біофізика (ще не написана)"/>
              </a:rPr>
              <a:t> </a:t>
            </a:r>
            <a:r>
              <a:rPr lang="ru-RU" dirty="0" err="1" smtClean="0">
                <a:solidFill>
                  <a:schemeClr val="tx1">
                    <a:lumMod val="50000"/>
                    <a:lumOff val="50000"/>
                  </a:schemeClr>
                </a:solidFill>
                <a:hlinkClick r:id="rId3" tooltip="Радіаційна біофізика (ще не написана)"/>
              </a:rPr>
              <a:t>біофізика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4. </a:t>
            </a:r>
            <a:r>
              <a:rPr lang="ru-RU" dirty="0" err="1" smtClean="0"/>
              <a:t>Дія</a:t>
            </a:r>
            <a:r>
              <a:rPr lang="ru-RU" dirty="0" smtClean="0"/>
              <a:t> </a:t>
            </a:r>
            <a:r>
              <a:rPr lang="ru-RU" dirty="0" err="1" smtClean="0"/>
              <a:t>іонізуючих</a:t>
            </a:r>
            <a:r>
              <a:rPr lang="ru-RU" dirty="0" smtClean="0"/>
              <a:t> та </a:t>
            </a:r>
            <a:r>
              <a:rPr lang="ru-RU" dirty="0" err="1" smtClean="0"/>
              <a:t>неіонізуючих</a:t>
            </a:r>
            <a:r>
              <a:rPr lang="ru-RU" dirty="0" smtClean="0"/>
              <a:t> </a:t>
            </a:r>
            <a:r>
              <a:rPr lang="ru-RU" dirty="0" err="1" smtClean="0"/>
              <a:t>випромінювань</a:t>
            </a:r>
            <a:r>
              <a:rPr lang="ru-RU" dirty="0" smtClean="0"/>
              <a:t> на молекулярному та </a:t>
            </a:r>
            <a:r>
              <a:rPr lang="ru-RU" dirty="0" err="1" smtClean="0"/>
              <a:t>клітинному</a:t>
            </a:r>
            <a:r>
              <a:rPr lang="ru-RU" dirty="0" smtClean="0"/>
              <a:t> </a:t>
            </a:r>
            <a:r>
              <a:rPr lang="ru-RU" dirty="0" err="1" smtClean="0"/>
              <a:t>рівнях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живого.</a:t>
            </a:r>
          </a:p>
          <a:p>
            <a:r>
              <a:rPr lang="ru-RU" dirty="0" smtClean="0"/>
              <a:t>5. </a:t>
            </a:r>
            <a:r>
              <a:rPr lang="ru-RU" dirty="0" err="1" smtClean="0">
                <a:hlinkClick r:id="rId4" tooltip="Радіобіологія організму (ще не написана)"/>
              </a:rPr>
              <a:t>Радіобіологія</a:t>
            </a:r>
            <a:r>
              <a:rPr lang="ru-RU" dirty="0" smtClean="0">
                <a:hlinkClick r:id="rId4" tooltip="Радіобіологія організму (ще не написана)"/>
              </a:rPr>
              <a:t> </a:t>
            </a:r>
            <a:r>
              <a:rPr lang="ru-RU" dirty="0" err="1" smtClean="0">
                <a:hlinkClick r:id="rId4" tooltip="Радіобіологія організму (ще не написана)"/>
              </a:rPr>
              <a:t>організму</a:t>
            </a:r>
            <a:r>
              <a:rPr lang="ru-RU" dirty="0" smtClean="0"/>
              <a:t>. </a:t>
            </a:r>
          </a:p>
          <a:p>
            <a:r>
              <a:rPr lang="ru-RU" dirty="0" smtClean="0"/>
              <a:t>6. </a:t>
            </a:r>
            <a:r>
              <a:rPr lang="ru-RU" dirty="0" err="1" smtClean="0">
                <a:hlinkClick r:id="rId5" tooltip="Радіоекологія (ще не написана)"/>
              </a:rPr>
              <a:t>Радіоекологія</a:t>
            </a:r>
            <a:r>
              <a:rPr lang="ru-RU" dirty="0" smtClean="0"/>
              <a:t>. </a:t>
            </a:r>
          </a:p>
          <a:p>
            <a:r>
              <a:rPr lang="ru-RU" dirty="0" smtClean="0"/>
              <a:t>7. </a:t>
            </a:r>
            <a:r>
              <a:rPr lang="ru-RU" dirty="0" err="1" smtClean="0">
                <a:hlinkClick r:id="rId6" tooltip="Радіаційна гігієна (ще не написана)"/>
              </a:rPr>
              <a:t>Радіаційна</a:t>
            </a:r>
            <a:r>
              <a:rPr lang="ru-RU" dirty="0" smtClean="0">
                <a:hlinkClick r:id="rId6" tooltip="Радіаційна гігієна (ще не написана)"/>
              </a:rPr>
              <a:t> </a:t>
            </a:r>
            <a:r>
              <a:rPr lang="ru-RU" dirty="0" err="1" smtClean="0">
                <a:hlinkClick r:id="rId6" tooltip="Радіаційна гігієна (ще не написана)"/>
              </a:rPr>
              <a:t>гігієна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8. </a:t>
            </a:r>
            <a:r>
              <a:rPr lang="ru-RU" dirty="0" err="1" smtClean="0"/>
              <a:t>Біомедичне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 </a:t>
            </a:r>
            <a:r>
              <a:rPr lang="ru-RU" dirty="0" err="1" smtClean="0"/>
              <a:t>іонізуючих</a:t>
            </a:r>
            <a:r>
              <a:rPr lang="ru-RU" dirty="0" smtClean="0"/>
              <a:t> та </a:t>
            </a:r>
            <a:r>
              <a:rPr lang="ru-RU" dirty="0" err="1" smtClean="0"/>
              <a:t>неіонізуючих</a:t>
            </a:r>
            <a:r>
              <a:rPr lang="ru-RU" dirty="0" smtClean="0"/>
              <a:t> </a:t>
            </a:r>
            <a:r>
              <a:rPr lang="ru-RU" dirty="0" err="1" smtClean="0"/>
              <a:t>випромінювань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9. </a:t>
            </a:r>
            <a:r>
              <a:rPr lang="ru-RU" dirty="0" err="1" smtClean="0"/>
              <a:t>Дозиметрія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радіометрія</a:t>
            </a:r>
            <a:r>
              <a:rPr lang="ru-RU" dirty="0" smtClean="0"/>
              <a:t> в </a:t>
            </a:r>
            <a:r>
              <a:rPr lang="ru-RU" dirty="0" err="1" smtClean="0"/>
              <a:t>біології</a:t>
            </a:r>
            <a:r>
              <a:rPr lang="ru-RU" dirty="0" smtClean="0"/>
              <a:t> та </a:t>
            </a:r>
            <a:r>
              <a:rPr lang="ru-RU" dirty="0" err="1" smtClean="0"/>
              <a:t>медицині</a:t>
            </a:r>
            <a:r>
              <a:rPr lang="ru-RU" dirty="0" smtClean="0"/>
              <a:t>. </a:t>
            </a:r>
            <a:r>
              <a:rPr lang="ru-RU" dirty="0" err="1" smtClean="0"/>
              <a:t>Біологічна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екологічна</a:t>
            </a:r>
            <a:r>
              <a:rPr lang="ru-RU" dirty="0" smtClean="0"/>
              <a:t> </a:t>
            </a:r>
            <a:r>
              <a:rPr lang="ru-RU" dirty="0" err="1" smtClean="0"/>
              <a:t>дозиметрія</a:t>
            </a:r>
            <a:r>
              <a:rPr lang="ru-RU" dirty="0" smtClean="0"/>
              <a:t>. </a:t>
            </a:r>
            <a:r>
              <a:rPr lang="ru-RU" dirty="0" err="1" smtClean="0"/>
              <a:t>Радіаційний</a:t>
            </a:r>
            <a:r>
              <a:rPr lang="ru-RU" dirty="0" smtClean="0"/>
              <a:t> </a:t>
            </a:r>
            <a:r>
              <a:rPr lang="ru-RU" dirty="0" err="1" smtClean="0"/>
              <a:t>моніторинг</a:t>
            </a:r>
            <a:r>
              <a:rPr lang="ru-RU" dirty="0" smtClean="0"/>
              <a:t>.</a:t>
            </a:r>
          </a:p>
          <a:p>
            <a:r>
              <a:rPr lang="ru-RU" dirty="0" smtClean="0"/>
              <a:t>10. </a:t>
            </a:r>
            <a:r>
              <a:rPr lang="ru-RU" dirty="0" err="1" smtClean="0"/>
              <a:t>Радіаційні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 у </a:t>
            </a:r>
            <a:r>
              <a:rPr lang="ru-RU" dirty="0" err="1" smtClean="0"/>
              <a:t>біології</a:t>
            </a:r>
            <a:r>
              <a:rPr lang="ru-RU" dirty="0" smtClean="0"/>
              <a:t> та </a:t>
            </a:r>
            <a:r>
              <a:rPr lang="ru-RU" dirty="0" err="1" smtClean="0"/>
              <a:t>медицині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11. </a:t>
            </a:r>
            <a:r>
              <a:rPr lang="ru-RU" dirty="0" err="1" smtClean="0"/>
              <a:t>Одержання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 </a:t>
            </a:r>
            <a:r>
              <a:rPr lang="ru-RU" dirty="0" err="1" smtClean="0">
                <a:hlinkClick r:id="rId7" tooltip="Радіофармацевтичні препарати (ще не написана)"/>
              </a:rPr>
              <a:t>радіофармацевтичних</a:t>
            </a:r>
            <a:r>
              <a:rPr lang="ru-RU" dirty="0" smtClean="0">
                <a:hlinkClick r:id="rId7" tooltip="Радіофармацевтичні препарати (ще не написана)"/>
              </a:rPr>
              <a:t> </a:t>
            </a:r>
            <a:r>
              <a:rPr lang="ru-RU" dirty="0" err="1" smtClean="0">
                <a:hlinkClick r:id="rId7" tooltip="Радіофармацевтичні препарати (ще не написана)"/>
              </a:rPr>
              <a:t>препаратів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12. </a:t>
            </a:r>
            <a:r>
              <a:rPr lang="ru-RU" dirty="0" err="1" smtClean="0"/>
              <a:t>Прикладна</a:t>
            </a:r>
            <a:r>
              <a:rPr lang="ru-RU" dirty="0" smtClean="0"/>
              <a:t> </a:t>
            </a:r>
            <a:r>
              <a:rPr lang="ru-RU" dirty="0" err="1" smtClean="0"/>
              <a:t>радіобіологія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Радіобіологія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3757610" cy="4389120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err="1" smtClean="0"/>
              <a:t>Олексій</a:t>
            </a:r>
            <a:r>
              <a:rPr lang="ru-RU" b="1" dirty="0" smtClean="0"/>
              <a:t> Антонович </a:t>
            </a:r>
            <a:r>
              <a:rPr lang="ru-RU" b="1" dirty="0" err="1" smtClean="0"/>
              <a:t>Кронтовський</a:t>
            </a:r>
            <a:r>
              <a:rPr lang="ru-RU" dirty="0" smtClean="0"/>
              <a:t>  —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радянський</a:t>
            </a:r>
            <a:r>
              <a:rPr lang="ru-RU" dirty="0" smtClean="0"/>
              <a:t> </a:t>
            </a:r>
            <a:r>
              <a:rPr lang="ru-RU" dirty="0" err="1" smtClean="0"/>
              <a:t>лікар-патолог</a:t>
            </a:r>
            <a:r>
              <a:rPr lang="ru-RU" dirty="0" smtClean="0"/>
              <a:t>, доктор </a:t>
            </a:r>
            <a:r>
              <a:rPr lang="ru-RU" dirty="0" err="1" smtClean="0"/>
              <a:t>медицини</a:t>
            </a: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7" name="Рисунок 6" descr="Кронтовський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9256" y="2500306"/>
            <a:ext cx="2714644" cy="356523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3471858" cy="4389120"/>
          </a:xfrm>
        </p:spPr>
        <p:txBody>
          <a:bodyPr>
            <a:normAutofit lnSpcReduction="10000"/>
          </a:bodyPr>
          <a:lstStyle/>
          <a:p>
            <a:r>
              <a:rPr lang="ru-RU" b="1" dirty="0" err="1" smtClean="0"/>
              <a:t>Олексій</a:t>
            </a:r>
            <a:r>
              <a:rPr lang="ru-RU" b="1" dirty="0" smtClean="0"/>
              <a:t> </a:t>
            </a:r>
            <a:r>
              <a:rPr lang="ru-RU" b="1" dirty="0" err="1" smtClean="0"/>
              <a:t>Опанасович</a:t>
            </a:r>
            <a:r>
              <a:rPr lang="ru-RU" b="1" dirty="0" smtClean="0"/>
              <a:t> </a:t>
            </a:r>
            <a:r>
              <a:rPr lang="ru-RU" b="1" dirty="0" err="1" smtClean="0"/>
              <a:t>Городецький</a:t>
            </a:r>
            <a:r>
              <a:rPr lang="ru-RU" dirty="0" smtClean="0"/>
              <a:t>—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радянський</a:t>
            </a:r>
            <a:r>
              <a:rPr lang="ru-RU" dirty="0" smtClean="0"/>
              <a:t> </a:t>
            </a:r>
            <a:r>
              <a:rPr lang="ru-RU" dirty="0" err="1" smtClean="0"/>
              <a:t>біофізик</a:t>
            </a:r>
            <a:r>
              <a:rPr lang="ru-RU" dirty="0" smtClean="0"/>
              <a:t>, рентгенолог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радіолог</a:t>
            </a:r>
            <a:r>
              <a:rPr lang="ru-RU" dirty="0" smtClean="0"/>
              <a:t>, </a:t>
            </a:r>
            <a:r>
              <a:rPr lang="ru-RU" dirty="0" smtClean="0">
                <a:hlinkClick r:id="rId2" tooltip="Доктор біологічних наук"/>
              </a:rPr>
              <a:t>доктор </a:t>
            </a:r>
            <a:r>
              <a:rPr lang="ru-RU" dirty="0" err="1" smtClean="0">
                <a:hlinkClick r:id="rId2" tooltip="Доктор біологічних наук"/>
              </a:rPr>
              <a:t>біологічних</a:t>
            </a:r>
            <a:r>
              <a:rPr lang="ru-RU" dirty="0" smtClean="0">
                <a:hlinkClick r:id="rId2" tooltip="Доктор біологічних наук"/>
              </a:rPr>
              <a:t> наук</a:t>
            </a:r>
            <a:r>
              <a:rPr lang="ru-RU" dirty="0" smtClean="0"/>
              <a:t>, </a:t>
            </a:r>
            <a:r>
              <a:rPr lang="ru-RU" dirty="0" err="1" smtClean="0">
                <a:hlinkClick r:id="rId3" tooltip="Професор"/>
              </a:rPr>
              <a:t>професор</a:t>
            </a:r>
            <a:r>
              <a:rPr lang="ru-RU" dirty="0" smtClean="0"/>
              <a:t>, </a:t>
            </a:r>
            <a:r>
              <a:rPr lang="ru-RU" dirty="0" err="1" smtClean="0">
                <a:hlinkClick r:id="rId4" tooltip="Член-кореспондент"/>
              </a:rPr>
              <a:t>член-кореспондент</a:t>
            </a:r>
            <a:r>
              <a:rPr lang="ru-RU" dirty="0" smtClean="0"/>
              <a:t> </a:t>
            </a:r>
            <a:r>
              <a:rPr lang="ru-RU" u="sng" dirty="0" smtClean="0">
                <a:hlinkClick r:id="rId5" tooltip="АН УРСР"/>
              </a:rPr>
              <a:t>АН УРСР</a:t>
            </a: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4" name="Рисунок 3" descr="Gorodetskiy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0628" y="2071678"/>
            <a:ext cx="3214710" cy="4269135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3186106" cy="4389120"/>
          </a:xfrm>
        </p:spPr>
        <p:txBody>
          <a:bodyPr/>
          <a:lstStyle/>
          <a:p>
            <a:r>
              <a:rPr lang="vi-VN" b="1" dirty="0" smtClean="0"/>
              <a:t>Ростисла́в Євге́нович Каве́цький</a:t>
            </a:r>
            <a:r>
              <a:rPr lang="vi-VN" dirty="0" smtClean="0"/>
              <a:t> — український радянський </a:t>
            </a:r>
            <a:r>
              <a:rPr lang="vi-VN" dirty="0" smtClean="0">
                <a:hlinkClick r:id="rId2" tooltip="Патофізіолог"/>
              </a:rPr>
              <a:t>патофізіолог</a:t>
            </a:r>
            <a:r>
              <a:rPr lang="vi-VN" dirty="0" smtClean="0"/>
              <a:t>, </a:t>
            </a:r>
            <a:r>
              <a:rPr lang="vi-VN" dirty="0" smtClean="0">
                <a:hlinkClick r:id="rId3" tooltip="Онколог"/>
              </a:rPr>
              <a:t>онколог</a:t>
            </a:r>
            <a:r>
              <a:rPr lang="vi-VN" dirty="0" smtClean="0"/>
              <a:t>, </a:t>
            </a:r>
            <a:r>
              <a:rPr lang="vi-VN" dirty="0" smtClean="0">
                <a:hlinkClick r:id="rId4" tooltip="Доктор медичних наук"/>
              </a:rPr>
              <a:t>доктор медичних наук</a:t>
            </a:r>
            <a:r>
              <a:rPr lang="vi-VN" dirty="0" smtClean="0"/>
              <a:t>, </a:t>
            </a:r>
            <a:r>
              <a:rPr lang="vi-VN" dirty="0" smtClean="0">
                <a:hlinkClick r:id="rId5" tooltip="Професор"/>
              </a:rPr>
              <a:t>професор</a:t>
            </a:r>
            <a:r>
              <a:rPr lang="vi-VN" dirty="0" smtClean="0"/>
              <a:t>,</a:t>
            </a:r>
            <a:r>
              <a:rPr lang="vi-VN" dirty="0" smtClean="0">
                <a:hlinkClick r:id="rId6" tooltip="Академік"/>
              </a:rPr>
              <a:t>академік</a:t>
            </a:r>
            <a:r>
              <a:rPr lang="vi-VN" dirty="0" smtClean="0"/>
              <a:t> </a:t>
            </a:r>
            <a:r>
              <a:rPr lang="vi-VN" dirty="0" smtClean="0">
                <a:hlinkClick r:id="rId7" tooltip="АН УРСР"/>
              </a:rPr>
              <a:t>АН УРСР</a:t>
            </a:r>
            <a:r>
              <a:rPr lang="vi-VN" dirty="0" smtClean="0"/>
              <a:t> </a:t>
            </a:r>
            <a:endParaRPr lang="ru-RU" dirty="0"/>
          </a:p>
        </p:txBody>
      </p:sp>
      <p:pic>
        <p:nvPicPr>
          <p:cNvPr id="4" name="Рисунок 3" descr="Kavetskiy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72066" y="2000240"/>
            <a:ext cx="3000396" cy="4092541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3328982" cy="4389120"/>
          </a:xfrm>
        </p:spPr>
        <p:txBody>
          <a:bodyPr>
            <a:normAutofit lnSpcReduction="10000"/>
          </a:bodyPr>
          <a:lstStyle/>
          <a:p>
            <a:r>
              <a:rPr lang="ru-RU" b="1" dirty="0" err="1" smtClean="0"/>
              <a:t>Микола</a:t>
            </a:r>
            <a:r>
              <a:rPr lang="ru-RU" b="1" dirty="0" smtClean="0"/>
              <a:t> Никифорович </a:t>
            </a:r>
            <a:r>
              <a:rPr lang="ru-RU" b="1" dirty="0" err="1" smtClean="0"/>
              <a:t>Зайко</a:t>
            </a:r>
            <a:r>
              <a:rPr lang="ru-RU" dirty="0" smtClean="0"/>
              <a:t> (</a:t>
            </a:r>
            <a:r>
              <a:rPr lang="ru-RU" dirty="0" smtClean="0">
                <a:hlinkClick r:id="rId2" tooltip="1908"/>
              </a:rPr>
              <a:t>1908</a:t>
            </a:r>
            <a:r>
              <a:rPr lang="ru-RU" dirty="0" smtClean="0"/>
              <a:t>–</a:t>
            </a:r>
            <a:r>
              <a:rPr lang="ru-RU" dirty="0" smtClean="0">
                <a:hlinkClick r:id="rId3" tooltip="1991"/>
              </a:rPr>
              <a:t>1991</a:t>
            </a:r>
            <a:r>
              <a:rPr lang="ru-RU" dirty="0" smtClean="0"/>
              <a:t>) —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радянський</a:t>
            </a:r>
            <a:r>
              <a:rPr lang="ru-RU" dirty="0" smtClean="0"/>
              <a:t> </a:t>
            </a:r>
            <a:r>
              <a:rPr lang="ru-RU" dirty="0" err="1" smtClean="0"/>
              <a:t>патофізіолог</a:t>
            </a:r>
            <a:r>
              <a:rPr lang="ru-RU" dirty="0" smtClean="0"/>
              <a:t>, </a:t>
            </a:r>
            <a:r>
              <a:rPr lang="ru-RU" dirty="0" smtClean="0">
                <a:hlinkClick r:id="rId4" tooltip="Доктор медичних наук"/>
              </a:rPr>
              <a:t>доктор </a:t>
            </a:r>
            <a:r>
              <a:rPr lang="ru-RU" dirty="0" err="1" smtClean="0">
                <a:hlinkClick r:id="rId4" tooltip="Доктор медичних наук"/>
              </a:rPr>
              <a:t>медичних</a:t>
            </a:r>
            <a:r>
              <a:rPr lang="ru-RU" dirty="0" smtClean="0">
                <a:hlinkClick r:id="rId4" tooltip="Доктор медичних наук"/>
              </a:rPr>
              <a:t> наук</a:t>
            </a:r>
            <a:r>
              <a:rPr lang="ru-RU" dirty="0" smtClean="0"/>
              <a:t>, </a:t>
            </a:r>
            <a:r>
              <a:rPr lang="ru-RU" dirty="0" err="1" smtClean="0">
                <a:hlinkClick r:id="rId5" tooltip="Професор"/>
              </a:rPr>
              <a:t>професор</a:t>
            </a:r>
            <a:r>
              <a:rPr lang="ru-RU" dirty="0" smtClean="0"/>
              <a:t>, </a:t>
            </a:r>
            <a:r>
              <a:rPr lang="ru-RU" dirty="0" err="1" smtClean="0">
                <a:hlinkClick r:id="rId6" tooltip="Член-кореспондент"/>
              </a:rPr>
              <a:t>член-кореспондент</a:t>
            </a:r>
            <a:r>
              <a:rPr lang="ru-RU" dirty="0" smtClean="0"/>
              <a:t> </a:t>
            </a:r>
            <a:r>
              <a:rPr lang="ru-RU" u="sng" dirty="0" smtClean="0">
                <a:hlinkClick r:id="rId7" tooltip="АМН СРСР"/>
              </a:rPr>
              <a:t>АМН СРСР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Зайко_Микола_Никифорович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572132" y="2285992"/>
            <a:ext cx="2540000" cy="3683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D1D1D1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D1D1D1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</TotalTime>
  <Words>73</Words>
  <Application>Microsoft Office PowerPoint</Application>
  <PresentationFormat>Экран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Радіобіологія</vt:lpstr>
      <vt:lpstr>Визначення</vt:lpstr>
      <vt:lpstr>       Предмет радіобіології </vt:lpstr>
      <vt:lpstr>Об'єкти та методи в радіобіології</vt:lpstr>
      <vt:lpstr> Основні напрямки досліджень:</vt:lpstr>
      <vt:lpstr>Радіобіологія в Україні </vt:lpstr>
      <vt:lpstr>Слайд 7</vt:lpstr>
      <vt:lpstr>Слайд 8</vt:lpstr>
      <vt:lpstr>Слайд 9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Вадим</dc:creator>
  <cp:lastModifiedBy>дом</cp:lastModifiedBy>
  <cp:revision>8</cp:revision>
  <dcterms:created xsi:type="dcterms:W3CDTF">2013-09-11T19:52:19Z</dcterms:created>
  <dcterms:modified xsi:type="dcterms:W3CDTF">2014-06-09T08:05:53Z</dcterms:modified>
</cp:coreProperties>
</file>