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uk-UA" sz="2800" b="1" dirty="0" smtClean="0">
                <a:latin typeface="Batang" pitchFamily="18" charset="-127"/>
                <a:ea typeface="Batang" pitchFamily="18" charset="-127"/>
              </a:rPr>
              <a:t>Виконала учениця </a:t>
            </a:r>
            <a:r>
              <a:rPr lang="en-US" sz="2800" b="1" dirty="0" smtClean="0">
                <a:latin typeface="Batang" pitchFamily="18" charset="-127"/>
                <a:ea typeface="Batang" pitchFamily="18" charset="-127"/>
              </a:rPr>
              <a:t>IV-</a:t>
            </a:r>
            <a:r>
              <a:rPr lang="ru-RU" sz="2800" b="1" dirty="0" smtClean="0">
                <a:latin typeface="Batang" pitchFamily="18" charset="-127"/>
                <a:ea typeface="Batang" pitchFamily="18" charset="-127"/>
              </a:rPr>
              <a:t>Б </a:t>
            </a:r>
            <a:r>
              <a:rPr lang="uk-UA" sz="2800" b="1" dirty="0" smtClean="0">
                <a:latin typeface="Batang" pitchFamily="18" charset="-127"/>
                <a:ea typeface="Batang" pitchFamily="18" charset="-127"/>
              </a:rPr>
              <a:t>курсу </a:t>
            </a:r>
          </a:p>
          <a:p>
            <a:r>
              <a:rPr lang="uk-UA" sz="2800" b="1" dirty="0" err="1" smtClean="0">
                <a:latin typeface="Batang" pitchFamily="18" charset="-127"/>
                <a:ea typeface="Batang" pitchFamily="18" charset="-127"/>
              </a:rPr>
              <a:t>Слободяник</a:t>
            </a:r>
            <a:r>
              <a:rPr lang="uk-UA" sz="2800" b="1" dirty="0" smtClean="0">
                <a:latin typeface="Batang" pitchFamily="18" charset="-127"/>
                <a:ea typeface="Batang" pitchFamily="18" charset="-127"/>
              </a:rPr>
              <a:t> Єлизавета</a:t>
            </a:r>
            <a:endParaRPr lang="ru-RU" sz="2800" b="1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996952"/>
            <a:ext cx="7175351" cy="1793167"/>
          </a:xfrm>
        </p:spPr>
        <p:txBody>
          <a:bodyPr/>
          <a:lstStyle/>
          <a:p>
            <a:pPr marL="182880" indent="0">
              <a:buNone/>
            </a:pPr>
            <a:r>
              <a:rPr lang="uk-UA" sz="6600" dirty="0" smtClean="0"/>
              <a:t>Причини</a:t>
            </a:r>
            <a:r>
              <a:rPr lang="uk-UA" sz="6000" dirty="0" smtClean="0"/>
              <a:t> мутацій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3236764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6311" y="1124744"/>
            <a:ext cx="5476985" cy="792394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 err="1"/>
              <a:t>Тривалий</a:t>
            </a:r>
            <a:r>
              <a:rPr lang="ru-RU" dirty="0"/>
              <a:t> час причини </a:t>
            </a:r>
            <a:r>
              <a:rPr lang="ru-RU" dirty="0" err="1"/>
              <a:t>мутацій</a:t>
            </a:r>
            <a:r>
              <a:rPr lang="ru-RU" dirty="0"/>
              <a:t> </a:t>
            </a:r>
            <a:r>
              <a:rPr lang="ru-RU" dirty="0" err="1"/>
              <a:t>залишалися</a:t>
            </a:r>
            <a:r>
              <a:rPr lang="ru-RU" dirty="0"/>
              <a:t> </a:t>
            </a:r>
            <a:r>
              <a:rPr lang="ru-RU" dirty="0" err="1"/>
              <a:t>нез'ясованими</a:t>
            </a:r>
            <a:r>
              <a:rPr lang="ru-RU" dirty="0"/>
              <a:t>. Лише 1927 року </a:t>
            </a:r>
            <a:r>
              <a:rPr lang="ru-RU" dirty="0" err="1"/>
              <a:t>американський</a:t>
            </a:r>
            <a:r>
              <a:rPr lang="ru-RU" dirty="0"/>
              <a:t> генетик Герман Джозеф </a:t>
            </a:r>
            <a:r>
              <a:rPr lang="ru-RU" dirty="0" err="1"/>
              <a:t>Меллер</a:t>
            </a:r>
            <a:r>
              <a:rPr lang="ru-RU" dirty="0"/>
              <a:t> </a:t>
            </a:r>
            <a:r>
              <a:rPr lang="ru-RU" dirty="0" err="1" smtClean="0"/>
              <a:t>встановив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мутації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викликати</a:t>
            </a:r>
            <a:r>
              <a:rPr lang="ru-RU" dirty="0"/>
              <a:t> штучно. </a:t>
            </a:r>
            <a:r>
              <a:rPr lang="ru-RU" dirty="0" err="1"/>
              <a:t>Опромінюючи</a:t>
            </a:r>
            <a:r>
              <a:rPr lang="ru-RU" dirty="0"/>
              <a:t> </a:t>
            </a:r>
            <a:r>
              <a:rPr lang="ru-RU" dirty="0" err="1"/>
              <a:t>рентгенівськими</a:t>
            </a:r>
            <a:r>
              <a:rPr lang="ru-RU" dirty="0"/>
              <a:t> </a:t>
            </a:r>
            <a:r>
              <a:rPr lang="ru-RU" dirty="0" err="1"/>
              <a:t>променями</a:t>
            </a:r>
            <a:r>
              <a:rPr lang="ru-RU" dirty="0"/>
              <a:t> </a:t>
            </a:r>
            <a:r>
              <a:rPr lang="ru-RU" dirty="0" err="1"/>
              <a:t>дрозофіл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спостерігав</a:t>
            </a:r>
            <a:r>
              <a:rPr lang="ru-RU" dirty="0"/>
              <a:t> у них </a:t>
            </a:r>
            <a:r>
              <a:rPr lang="ru-RU" dirty="0" err="1"/>
              <a:t>різноманітні</a:t>
            </a:r>
            <a:r>
              <a:rPr lang="ru-RU" dirty="0"/>
              <a:t> </a:t>
            </a:r>
            <a:r>
              <a:rPr lang="ru-RU" dirty="0" err="1"/>
              <a:t>мутації</a:t>
            </a:r>
            <a:r>
              <a:rPr lang="ru-RU" dirty="0"/>
              <a:t>. </a:t>
            </a:r>
            <a:r>
              <a:rPr lang="ru-RU" dirty="0" err="1"/>
              <a:t>Фактори</a:t>
            </a:r>
            <a:r>
              <a:rPr lang="ru-RU" dirty="0"/>
              <a:t>,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спричиняти</a:t>
            </a:r>
            <a:r>
              <a:rPr lang="ru-RU" dirty="0"/>
              <a:t> </a:t>
            </a:r>
            <a:r>
              <a:rPr lang="ru-RU" dirty="0" err="1"/>
              <a:t>мутації</a:t>
            </a:r>
            <a:r>
              <a:rPr lang="ru-RU" dirty="0"/>
              <a:t>,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мутагенними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1026" name="Picture 2" descr="C:\Users\liza\Desktop\1009224_9224_1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196752"/>
            <a:ext cx="3540761" cy="452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1710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88640"/>
            <a:ext cx="5040560" cy="6237312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ru-RU" dirty="0"/>
              <a:t>За </a:t>
            </a:r>
            <a:r>
              <a:rPr lang="ru-RU" dirty="0" err="1"/>
              <a:t>походженням</a:t>
            </a:r>
            <a:r>
              <a:rPr lang="ru-RU" dirty="0"/>
              <a:t> </a:t>
            </a:r>
            <a:r>
              <a:rPr lang="ru-RU" dirty="0" err="1"/>
              <a:t>мутагенні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 </a:t>
            </a:r>
            <a:r>
              <a:rPr lang="ru-RU" dirty="0" err="1"/>
              <a:t>бувають</a:t>
            </a:r>
            <a:r>
              <a:rPr lang="ru-RU" dirty="0"/>
              <a:t> </a:t>
            </a:r>
            <a:r>
              <a:rPr lang="ru-RU" dirty="0" err="1"/>
              <a:t>фізичними</a:t>
            </a:r>
            <a:r>
              <a:rPr lang="ru-RU" dirty="0"/>
              <a:t>, </a:t>
            </a:r>
            <a:r>
              <a:rPr lang="ru-RU" dirty="0" err="1"/>
              <a:t>хімічними</a:t>
            </a:r>
            <a:r>
              <a:rPr lang="ru-RU" dirty="0"/>
              <a:t> та </a:t>
            </a:r>
            <a:r>
              <a:rPr lang="ru-RU" dirty="0" err="1"/>
              <a:t>біологічними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мутагенів</a:t>
            </a:r>
            <a:r>
              <a:rPr lang="ru-RU" dirty="0"/>
              <a:t> </a:t>
            </a:r>
            <a:r>
              <a:rPr lang="ru-RU" dirty="0" err="1"/>
              <a:t>найбільше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іонізуючі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рентгенівське</a:t>
            </a:r>
            <a:r>
              <a:rPr lang="ru-RU" dirty="0"/>
              <a:t>. </a:t>
            </a:r>
            <a:r>
              <a:rPr lang="ru-RU" dirty="0" err="1"/>
              <a:t>Проходячи</a:t>
            </a:r>
            <a:r>
              <a:rPr lang="ru-RU" dirty="0"/>
              <a:t> </a:t>
            </a:r>
            <a:r>
              <a:rPr lang="ru-RU" dirty="0" err="1"/>
              <a:t>крізь</a:t>
            </a:r>
            <a:r>
              <a:rPr lang="ru-RU" dirty="0"/>
              <a:t> живу </a:t>
            </a:r>
            <a:r>
              <a:rPr lang="ru-RU" dirty="0" err="1"/>
              <a:t>речовину</a:t>
            </a:r>
            <a:r>
              <a:rPr lang="ru-RU" dirty="0"/>
              <a:t>, </a:t>
            </a:r>
            <a:r>
              <a:rPr lang="ru-RU" dirty="0" err="1"/>
              <a:t>рентгенівські</a:t>
            </a:r>
            <a:r>
              <a:rPr lang="ru-RU" dirty="0"/>
              <a:t> </a:t>
            </a:r>
            <a:r>
              <a:rPr lang="ru-RU" dirty="0" err="1"/>
              <a:t>промені</a:t>
            </a:r>
            <a:r>
              <a:rPr lang="ru-RU" dirty="0"/>
              <a:t> </a:t>
            </a:r>
            <a:r>
              <a:rPr lang="ru-RU" dirty="0" err="1"/>
              <a:t>вибивають</a:t>
            </a:r>
            <a:r>
              <a:rPr lang="ru-RU" dirty="0"/>
              <a:t> </a:t>
            </a:r>
            <a:r>
              <a:rPr lang="ru-RU" dirty="0" err="1"/>
              <a:t>електрони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зовнішньої</a:t>
            </a:r>
            <a:r>
              <a:rPr lang="ru-RU" dirty="0"/>
              <a:t> </a:t>
            </a:r>
            <a:r>
              <a:rPr lang="ru-RU" dirty="0" err="1"/>
              <a:t>оболонки</a:t>
            </a:r>
            <a:r>
              <a:rPr lang="ru-RU" dirty="0"/>
              <a:t> </a:t>
            </a:r>
            <a:r>
              <a:rPr lang="ru-RU" dirty="0" err="1"/>
              <a:t>атомів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молекул, </a:t>
            </a:r>
            <a:r>
              <a:rPr lang="ru-RU" dirty="0" err="1"/>
              <a:t>унаслідок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останні</a:t>
            </a:r>
            <a:r>
              <a:rPr lang="ru-RU" dirty="0"/>
              <a:t> </a:t>
            </a:r>
            <a:r>
              <a:rPr lang="ru-RU" dirty="0" err="1"/>
              <a:t>стають</a:t>
            </a:r>
            <a:r>
              <a:rPr lang="ru-RU" dirty="0"/>
              <a:t> позитивно </a:t>
            </a:r>
            <a:r>
              <a:rPr lang="ru-RU" dirty="0" err="1"/>
              <a:t>зарядженими</a:t>
            </a:r>
            <a:r>
              <a:rPr lang="ru-RU" dirty="0"/>
              <a:t>, а </a:t>
            </a:r>
            <a:r>
              <a:rPr lang="ru-RU" dirty="0" err="1"/>
              <a:t>вибиті</a:t>
            </a:r>
            <a:r>
              <a:rPr lang="ru-RU" dirty="0"/>
              <a:t> </a:t>
            </a:r>
            <a:r>
              <a:rPr lang="ru-RU" dirty="0" err="1"/>
              <a:t>електрони</a:t>
            </a:r>
            <a:r>
              <a:rPr lang="ru-RU" dirty="0"/>
              <a:t> </a:t>
            </a:r>
            <a:r>
              <a:rPr lang="ru-RU" dirty="0" err="1"/>
              <a:t>продовжують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, </a:t>
            </a:r>
            <a:r>
              <a:rPr lang="ru-RU" dirty="0" err="1"/>
              <a:t>спричиняючи</a:t>
            </a:r>
            <a:r>
              <a:rPr lang="ru-RU" dirty="0"/>
              <a:t> </a:t>
            </a:r>
            <a:r>
              <a:rPr lang="ru-RU" dirty="0" err="1"/>
              <a:t>хімічні</a:t>
            </a:r>
            <a:r>
              <a:rPr lang="ru-RU" dirty="0"/>
              <a:t> </a:t>
            </a:r>
            <a:r>
              <a:rPr lang="ru-RU" dirty="0" err="1"/>
              <a:t>перетворення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 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. </a:t>
            </a:r>
            <a:endParaRPr lang="ru-RU" dirty="0" smtClean="0"/>
          </a:p>
          <a:p>
            <a:pPr marL="45720" indent="0">
              <a:buNone/>
            </a:pPr>
            <a:r>
              <a:rPr lang="ru-RU" dirty="0" smtClean="0"/>
              <a:t>До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мутагенів</a:t>
            </a:r>
            <a:r>
              <a:rPr lang="ru-RU" dirty="0"/>
              <a:t> належать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ультрафіолетові</a:t>
            </a:r>
            <a:r>
              <a:rPr lang="ru-RU" dirty="0"/>
              <a:t> </a:t>
            </a:r>
            <a:r>
              <a:rPr lang="ru-RU" dirty="0" err="1"/>
              <a:t>промені</a:t>
            </a:r>
            <a:r>
              <a:rPr lang="ru-RU" dirty="0"/>
              <a:t>, </a:t>
            </a:r>
            <a:r>
              <a:rPr lang="ru-RU" dirty="0" err="1"/>
              <a:t>підвищена</a:t>
            </a:r>
            <a:r>
              <a:rPr lang="ru-RU" dirty="0"/>
              <a:t> температура </a:t>
            </a:r>
            <a:r>
              <a:rPr lang="ru-RU" dirty="0" err="1"/>
              <a:t>тощо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Ультрафіолетові</a:t>
            </a:r>
            <a:r>
              <a:rPr lang="ru-RU" dirty="0"/>
              <a:t> </a:t>
            </a:r>
            <a:r>
              <a:rPr lang="ru-RU" dirty="0" err="1"/>
              <a:t>промені</a:t>
            </a:r>
            <a:r>
              <a:rPr lang="ru-RU" dirty="0"/>
              <a:t>, як і </a:t>
            </a:r>
            <a:r>
              <a:rPr lang="ru-RU" dirty="0" err="1"/>
              <a:t>рентгенівські</a:t>
            </a:r>
            <a:r>
              <a:rPr lang="ru-RU" dirty="0"/>
              <a:t>, в </a:t>
            </a:r>
            <a:r>
              <a:rPr lang="ru-RU" dirty="0" err="1"/>
              <a:t>опромінених</a:t>
            </a:r>
            <a:r>
              <a:rPr lang="ru-RU" dirty="0"/>
              <a:t> </a:t>
            </a:r>
            <a:r>
              <a:rPr lang="ru-RU" dirty="0" err="1"/>
              <a:t>клітинах</a:t>
            </a:r>
            <a:r>
              <a:rPr lang="ru-RU" dirty="0"/>
              <a:t> </a:t>
            </a:r>
            <a:r>
              <a:rPr lang="ru-RU" dirty="0" err="1"/>
              <a:t>призводять</a:t>
            </a:r>
            <a:r>
              <a:rPr lang="ru-RU" dirty="0"/>
              <a:t> до </a:t>
            </a:r>
            <a:r>
              <a:rPr lang="ru-RU" dirty="0" err="1"/>
              <a:t>змін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, у свою </a:t>
            </a:r>
            <a:r>
              <a:rPr lang="ru-RU" dirty="0" err="1"/>
              <a:t>чергу</a:t>
            </a:r>
            <a:r>
              <a:rPr lang="ru-RU" dirty="0"/>
              <a:t>, є причиною </a:t>
            </a:r>
            <a:r>
              <a:rPr lang="ru-RU" dirty="0" err="1"/>
              <a:t>мутацій</a:t>
            </a:r>
            <a:r>
              <a:rPr lang="ru-RU" dirty="0"/>
              <a:t>, як правило, </a:t>
            </a:r>
            <a:r>
              <a:rPr lang="ru-RU" dirty="0" err="1"/>
              <a:t>генних</a:t>
            </a:r>
            <a:r>
              <a:rPr lang="ru-RU" dirty="0"/>
              <a:t>, і </a:t>
            </a:r>
            <a:r>
              <a:rPr lang="ru-RU" dirty="0" err="1"/>
              <a:t>рідше</a:t>
            </a:r>
            <a:r>
              <a:rPr lang="ru-RU" dirty="0"/>
              <a:t> — </a:t>
            </a:r>
            <a:r>
              <a:rPr lang="ru-RU" dirty="0" err="1"/>
              <a:t>хромосомних</a:t>
            </a:r>
            <a:r>
              <a:rPr lang="ru-RU" dirty="0"/>
              <a:t>. </a:t>
            </a:r>
            <a:r>
              <a:rPr lang="ru-RU" dirty="0" err="1"/>
              <a:t>Підвищена</a:t>
            </a:r>
            <a:r>
              <a:rPr lang="ru-RU" dirty="0"/>
              <a:t> температура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збільшити</a:t>
            </a:r>
            <a:r>
              <a:rPr lang="ru-RU" dirty="0"/>
              <a:t> частоту </a:t>
            </a:r>
            <a:r>
              <a:rPr lang="ru-RU" dirty="0" err="1"/>
              <a:t>генних</a:t>
            </a:r>
            <a:r>
              <a:rPr lang="ru-RU" dirty="0"/>
              <a:t>, а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до </a:t>
            </a:r>
            <a:r>
              <a:rPr lang="ru-RU" dirty="0" err="1"/>
              <a:t>верхньої</a:t>
            </a:r>
            <a:r>
              <a:rPr lang="ru-RU" dirty="0"/>
              <a:t>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витривалості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, і </a:t>
            </a:r>
            <a:r>
              <a:rPr lang="ru-RU" dirty="0" err="1"/>
              <a:t>хромосомних</a:t>
            </a:r>
            <a:r>
              <a:rPr lang="ru-RU" dirty="0"/>
              <a:t> </a:t>
            </a:r>
            <a:r>
              <a:rPr lang="ru-RU" dirty="0" err="1"/>
              <a:t>мутацій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2050" name="Picture 2" descr="C:\Users\liza\Desktop\17.1.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491983"/>
            <a:ext cx="3012926" cy="4117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575191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635896" y="404664"/>
            <a:ext cx="5301208" cy="608185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 err="1"/>
              <a:t>Хімічні</a:t>
            </a:r>
            <a:r>
              <a:rPr lang="ru-RU" dirty="0"/>
              <a:t> </a:t>
            </a:r>
            <a:r>
              <a:rPr lang="ru-RU" dirty="0" err="1"/>
              <a:t>мутагени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відкрито</a:t>
            </a:r>
            <a:r>
              <a:rPr lang="ru-RU" dirty="0"/>
              <a:t> </a:t>
            </a:r>
            <a:r>
              <a:rPr lang="ru-RU" dirty="0" err="1"/>
              <a:t>пізніше</a:t>
            </a:r>
            <a:r>
              <a:rPr lang="ru-RU" dirty="0"/>
              <a:t> за </a:t>
            </a:r>
            <a:r>
              <a:rPr lang="ru-RU" dirty="0" err="1"/>
              <a:t>фізичні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Значний</a:t>
            </a:r>
            <a:r>
              <a:rPr lang="ru-RU" dirty="0"/>
              <a:t> </a:t>
            </a:r>
            <a:r>
              <a:rPr lang="ru-RU" dirty="0" err="1"/>
              <a:t>внесок</a:t>
            </a:r>
            <a:r>
              <a:rPr lang="ru-RU" dirty="0"/>
              <a:t> у </a:t>
            </a:r>
            <a:r>
              <a:rPr lang="ru-RU" dirty="0" err="1"/>
              <a:t>їхнє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зробила</a:t>
            </a:r>
            <a:r>
              <a:rPr lang="ru-RU" dirty="0"/>
              <a:t> </a:t>
            </a:r>
            <a:r>
              <a:rPr lang="ru-RU" dirty="0" err="1"/>
              <a:t>українська</a:t>
            </a:r>
            <a:r>
              <a:rPr lang="ru-RU" dirty="0"/>
              <a:t> школа </a:t>
            </a:r>
            <a:r>
              <a:rPr lang="ru-RU" dirty="0" err="1"/>
              <a:t>генетиків</a:t>
            </a:r>
            <a:r>
              <a:rPr lang="ru-RU" dirty="0"/>
              <a:t>, </a:t>
            </a:r>
            <a:r>
              <a:rPr lang="ru-RU" dirty="0" err="1"/>
              <a:t>очолювана</a:t>
            </a:r>
            <a:r>
              <a:rPr lang="ru-RU" dirty="0"/>
              <a:t> </a:t>
            </a:r>
            <a:r>
              <a:rPr lang="ru-RU" dirty="0" err="1"/>
              <a:t>академіком</a:t>
            </a:r>
            <a:r>
              <a:rPr lang="ru-RU" dirty="0"/>
              <a:t> С.М. Гершензоном.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Нині</a:t>
            </a:r>
            <a:r>
              <a:rPr lang="ru-RU" dirty="0"/>
              <a:t> </a:t>
            </a:r>
            <a:r>
              <a:rPr lang="ru-RU" dirty="0" err="1"/>
              <a:t>відомо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мутагенів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алкалоїд</a:t>
            </a:r>
            <a:r>
              <a:rPr lang="ru-RU" dirty="0"/>
              <a:t> </a:t>
            </a:r>
            <a:r>
              <a:rPr lang="ru-RU" dirty="0" err="1"/>
              <a:t>колхіцин</a:t>
            </a:r>
            <a:r>
              <a:rPr lang="ru-RU" dirty="0"/>
              <a:t> </a:t>
            </a:r>
            <a:r>
              <a:rPr lang="ru-RU" dirty="0" err="1"/>
              <a:t>руйнує</a:t>
            </a:r>
            <a:r>
              <a:rPr lang="ru-RU" dirty="0"/>
              <a:t> веретено </a:t>
            </a:r>
            <a:r>
              <a:rPr lang="ru-RU" dirty="0" err="1"/>
              <a:t>поділу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подвоєння</a:t>
            </a:r>
            <a:r>
              <a:rPr lang="ru-RU" dirty="0"/>
              <a:t> числа </a:t>
            </a:r>
            <a:r>
              <a:rPr lang="ru-RU" dirty="0" err="1"/>
              <a:t>хромосомних</a:t>
            </a:r>
            <a:r>
              <a:rPr lang="ru-RU" dirty="0"/>
              <a:t> </a:t>
            </a:r>
            <a:r>
              <a:rPr lang="ru-RU" dirty="0" err="1"/>
              <a:t>наборів</a:t>
            </a:r>
            <a:r>
              <a:rPr lang="ru-RU" dirty="0"/>
              <a:t> у </a:t>
            </a:r>
            <a:r>
              <a:rPr lang="ru-RU" dirty="0" err="1"/>
              <a:t>клітині</a:t>
            </a:r>
            <a:r>
              <a:rPr lang="ru-RU" dirty="0"/>
              <a:t>. Газ </a:t>
            </a:r>
            <a:r>
              <a:rPr lang="ru-RU" dirty="0" err="1"/>
              <a:t>іприт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як </a:t>
            </a:r>
            <a:r>
              <a:rPr lang="ru-RU" dirty="0" err="1"/>
              <a:t>хімічну</a:t>
            </a:r>
            <a:r>
              <a:rPr lang="ru-RU" dirty="0"/>
              <a:t> </a:t>
            </a:r>
            <a:r>
              <a:rPr lang="ru-RU" dirty="0" err="1"/>
              <a:t>зброю</a:t>
            </a:r>
            <a:r>
              <a:rPr lang="ru-RU" dirty="0"/>
              <a:t>, </a:t>
            </a:r>
            <a:r>
              <a:rPr lang="ru-RU" dirty="0" err="1"/>
              <a:t>підвищує</a:t>
            </a:r>
            <a:r>
              <a:rPr lang="ru-RU" dirty="0"/>
              <a:t> частоту </a:t>
            </a:r>
            <a:r>
              <a:rPr lang="ru-RU" dirty="0" err="1"/>
              <a:t>мутацій</a:t>
            </a:r>
            <a:r>
              <a:rPr lang="ru-RU" dirty="0"/>
              <a:t> у </a:t>
            </a:r>
            <a:r>
              <a:rPr lang="ru-RU" dirty="0" err="1"/>
              <a:t>піддослідних</a:t>
            </a:r>
            <a:r>
              <a:rPr lang="ru-RU" dirty="0"/>
              <a:t> </a:t>
            </a:r>
            <a:r>
              <a:rPr lang="ru-RU" dirty="0" err="1"/>
              <a:t>мишей</a:t>
            </a:r>
            <a:r>
              <a:rPr lang="ru-RU" dirty="0"/>
              <a:t> в 90 </a:t>
            </a:r>
            <a:r>
              <a:rPr lang="ru-RU" dirty="0" err="1"/>
              <a:t>разів</a:t>
            </a:r>
            <a:r>
              <a:rPr lang="ru-RU" dirty="0"/>
              <a:t>. </a:t>
            </a:r>
            <a:r>
              <a:rPr lang="ru-RU" dirty="0" err="1"/>
              <a:t>Хімічні</a:t>
            </a:r>
            <a:r>
              <a:rPr lang="ru-RU" dirty="0"/>
              <a:t> </a:t>
            </a:r>
            <a:r>
              <a:rPr lang="ru-RU" dirty="0" err="1"/>
              <a:t>мутагени</a:t>
            </a:r>
            <a:r>
              <a:rPr lang="ru-RU" dirty="0"/>
              <a:t>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спричиняти</a:t>
            </a:r>
            <a:r>
              <a:rPr lang="ru-RU" dirty="0"/>
              <a:t> </a:t>
            </a:r>
            <a:r>
              <a:rPr lang="ru-RU" dirty="0" err="1"/>
              <a:t>мутації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типів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3074" name="Picture 2" descr="C:\Users\liza\Desktop\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56006"/>
            <a:ext cx="3268266" cy="4338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06867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2931696"/>
            <a:ext cx="8604448" cy="3921616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/>
              <a:t>До </a:t>
            </a:r>
            <a:r>
              <a:rPr lang="ru-RU" dirty="0" err="1"/>
              <a:t>біологічних</a:t>
            </a:r>
            <a:r>
              <a:rPr lang="ru-RU" dirty="0"/>
              <a:t> </a:t>
            </a:r>
            <a:r>
              <a:rPr lang="ru-RU" dirty="0" err="1"/>
              <a:t>мутагенів</a:t>
            </a:r>
            <a:r>
              <a:rPr lang="ru-RU" dirty="0"/>
              <a:t> належать </a:t>
            </a:r>
            <a:r>
              <a:rPr lang="ru-RU" dirty="0" err="1"/>
              <a:t>віруси</a:t>
            </a:r>
            <a:r>
              <a:rPr lang="ru-RU" dirty="0"/>
              <a:t>. У </a:t>
            </a:r>
            <a:r>
              <a:rPr lang="ru-RU" dirty="0" err="1"/>
              <a:t>клітинах</a:t>
            </a:r>
            <a:r>
              <a:rPr lang="ru-RU" dirty="0"/>
              <a:t>, </a:t>
            </a:r>
            <a:r>
              <a:rPr lang="ru-RU" dirty="0" err="1"/>
              <a:t>уражених</a:t>
            </a:r>
            <a:r>
              <a:rPr lang="ru-RU" dirty="0"/>
              <a:t> </a:t>
            </a:r>
            <a:r>
              <a:rPr lang="ru-RU" dirty="0" err="1"/>
              <a:t>вірусами</a:t>
            </a:r>
            <a:r>
              <a:rPr lang="ru-RU" dirty="0"/>
              <a:t>, </a:t>
            </a:r>
            <a:r>
              <a:rPr lang="ru-RU" dirty="0" err="1"/>
              <a:t>мутації</a:t>
            </a:r>
            <a:r>
              <a:rPr lang="ru-RU" dirty="0"/>
              <a:t> </a:t>
            </a:r>
            <a:r>
              <a:rPr lang="ru-RU" dirty="0" err="1"/>
              <a:t>спостерігають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частіше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у </a:t>
            </a:r>
            <a:r>
              <a:rPr lang="ru-RU" dirty="0" err="1"/>
              <a:t>здорових</a:t>
            </a:r>
            <a:r>
              <a:rPr lang="ru-RU" dirty="0"/>
              <a:t>. </a:t>
            </a:r>
            <a:r>
              <a:rPr lang="ru-RU" dirty="0" err="1"/>
              <a:t>Віруси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вводити</a:t>
            </a:r>
            <a:r>
              <a:rPr lang="ru-RU" dirty="0"/>
              <a:t> </a:t>
            </a:r>
            <a:r>
              <a:rPr lang="ru-RU" dirty="0" err="1"/>
              <a:t>певну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власної</a:t>
            </a:r>
            <a:r>
              <a:rPr lang="ru-RU" dirty="0"/>
              <a:t> </a:t>
            </a:r>
            <a:r>
              <a:rPr lang="ru-RU" dirty="0" err="1"/>
              <a:t>генетичної</a:t>
            </a:r>
            <a:r>
              <a:rPr lang="ru-RU" dirty="0"/>
              <a:t> </a:t>
            </a:r>
            <a:r>
              <a:rPr lang="ru-RU" dirty="0" err="1"/>
              <a:t>інформації</a:t>
            </a:r>
            <a:r>
              <a:rPr lang="ru-RU" dirty="0"/>
              <a:t> в генотип </a:t>
            </a:r>
            <a:r>
              <a:rPr lang="ru-RU" dirty="0" err="1"/>
              <a:t>клітини-хазяїна</a:t>
            </a:r>
            <a:r>
              <a:rPr lang="ru-RU" dirty="0"/>
              <a:t>. </a:t>
            </a:r>
            <a:r>
              <a:rPr lang="ru-RU" dirty="0" err="1"/>
              <a:t>Вважають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відігравали</a:t>
            </a:r>
            <a:r>
              <a:rPr lang="ru-RU" dirty="0"/>
              <a:t> </a:t>
            </a:r>
            <a:r>
              <a:rPr lang="ru-RU" dirty="0" err="1"/>
              <a:t>важливу</a:t>
            </a:r>
            <a:r>
              <a:rPr lang="ru-RU" dirty="0"/>
              <a:t> роль в </a:t>
            </a:r>
            <a:r>
              <a:rPr lang="ru-RU" dirty="0" err="1"/>
              <a:t>еволюції</a:t>
            </a:r>
            <a:r>
              <a:rPr lang="ru-RU" dirty="0"/>
              <a:t> </a:t>
            </a:r>
            <a:r>
              <a:rPr lang="ru-RU" dirty="0" err="1"/>
              <a:t>прокаріотів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віруси</a:t>
            </a:r>
            <a:r>
              <a:rPr lang="ru-RU" dirty="0"/>
              <a:t> таким чином </a:t>
            </a:r>
            <a:r>
              <a:rPr lang="ru-RU" dirty="0" err="1"/>
              <a:t>переносять</a:t>
            </a:r>
            <a:r>
              <a:rPr lang="ru-RU" dirty="0"/>
              <a:t> </a:t>
            </a:r>
            <a:r>
              <a:rPr lang="ru-RU" dirty="0" err="1"/>
              <a:t>генетичну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клітинами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 smtClean="0"/>
              <a:t>хазяїв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Є </a:t>
            </a:r>
            <a:r>
              <a:rPr lang="ru-RU" dirty="0" err="1"/>
              <a:t>мутації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без </a:t>
            </a:r>
            <a:r>
              <a:rPr lang="ru-RU" dirty="0" err="1"/>
              <a:t>помітного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мутагенних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, так </a:t>
            </a:r>
            <a:r>
              <a:rPr lang="ru-RU" dirty="0" err="1"/>
              <a:t>звані</a:t>
            </a:r>
            <a:r>
              <a:rPr lang="ru-RU" dirty="0"/>
              <a:t> </a:t>
            </a:r>
            <a:r>
              <a:rPr lang="ru-RU" dirty="0" err="1"/>
              <a:t>спонтанні</a:t>
            </a:r>
            <a:r>
              <a:rPr lang="ru-RU" dirty="0"/>
              <a:t> </a:t>
            </a:r>
            <a:r>
              <a:rPr lang="ru-RU" dirty="0" err="1"/>
              <a:t>мутації</a:t>
            </a:r>
            <a:r>
              <a:rPr lang="ru-RU" dirty="0"/>
              <a:t> </a:t>
            </a:r>
            <a:r>
              <a:rPr lang="ru-RU" dirty="0" smtClean="0"/>
              <a:t>,</a:t>
            </a:r>
            <a:r>
              <a:rPr lang="ru-RU" dirty="0" err="1" smtClean="0"/>
              <a:t>наприклад</a:t>
            </a:r>
            <a:r>
              <a:rPr lang="ru-RU" dirty="0"/>
              <a:t>, як </a:t>
            </a:r>
            <a:r>
              <a:rPr lang="ru-RU" dirty="0" err="1"/>
              <a:t>помилки</a:t>
            </a:r>
            <a:r>
              <a:rPr lang="ru-RU" dirty="0"/>
              <a:t> при </a:t>
            </a:r>
            <a:r>
              <a:rPr lang="ru-RU" dirty="0" err="1"/>
              <a:t>відтворенні</a:t>
            </a:r>
            <a:r>
              <a:rPr lang="ru-RU" dirty="0"/>
              <a:t> </a:t>
            </a:r>
            <a:r>
              <a:rPr lang="ru-RU" dirty="0" err="1"/>
              <a:t>генетичного</a:t>
            </a:r>
            <a:r>
              <a:rPr lang="ru-RU" dirty="0"/>
              <a:t> коду. </a:t>
            </a:r>
            <a:r>
              <a:rPr lang="ru-RU" dirty="0" err="1"/>
              <a:t>їхні</a:t>
            </a:r>
            <a:r>
              <a:rPr lang="ru-RU" dirty="0"/>
              <a:t> причини </a:t>
            </a:r>
            <a:r>
              <a:rPr lang="ru-RU" dirty="0" err="1"/>
              <a:t>ще</a:t>
            </a:r>
            <a:r>
              <a:rPr lang="ru-RU" dirty="0"/>
              <a:t> остаточно не </a:t>
            </a:r>
            <a:r>
              <a:rPr lang="ru-RU" dirty="0" err="1"/>
              <a:t>з'ясовано</a:t>
            </a:r>
            <a:r>
              <a:rPr lang="ru-RU" dirty="0"/>
              <a:t>. Ними </a:t>
            </a:r>
            <a:r>
              <a:rPr lang="ru-RU" dirty="0" err="1"/>
              <a:t>можуть</a:t>
            </a:r>
            <a:r>
              <a:rPr lang="ru-RU" dirty="0"/>
              <a:t> бути: </a:t>
            </a:r>
            <a:r>
              <a:rPr lang="ru-RU" dirty="0" err="1"/>
              <a:t>природний</a:t>
            </a:r>
            <a:r>
              <a:rPr lang="ru-RU" dirty="0"/>
              <a:t> </a:t>
            </a:r>
            <a:r>
              <a:rPr lang="ru-RU" dirty="0" err="1"/>
              <a:t>радіаційний</a:t>
            </a:r>
            <a:r>
              <a:rPr lang="ru-RU" dirty="0"/>
              <a:t> фон, </a:t>
            </a:r>
            <a:r>
              <a:rPr lang="ru-RU" dirty="0" err="1"/>
              <a:t>космічні</a:t>
            </a:r>
            <a:r>
              <a:rPr lang="ru-RU" dirty="0"/>
              <a:t> </a:t>
            </a:r>
            <a:r>
              <a:rPr lang="ru-RU" dirty="0" err="1"/>
              <a:t>промені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досягають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4098" name="Picture 2" descr="C:\Users\liza\Desktop\image0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669" y="188640"/>
            <a:ext cx="2645160" cy="2666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1740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82677"/>
            <a:ext cx="5544616" cy="6768752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ru-RU" dirty="0"/>
              <a:t>До </a:t>
            </a:r>
            <a:r>
              <a:rPr lang="ru-RU" dirty="0" err="1"/>
              <a:t>мутацій</a:t>
            </a:r>
            <a:r>
              <a:rPr lang="ru-RU" dirty="0"/>
              <a:t>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живі</a:t>
            </a:r>
            <a:r>
              <a:rPr lang="ru-RU" dirty="0"/>
              <a:t> </a:t>
            </a:r>
            <a:r>
              <a:rPr lang="ru-RU" dirty="0" err="1"/>
              <a:t>організми</a:t>
            </a:r>
            <a:r>
              <a:rPr lang="ru-RU" dirty="0"/>
              <a:t>. Вони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раптово</a:t>
            </a:r>
            <a:r>
              <a:rPr lang="ru-RU" dirty="0"/>
              <a:t>, а </a:t>
            </a:r>
            <a:r>
              <a:rPr lang="ru-RU" dirty="0" err="1"/>
              <a:t>зміни</a:t>
            </a:r>
            <a:r>
              <a:rPr lang="ru-RU" dirty="0"/>
              <a:t>, </a:t>
            </a:r>
            <a:r>
              <a:rPr lang="ru-RU" dirty="0" err="1"/>
              <a:t>спричинені</a:t>
            </a:r>
            <a:r>
              <a:rPr lang="ru-RU" dirty="0"/>
              <a:t> </a:t>
            </a:r>
            <a:r>
              <a:rPr lang="ru-RU" dirty="0" err="1"/>
              <a:t>мутаціями</a:t>
            </a:r>
            <a:r>
              <a:rPr lang="ru-RU" dirty="0"/>
              <a:t>, </a:t>
            </a:r>
            <a:r>
              <a:rPr lang="ru-RU" dirty="0" err="1"/>
              <a:t>стійкі</a:t>
            </a:r>
            <a:r>
              <a:rPr lang="ru-RU" dirty="0"/>
              <a:t> й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успадковуватися</a:t>
            </a:r>
            <a:r>
              <a:rPr lang="ru-RU" dirty="0"/>
              <a:t>. </a:t>
            </a:r>
            <a:r>
              <a:rPr lang="ru-RU" dirty="0" err="1"/>
              <a:t>Мутації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шкідливими</a:t>
            </a:r>
            <a:r>
              <a:rPr lang="ru-RU" dirty="0"/>
              <a:t>, </a:t>
            </a:r>
            <a:r>
              <a:rPr lang="ru-RU" dirty="0" err="1"/>
              <a:t>нейтральними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, </a:t>
            </a:r>
            <a:r>
              <a:rPr lang="ru-RU" dirty="0" err="1"/>
              <a:t>надзвичайно</a:t>
            </a:r>
            <a:r>
              <a:rPr lang="ru-RU" dirty="0"/>
              <a:t> </a:t>
            </a:r>
            <a:r>
              <a:rPr lang="ru-RU" dirty="0" err="1"/>
              <a:t>рідко</a:t>
            </a:r>
            <a:r>
              <a:rPr lang="ru-RU" dirty="0"/>
              <a:t>, </a:t>
            </a:r>
            <a:r>
              <a:rPr lang="ru-RU" dirty="0" err="1"/>
              <a:t>корисними</a:t>
            </a:r>
            <a:r>
              <a:rPr lang="ru-RU" dirty="0"/>
              <a:t> для </a:t>
            </a:r>
            <a:r>
              <a:rPr lang="ru-RU" dirty="0" err="1"/>
              <a:t>організмів</a:t>
            </a:r>
            <a:r>
              <a:rPr lang="ru-RU" dirty="0"/>
              <a:t>. </a:t>
            </a:r>
            <a:r>
              <a:rPr lang="ru-RU" dirty="0" err="1"/>
              <a:t>Одні</a:t>
            </a:r>
            <a:r>
              <a:rPr lang="ru-RU" dirty="0"/>
              <a:t> й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самі</a:t>
            </a:r>
            <a:r>
              <a:rPr lang="ru-RU" dirty="0"/>
              <a:t> </a:t>
            </a:r>
            <a:r>
              <a:rPr lang="ru-RU" dirty="0" err="1"/>
              <a:t>мутації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виникати</a:t>
            </a:r>
            <a:r>
              <a:rPr lang="ru-RU" dirty="0"/>
              <a:t> </a:t>
            </a:r>
            <a:r>
              <a:rPr lang="ru-RU" dirty="0" err="1"/>
              <a:t>неодноразово</a:t>
            </a:r>
            <a:r>
              <a:rPr lang="ru-RU" dirty="0"/>
              <a:t>. </a:t>
            </a:r>
            <a:endParaRPr lang="ru-RU" dirty="0" smtClean="0"/>
          </a:p>
          <a:p>
            <a:pPr marL="45720" indent="0">
              <a:buNone/>
            </a:pPr>
            <a:r>
              <a:rPr lang="ru-RU" dirty="0" err="1" smtClean="0"/>
              <a:t>Мутагени</a:t>
            </a:r>
            <a:r>
              <a:rPr lang="ru-RU" dirty="0" smtClean="0"/>
              <a:t> </a:t>
            </a:r>
            <a:r>
              <a:rPr lang="ru-RU" dirty="0" err="1"/>
              <a:t>універсальні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спричиняти</a:t>
            </a:r>
            <a:r>
              <a:rPr lang="ru-RU" dirty="0"/>
              <a:t> </a:t>
            </a:r>
            <a:r>
              <a:rPr lang="ru-RU" dirty="0" err="1"/>
              <a:t>мутації</a:t>
            </a:r>
            <a:r>
              <a:rPr lang="ru-RU" dirty="0"/>
              <a:t> в </a:t>
            </a:r>
            <a:r>
              <a:rPr lang="ru-RU" dirty="0" err="1"/>
              <a:t>організмів</a:t>
            </a:r>
            <a:r>
              <a:rPr lang="ru-RU" dirty="0"/>
              <a:t> будь-</a:t>
            </a:r>
            <a:r>
              <a:rPr lang="ru-RU" dirty="0" err="1"/>
              <a:t>якого</a:t>
            </a:r>
            <a:r>
              <a:rPr lang="ru-RU" dirty="0"/>
              <a:t> виду.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модифікацій</a:t>
            </a:r>
            <a:r>
              <a:rPr lang="ru-RU" dirty="0"/>
              <a:t>, </a:t>
            </a:r>
            <a:r>
              <a:rPr lang="ru-RU" dirty="0" err="1"/>
              <a:t>мутації</a:t>
            </a:r>
            <a:r>
              <a:rPr lang="ru-RU" dirty="0"/>
              <a:t> </a:t>
            </a:r>
            <a:r>
              <a:rPr lang="ru-RU" dirty="0" err="1"/>
              <a:t>неспрямовані</a:t>
            </a:r>
            <a:r>
              <a:rPr lang="ru-RU" dirty="0"/>
              <a:t>: один і той </a:t>
            </a:r>
            <a:r>
              <a:rPr lang="ru-RU" dirty="0" err="1"/>
              <a:t>самий</a:t>
            </a:r>
            <a:r>
              <a:rPr lang="ru-RU" dirty="0"/>
              <a:t> </a:t>
            </a:r>
            <a:r>
              <a:rPr lang="ru-RU" dirty="0" err="1"/>
              <a:t>мутагенний</a:t>
            </a:r>
            <a:r>
              <a:rPr lang="ru-RU" dirty="0"/>
              <a:t> фактор,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діє</a:t>
            </a:r>
            <a:r>
              <a:rPr lang="ru-RU" dirty="0"/>
              <a:t> з </a:t>
            </a:r>
            <a:r>
              <a:rPr lang="ru-RU" dirty="0" err="1"/>
              <a:t>однаковою</a:t>
            </a:r>
            <a:r>
              <a:rPr lang="ru-RU" dirty="0"/>
              <a:t> силою на </a:t>
            </a:r>
            <a:r>
              <a:rPr lang="ru-RU" dirty="0" err="1"/>
              <a:t>ідентичні</a:t>
            </a:r>
            <a:r>
              <a:rPr lang="ru-RU" dirty="0"/>
              <a:t> в </a:t>
            </a:r>
            <a:r>
              <a:rPr lang="ru-RU" dirty="0" err="1"/>
              <a:t>генетичному</a:t>
            </a:r>
            <a:r>
              <a:rPr lang="ru-RU" dirty="0"/>
              <a:t> </a:t>
            </a:r>
            <a:r>
              <a:rPr lang="ru-RU" dirty="0" err="1"/>
              <a:t>відношенні</a:t>
            </a:r>
            <a:r>
              <a:rPr lang="ru-RU" dirty="0"/>
              <a:t> </a:t>
            </a:r>
            <a:r>
              <a:rPr lang="ru-RU" dirty="0" err="1"/>
              <a:t>організми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на </a:t>
            </a:r>
            <a:r>
              <a:rPr lang="ru-RU" dirty="0" err="1"/>
              <a:t>однояйцевих</a:t>
            </a:r>
            <a:r>
              <a:rPr lang="ru-RU" dirty="0"/>
              <a:t> </a:t>
            </a:r>
            <a:r>
              <a:rPr lang="ru-RU" dirty="0" err="1"/>
              <a:t>близнят</a:t>
            </a:r>
            <a:r>
              <a:rPr lang="ru-RU" dirty="0"/>
              <a:t>),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спричиняти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типи</a:t>
            </a:r>
            <a:r>
              <a:rPr lang="ru-RU" dirty="0"/>
              <a:t> </a:t>
            </a:r>
            <a:r>
              <a:rPr lang="ru-RU" dirty="0" err="1"/>
              <a:t>мутацій</a:t>
            </a:r>
            <a:r>
              <a:rPr lang="ru-RU" dirty="0"/>
              <a:t>. Разом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за </a:t>
            </a:r>
            <a:r>
              <a:rPr lang="ru-RU" dirty="0" err="1"/>
              <a:t>своєю</a:t>
            </a:r>
            <a:r>
              <a:rPr lang="ru-RU" dirty="0"/>
              <a:t> природою </a:t>
            </a:r>
            <a:r>
              <a:rPr lang="ru-RU" dirty="0" err="1"/>
              <a:t>мутагени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викликати</a:t>
            </a:r>
            <a:r>
              <a:rPr lang="ru-RU" dirty="0"/>
              <a:t> у </a:t>
            </a:r>
            <a:r>
              <a:rPr lang="ru-RU" dirty="0" err="1"/>
              <a:t>генетично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 </a:t>
            </a:r>
            <a:r>
              <a:rPr lang="ru-RU" dirty="0" err="1"/>
              <a:t>подібні</a:t>
            </a:r>
            <a:r>
              <a:rPr lang="ru-RU" dirty="0"/>
              <a:t> </a:t>
            </a:r>
            <a:r>
              <a:rPr lang="ru-RU" dirty="0" err="1"/>
              <a:t>спадкові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зараженості</a:t>
            </a:r>
            <a:r>
              <a:rPr lang="ru-RU" dirty="0"/>
              <a:t> </a:t>
            </a:r>
            <a:r>
              <a:rPr lang="ru-RU" dirty="0" err="1"/>
              <a:t>мутаційних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у </a:t>
            </a:r>
            <a:r>
              <a:rPr lang="ru-RU" dirty="0" err="1"/>
              <a:t>фенотипі</a:t>
            </a:r>
            <a:r>
              <a:rPr lang="ru-RU" dirty="0"/>
              <a:t> не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інтенсивності</a:t>
            </a:r>
            <a:r>
              <a:rPr lang="ru-RU" dirty="0"/>
              <a:t> й </a:t>
            </a:r>
            <a:r>
              <a:rPr lang="ru-RU" dirty="0" err="1"/>
              <a:t>тривалості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мутагенного фактора. </a:t>
            </a:r>
            <a:endParaRPr lang="ru-RU" dirty="0" smtClean="0"/>
          </a:p>
          <a:p>
            <a:pPr marL="45720" indent="0">
              <a:buNone/>
            </a:pPr>
            <a:r>
              <a:rPr lang="ru-RU" dirty="0" smtClean="0"/>
              <a:t>Так</a:t>
            </a:r>
            <a:r>
              <a:rPr lang="ru-RU" dirty="0"/>
              <a:t>, </a:t>
            </a:r>
            <a:r>
              <a:rPr lang="ru-RU" dirty="0" err="1"/>
              <a:t>слабкий</a:t>
            </a:r>
            <a:r>
              <a:rPr lang="ru-RU" dirty="0"/>
              <a:t> мутаген,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діє</a:t>
            </a:r>
            <a:r>
              <a:rPr lang="ru-RU" dirty="0"/>
              <a:t> </a:t>
            </a:r>
            <a:r>
              <a:rPr lang="ru-RU" dirty="0" err="1"/>
              <a:t>нетривалий</a:t>
            </a:r>
            <a:r>
              <a:rPr lang="ru-RU" dirty="0"/>
              <a:t> час,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здатний</a:t>
            </a:r>
            <a:r>
              <a:rPr lang="ru-RU" dirty="0"/>
              <a:t> </a:t>
            </a:r>
            <a:r>
              <a:rPr lang="ru-RU" dirty="0" err="1"/>
              <a:t>спричинити</a:t>
            </a:r>
            <a:r>
              <a:rPr lang="ru-RU" dirty="0"/>
              <a:t> </a:t>
            </a:r>
            <a:r>
              <a:rPr lang="ru-RU" dirty="0" err="1"/>
              <a:t>значніші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у </a:t>
            </a:r>
            <a:r>
              <a:rPr lang="ru-RU" dirty="0" err="1"/>
              <a:t>фенотипі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сильніший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зростанням</a:t>
            </a:r>
            <a:r>
              <a:rPr lang="ru-RU" dirty="0"/>
              <a:t> </a:t>
            </a:r>
            <a:r>
              <a:rPr lang="ru-RU" dirty="0" err="1"/>
              <a:t>інтенсивності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мутагенного фактора частота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мутацій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до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 smtClean="0"/>
              <a:t>межі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5122" name="Picture 2" descr="C:\Users\liza\Desktop\2010_04_14_lagusk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470" y="908720"/>
            <a:ext cx="3525758" cy="5359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3861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188640"/>
            <a:ext cx="8001000" cy="3729568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 і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особини</a:t>
            </a:r>
            <a:r>
              <a:rPr lang="ru-RU" dirty="0"/>
              <a:t> одного виду, </a:t>
            </a:r>
            <a:r>
              <a:rPr lang="ru-RU" dirty="0" err="1"/>
              <a:t>неоднаково</a:t>
            </a:r>
            <a:r>
              <a:rPr lang="ru-RU" dirty="0"/>
              <a:t> </a:t>
            </a:r>
            <a:r>
              <a:rPr lang="ru-RU" dirty="0" err="1"/>
              <a:t>чутливі</a:t>
            </a:r>
            <a:r>
              <a:rPr lang="ru-RU" dirty="0"/>
              <a:t> до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мутагенних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. Так, </a:t>
            </a:r>
            <a:r>
              <a:rPr lang="ru-RU" dirty="0" err="1"/>
              <a:t>дорослі</a:t>
            </a:r>
            <a:r>
              <a:rPr lang="ru-RU" dirty="0"/>
              <a:t> </a:t>
            </a:r>
            <a:r>
              <a:rPr lang="ru-RU" dirty="0" err="1"/>
              <a:t>особини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 членистоногих 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скорпіонів</a:t>
            </a:r>
            <a:r>
              <a:rPr lang="ru-RU" dirty="0"/>
              <a:t>, </a:t>
            </a:r>
            <a:r>
              <a:rPr lang="ru-RU" dirty="0" err="1"/>
              <a:t>багатоніжок-ківсяків</a:t>
            </a:r>
            <a:r>
              <a:rPr lang="ru-RU" dirty="0"/>
              <a:t>)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витримувати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 </a:t>
            </a:r>
            <a:r>
              <a:rPr lang="ru-RU" dirty="0" err="1"/>
              <a:t>радіації</a:t>
            </a:r>
            <a:r>
              <a:rPr lang="ru-RU" dirty="0"/>
              <a:t> до 100 000 рад (1 рад = 1,07 рентгена</a:t>
            </a:r>
            <a:r>
              <a:rPr lang="ru-RU" dirty="0" smtClean="0"/>
              <a:t>).</a:t>
            </a:r>
          </a:p>
          <a:p>
            <a:pPr marL="45720" indent="0">
              <a:buNone/>
            </a:pPr>
            <a:r>
              <a:rPr lang="ru-RU" dirty="0" smtClean="0"/>
              <a:t> </a:t>
            </a:r>
            <a:r>
              <a:rPr lang="ru-RU" dirty="0"/>
              <a:t>А для того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убити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бактерій</a:t>
            </a:r>
            <a:r>
              <a:rPr lang="ru-RU" dirty="0"/>
              <a:t>, </a:t>
            </a:r>
            <a:r>
              <a:rPr lang="ru-RU" dirty="0" err="1"/>
              <a:t>необхідна</a:t>
            </a:r>
            <a:r>
              <a:rPr lang="ru-RU" dirty="0"/>
              <a:t> доза </a:t>
            </a:r>
            <a:r>
              <a:rPr lang="ru-RU" dirty="0" err="1"/>
              <a:t>близько</a:t>
            </a:r>
            <a:r>
              <a:rPr lang="ru-RU" dirty="0"/>
              <a:t> 1 000 000 рад. Для </a:t>
            </a:r>
            <a:r>
              <a:rPr lang="ru-RU" dirty="0" err="1"/>
              <a:t>людини</a:t>
            </a:r>
            <a:r>
              <a:rPr lang="ru-RU" dirty="0"/>
              <a:t> смертельною </a:t>
            </a:r>
            <a:r>
              <a:rPr lang="ru-RU" dirty="0" err="1"/>
              <a:t>вважають</a:t>
            </a:r>
            <a:r>
              <a:rPr lang="ru-RU" dirty="0"/>
              <a:t> дозу 700 рад. При </a:t>
            </a:r>
            <a:r>
              <a:rPr lang="ru-RU" dirty="0" err="1"/>
              <a:t>цьому</a:t>
            </a:r>
            <a:r>
              <a:rPr lang="ru-RU" dirty="0"/>
              <a:t>, на </a:t>
            </a:r>
            <a:r>
              <a:rPr lang="ru-RU" dirty="0" err="1"/>
              <a:t>ранніх</a:t>
            </a:r>
            <a:r>
              <a:rPr lang="ru-RU" dirty="0"/>
              <a:t> </a:t>
            </a:r>
            <a:r>
              <a:rPr lang="ru-RU" dirty="0" err="1"/>
              <a:t>етапах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чутливість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до </a:t>
            </a:r>
            <a:r>
              <a:rPr lang="ru-RU" dirty="0" err="1"/>
              <a:t>мутагенних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вища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у </a:t>
            </a:r>
            <a:r>
              <a:rPr lang="ru-RU" dirty="0" err="1"/>
              <a:t>дорослих</a:t>
            </a:r>
            <a:r>
              <a:rPr lang="ru-RU" dirty="0"/>
              <a:t> </a:t>
            </a:r>
            <a:r>
              <a:rPr lang="ru-RU" dirty="0" err="1"/>
              <a:t>особин</a:t>
            </a:r>
            <a:r>
              <a:rPr lang="ru-RU" dirty="0"/>
              <a:t>. Так, доза в 200 рад </a:t>
            </a:r>
            <a:r>
              <a:rPr lang="ru-RU" dirty="0" err="1"/>
              <a:t>здатна</a:t>
            </a:r>
            <a:r>
              <a:rPr lang="ru-RU" dirty="0"/>
              <a:t> </a:t>
            </a:r>
            <a:r>
              <a:rPr lang="ru-RU" dirty="0" err="1"/>
              <a:t>вбивати</a:t>
            </a:r>
            <a:r>
              <a:rPr lang="ru-RU" dirty="0"/>
              <a:t> </a:t>
            </a:r>
            <a:r>
              <a:rPr lang="ru-RU" dirty="0" err="1"/>
              <a:t>зародки</a:t>
            </a:r>
            <a:r>
              <a:rPr lang="ru-RU" dirty="0"/>
              <a:t> </a:t>
            </a:r>
            <a:r>
              <a:rPr lang="ru-RU" dirty="0" err="1"/>
              <a:t>комарів</a:t>
            </a:r>
            <a:r>
              <a:rPr lang="ru-RU" dirty="0"/>
              <a:t>, </a:t>
            </a:r>
            <a:r>
              <a:rPr lang="ru-RU" dirty="0" err="1"/>
              <a:t>тоді</a:t>
            </a:r>
            <a:r>
              <a:rPr lang="ru-RU" dirty="0"/>
              <a:t> як </a:t>
            </a:r>
            <a:r>
              <a:rPr lang="ru-RU" dirty="0" err="1"/>
              <a:t>дорослі</a:t>
            </a:r>
            <a:r>
              <a:rPr lang="ru-RU" dirty="0"/>
              <a:t> </a:t>
            </a:r>
            <a:r>
              <a:rPr lang="ru-RU" dirty="0" err="1"/>
              <a:t>комахи</a:t>
            </a:r>
            <a:r>
              <a:rPr lang="ru-RU" dirty="0"/>
              <a:t> </a:t>
            </a:r>
            <a:r>
              <a:rPr lang="ru-RU" dirty="0" err="1"/>
              <a:t>зберігають</a:t>
            </a:r>
            <a:r>
              <a:rPr lang="ru-RU" dirty="0"/>
              <a:t> </a:t>
            </a:r>
            <a:r>
              <a:rPr lang="ru-RU" dirty="0" err="1"/>
              <a:t>життєздатність</a:t>
            </a:r>
            <a:r>
              <a:rPr lang="ru-RU" dirty="0"/>
              <a:t> при дозах </a:t>
            </a:r>
            <a:r>
              <a:rPr lang="ru-RU" dirty="0" err="1"/>
              <a:t>понад</a:t>
            </a:r>
            <a:r>
              <a:rPr lang="ru-RU" dirty="0"/>
              <a:t> 10 000 рад.</a:t>
            </a:r>
            <a:endParaRPr lang="ru-RU" dirty="0"/>
          </a:p>
        </p:txBody>
      </p:sp>
      <p:pic>
        <p:nvPicPr>
          <p:cNvPr id="6146" name="Picture 2" descr="C:\Users\liza\Desktop\57653_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869820"/>
            <a:ext cx="3547281" cy="2364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liza\Desktop\1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622356"/>
            <a:ext cx="3813043" cy="2859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145573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260648"/>
            <a:ext cx="7200800" cy="6336704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dirty="0" err="1"/>
              <a:t>Мутації</a:t>
            </a:r>
            <a:r>
              <a:rPr lang="ru-RU" dirty="0"/>
              <a:t> є </a:t>
            </a:r>
            <a:r>
              <a:rPr lang="ru-RU" dirty="0" err="1"/>
              <a:t>основним</a:t>
            </a:r>
            <a:r>
              <a:rPr lang="ru-RU" dirty="0"/>
              <a:t> </a:t>
            </a:r>
            <a:r>
              <a:rPr lang="ru-RU" dirty="0" err="1"/>
              <a:t>джерелом</a:t>
            </a:r>
            <a:r>
              <a:rPr lang="ru-RU" dirty="0"/>
              <a:t> </a:t>
            </a:r>
            <a:r>
              <a:rPr lang="ru-RU" dirty="0" err="1"/>
              <a:t>спадкової</a:t>
            </a:r>
            <a:r>
              <a:rPr lang="ru-RU" dirty="0"/>
              <a:t> </a:t>
            </a:r>
            <a:r>
              <a:rPr lang="ru-RU" dirty="0" err="1"/>
              <a:t>мінливості</a:t>
            </a:r>
            <a:r>
              <a:rPr lang="ru-RU" dirty="0"/>
              <a:t> — одного з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еволюції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.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мутаціям</a:t>
            </a:r>
            <a:r>
              <a:rPr lang="ru-RU" dirty="0"/>
              <a:t> </a:t>
            </a:r>
            <a:r>
              <a:rPr lang="ru-RU" dirty="0" err="1"/>
              <a:t>з'являються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алелі</a:t>
            </a:r>
            <a:r>
              <a:rPr lang="ru-RU" dirty="0"/>
              <a:t> (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мутантними</a:t>
            </a:r>
            <a:r>
              <a:rPr lang="ru-RU" dirty="0"/>
              <a:t>).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мутацій</a:t>
            </a:r>
            <a:r>
              <a:rPr lang="ru-RU" dirty="0"/>
              <a:t> </a:t>
            </a:r>
            <a:r>
              <a:rPr lang="ru-RU" dirty="0" err="1"/>
              <a:t>шкідлива</a:t>
            </a:r>
            <a:r>
              <a:rPr lang="ru-RU" dirty="0"/>
              <a:t> для 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істот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вони </a:t>
            </a:r>
            <a:r>
              <a:rPr lang="ru-RU" dirty="0" err="1"/>
              <a:t>знижують</a:t>
            </a:r>
            <a:r>
              <a:rPr lang="ru-RU" dirty="0"/>
              <a:t> </a:t>
            </a:r>
            <a:r>
              <a:rPr lang="ru-RU" dirty="0" err="1"/>
              <a:t>їхню</a:t>
            </a:r>
            <a:r>
              <a:rPr lang="ru-RU" dirty="0"/>
              <a:t> </a:t>
            </a:r>
            <a:r>
              <a:rPr lang="ru-RU" dirty="0" err="1"/>
              <a:t>пристосованість</a:t>
            </a:r>
            <a:r>
              <a:rPr lang="ru-RU" dirty="0"/>
              <a:t> до умов </a:t>
            </a:r>
            <a:r>
              <a:rPr lang="ru-RU" dirty="0" err="1"/>
              <a:t>існування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нейтральні</a:t>
            </a:r>
            <a:r>
              <a:rPr lang="ru-RU" dirty="0"/>
              <a:t> </a:t>
            </a:r>
            <a:r>
              <a:rPr lang="ru-RU" dirty="0" err="1"/>
              <a:t>мутації</a:t>
            </a:r>
            <a:r>
              <a:rPr lang="ru-RU" dirty="0"/>
              <a:t> за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виявитися</a:t>
            </a:r>
            <a:r>
              <a:rPr lang="ru-RU" dirty="0"/>
              <a:t> </a:t>
            </a:r>
            <a:r>
              <a:rPr lang="ru-RU" dirty="0" err="1"/>
              <a:t>корисними</a:t>
            </a:r>
            <a:r>
              <a:rPr lang="ru-RU" dirty="0"/>
              <a:t> для </a:t>
            </a:r>
            <a:r>
              <a:rPr lang="ru-RU" dirty="0" err="1"/>
              <a:t>організмів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Мутації</a:t>
            </a:r>
            <a:r>
              <a:rPr lang="ru-RU" dirty="0"/>
              <a:t> широко </a:t>
            </a:r>
            <a:r>
              <a:rPr lang="ru-RU" dirty="0" err="1"/>
              <a:t>застосовують</a:t>
            </a:r>
            <a:r>
              <a:rPr lang="ru-RU" dirty="0"/>
              <a:t> у </a:t>
            </a:r>
            <a:r>
              <a:rPr lang="ru-RU" dirty="0" err="1"/>
              <a:t>селекції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 і </a:t>
            </a:r>
            <a:r>
              <a:rPr lang="ru-RU" dirty="0" err="1"/>
              <a:t>мікроорганізмів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вони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збільшити</a:t>
            </a:r>
            <a:r>
              <a:rPr lang="ru-RU" dirty="0"/>
              <a:t> </a:t>
            </a:r>
            <a:r>
              <a:rPr lang="ru-RU" dirty="0" err="1"/>
              <a:t>різноманітність</a:t>
            </a:r>
            <a:r>
              <a:rPr lang="ru-RU" dirty="0"/>
              <a:t> </a:t>
            </a:r>
            <a:r>
              <a:rPr lang="ru-RU" dirty="0" err="1"/>
              <a:t>вихідного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і </a:t>
            </a:r>
            <a:r>
              <a:rPr lang="ru-RU" dirty="0" err="1"/>
              <a:t>тим</a:t>
            </a:r>
            <a:r>
              <a:rPr lang="ru-RU" dirty="0"/>
              <a:t> самим </a:t>
            </a:r>
            <a:r>
              <a:rPr lang="ru-RU" dirty="0" err="1"/>
              <a:t>підвишцти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селекційної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.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мутації</a:t>
            </a:r>
            <a:r>
              <a:rPr lang="ru-RU" dirty="0"/>
              <a:t> і для </a:t>
            </a:r>
            <a:r>
              <a:rPr lang="ru-RU" dirty="0" err="1"/>
              <a:t>розроблення</a:t>
            </a:r>
            <a:r>
              <a:rPr lang="ru-RU" dirty="0"/>
              <a:t> </a:t>
            </a:r>
            <a:r>
              <a:rPr lang="ru-RU" dirty="0" err="1"/>
              <a:t>генетичних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боротьби</a:t>
            </a:r>
            <a:r>
              <a:rPr lang="ru-RU" dirty="0"/>
              <a:t> з </a:t>
            </a:r>
            <a:r>
              <a:rPr lang="ru-RU" dirty="0" err="1"/>
              <a:t>шкідниками</a:t>
            </a:r>
            <a:r>
              <a:rPr lang="ru-RU" dirty="0"/>
              <a:t> </a:t>
            </a:r>
            <a:r>
              <a:rPr lang="ru-RU" dirty="0" err="1"/>
              <a:t>сільського</a:t>
            </a:r>
            <a:r>
              <a:rPr lang="ru-RU" dirty="0"/>
              <a:t> і </a:t>
            </a:r>
            <a:r>
              <a:rPr lang="ru-RU" dirty="0" err="1"/>
              <a:t>лісового</a:t>
            </a:r>
            <a:r>
              <a:rPr lang="ru-RU" dirty="0"/>
              <a:t> </a:t>
            </a:r>
            <a:r>
              <a:rPr lang="ru-RU" dirty="0" err="1"/>
              <a:t>господарств</a:t>
            </a:r>
            <a:r>
              <a:rPr lang="ru-RU" dirty="0"/>
              <a:t>, </a:t>
            </a:r>
            <a:r>
              <a:rPr lang="ru-RU" dirty="0" err="1"/>
              <a:t>кровосисними</a:t>
            </a:r>
            <a:r>
              <a:rPr lang="ru-RU" dirty="0"/>
              <a:t> </a:t>
            </a:r>
            <a:r>
              <a:rPr lang="ru-RU" dirty="0" err="1"/>
              <a:t>комахами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pPr marL="45720" indent="0">
              <a:buNone/>
            </a:pPr>
            <a:r>
              <a:rPr lang="ru-RU" dirty="0" smtClean="0"/>
              <a:t>У </a:t>
            </a:r>
            <a:r>
              <a:rPr lang="ru-RU" dirty="0" err="1"/>
              <a:t>лабораторних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на </a:t>
            </a:r>
            <a:r>
              <a:rPr lang="ru-RU" dirty="0" err="1"/>
              <a:t>самців</a:t>
            </a:r>
            <a:r>
              <a:rPr lang="ru-RU" dirty="0"/>
              <a:t> </a:t>
            </a:r>
            <a:r>
              <a:rPr lang="ru-RU" dirty="0" err="1"/>
              <a:t>шкідливого</a:t>
            </a:r>
            <a:r>
              <a:rPr lang="ru-RU" dirty="0"/>
              <a:t> для </a:t>
            </a:r>
            <a:r>
              <a:rPr lang="ru-RU" dirty="0" err="1"/>
              <a:t>людини</a:t>
            </a:r>
            <a:r>
              <a:rPr lang="ru-RU" dirty="0"/>
              <a:t> виду </a:t>
            </a:r>
            <a:r>
              <a:rPr lang="ru-RU" dirty="0" err="1"/>
              <a:t>діють</a:t>
            </a:r>
            <a:r>
              <a:rPr lang="ru-RU" dirty="0"/>
              <a:t> </a:t>
            </a:r>
            <a:r>
              <a:rPr lang="ru-RU" dirty="0" err="1"/>
              <a:t>мутагенними</a:t>
            </a:r>
            <a:r>
              <a:rPr lang="ru-RU" dirty="0"/>
              <a:t> факторами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рентгенівськими</a:t>
            </a:r>
            <a:r>
              <a:rPr lang="ru-RU" dirty="0"/>
              <a:t> </a:t>
            </a:r>
            <a:r>
              <a:rPr lang="ru-RU" dirty="0" err="1"/>
              <a:t>променями</a:t>
            </a:r>
            <a:r>
              <a:rPr lang="ru-RU" dirty="0"/>
              <a:t>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статеві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.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самці</a:t>
            </a:r>
            <a:r>
              <a:rPr lang="ru-RU" dirty="0"/>
              <a:t> </a:t>
            </a:r>
            <a:r>
              <a:rPr lang="ru-RU" dirty="0" err="1"/>
              <a:t>стають</a:t>
            </a:r>
            <a:r>
              <a:rPr lang="ru-RU" dirty="0"/>
              <a:t> </a:t>
            </a:r>
            <a:r>
              <a:rPr lang="ru-RU" dirty="0" err="1"/>
              <a:t>нездатними</a:t>
            </a:r>
            <a:r>
              <a:rPr lang="ru-RU" dirty="0"/>
              <a:t> до </a:t>
            </a:r>
            <a:r>
              <a:rPr lang="ru-RU" dirty="0" err="1"/>
              <a:t>запліднення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випускають</a:t>
            </a:r>
            <a:r>
              <a:rPr lang="ru-RU" dirty="0"/>
              <a:t> у природу, де вони </a:t>
            </a:r>
            <a:r>
              <a:rPr lang="ru-RU" dirty="0" err="1"/>
              <a:t>паруються</a:t>
            </a:r>
            <a:r>
              <a:rPr lang="ru-RU" dirty="0"/>
              <a:t> з самками. </a:t>
            </a:r>
            <a:r>
              <a:rPr lang="ru-RU" dirty="0" err="1"/>
              <a:t>Відкладені</a:t>
            </a:r>
            <a:r>
              <a:rPr lang="ru-RU" dirty="0"/>
              <a:t> </a:t>
            </a:r>
            <a:r>
              <a:rPr lang="ru-RU" dirty="0" err="1"/>
              <a:t>цими</a:t>
            </a:r>
            <a:r>
              <a:rPr lang="ru-RU" dirty="0"/>
              <a:t> самками </a:t>
            </a:r>
            <a:r>
              <a:rPr lang="ru-RU" dirty="0" err="1"/>
              <a:t>яйця</a:t>
            </a:r>
            <a:r>
              <a:rPr lang="ru-RU" dirty="0"/>
              <a:t> — </a:t>
            </a:r>
            <a:r>
              <a:rPr lang="ru-RU" dirty="0" err="1"/>
              <a:t>нежиттєздатні</a:t>
            </a:r>
            <a:r>
              <a:rPr lang="ru-RU" dirty="0"/>
              <a:t>. Так, не </a:t>
            </a:r>
            <a:r>
              <a:rPr lang="ru-RU" dirty="0" err="1"/>
              <a:t>забруднюючи</a:t>
            </a:r>
            <a:r>
              <a:rPr lang="ru-RU" dirty="0"/>
              <a:t> </a:t>
            </a:r>
            <a:r>
              <a:rPr lang="ru-RU" dirty="0" err="1"/>
              <a:t>довкілля</a:t>
            </a:r>
            <a:r>
              <a:rPr lang="ru-RU" dirty="0"/>
              <a:t> </a:t>
            </a:r>
            <a:r>
              <a:rPr lang="ru-RU" dirty="0" err="1"/>
              <a:t>отрутохімікатами</a:t>
            </a:r>
            <a:r>
              <a:rPr lang="ru-RU" dirty="0"/>
              <a:t>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достатньо</a:t>
            </a:r>
            <a:r>
              <a:rPr lang="ru-RU" dirty="0"/>
              <a:t> </a:t>
            </a:r>
            <a:r>
              <a:rPr lang="ru-RU" dirty="0" err="1"/>
              <a:t>ефективно</a:t>
            </a:r>
            <a:r>
              <a:rPr lang="ru-RU" dirty="0"/>
              <a:t> </a:t>
            </a:r>
            <a:r>
              <a:rPr lang="ru-RU" dirty="0" err="1"/>
              <a:t>знижувати</a:t>
            </a:r>
            <a:r>
              <a:rPr lang="ru-RU" dirty="0"/>
              <a:t> </a:t>
            </a:r>
            <a:r>
              <a:rPr lang="ru-RU" dirty="0" err="1"/>
              <a:t>чисельність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і </a:t>
            </a:r>
            <a:r>
              <a:rPr lang="ru-RU" dirty="0" err="1"/>
              <a:t>кровосисних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586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27584" y="1268760"/>
            <a:ext cx="8109520" cy="4929728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13800" dirty="0" smtClean="0">
                <a:latin typeface="Batang" pitchFamily="18" charset="-127"/>
                <a:ea typeface="Batang" pitchFamily="18" charset="-127"/>
              </a:rPr>
              <a:t>The End</a:t>
            </a:r>
          </a:p>
          <a:p>
            <a:pPr marL="45720" indent="0">
              <a:buNone/>
            </a:pPr>
            <a:r>
              <a:rPr lang="en-US" sz="13800" dirty="0">
                <a:latin typeface="Batang" pitchFamily="18" charset="-127"/>
                <a:ea typeface="Batang" pitchFamily="18" charset="-127"/>
              </a:rPr>
              <a:t> </a:t>
            </a:r>
            <a:r>
              <a:rPr lang="en-US" sz="13800" dirty="0" smtClean="0">
                <a:latin typeface="Batang" pitchFamily="18" charset="-127"/>
                <a:ea typeface="Batang" pitchFamily="18" charset="-127"/>
              </a:rPr>
              <a:t>    </a:t>
            </a:r>
            <a:endParaRPr lang="ru-RU" sz="13800" dirty="0">
              <a:latin typeface="Batang" pitchFamily="18" charset="-127"/>
              <a:ea typeface="Batang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65634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</TotalTime>
  <Words>286</Words>
  <Application>Microsoft Office PowerPoint</Application>
  <PresentationFormat>Экран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Причини мутацій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Причини мутацій</dc:title>
  <dc:creator>Lizk</dc:creator>
  <cp:lastModifiedBy>Lizk</cp:lastModifiedBy>
  <cp:revision>3</cp:revision>
  <dcterms:created xsi:type="dcterms:W3CDTF">2014-09-29T12:51:02Z</dcterms:created>
  <dcterms:modified xsi:type="dcterms:W3CDTF">2014-09-29T13:23:51Z</dcterms:modified>
</cp:coreProperties>
</file>