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DDEBCF"/>
            </a:gs>
            <a:gs pos="47000">
              <a:srgbClr val="00B050"/>
            </a:gs>
            <a:gs pos="84000">
              <a:srgbClr val="92D05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FFED-CEB2-44A5-8885-970CED55B845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EB29-5768-40C4-8EBE-8F572DD55F68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2844" y="332656"/>
            <a:ext cx="8893652" cy="57904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Вивчення популяції Арніки гірської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pic>
        <p:nvPicPr>
          <p:cNvPr id="4" name="Содержимое 5" descr="arni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714620"/>
            <a:ext cx="2428892" cy="3290757"/>
          </a:xfrm>
          <a:prstGeom prst="rect">
            <a:avLst/>
          </a:prstGeom>
        </p:spPr>
      </p:pic>
      <p:pic>
        <p:nvPicPr>
          <p:cNvPr id="5" name="Содержимое 4" descr="2d9384587cac413b1c236b59f58abdd5.jp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2928934"/>
            <a:ext cx="3152392" cy="2657404"/>
          </a:xfrm>
          <a:prstGeom prst="rect">
            <a:avLst/>
          </a:prstGeom>
        </p:spPr>
      </p:pic>
      <p:pic>
        <p:nvPicPr>
          <p:cNvPr id="6" name="Содержимое 8" descr="arnikaj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528" y="2841828"/>
            <a:ext cx="3177472" cy="2563931"/>
          </a:xfrm>
          <a:prstGeom prst="rect">
            <a:avLst/>
          </a:prstGeom>
        </p:spPr>
      </p:pic>
    </p:spTree>
  </p:cSld>
  <p:clrMapOvr>
    <a:masterClrMapping/>
  </p:clrMapOvr>
  <p:transition spd="slow" advTm="7511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496944" cy="5015480"/>
          </a:xfrm>
        </p:spPr>
        <p:txBody>
          <a:bodyPr>
            <a:normAutofit/>
          </a:bodyPr>
          <a:lstStyle/>
          <a:p>
            <a: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Роботу виконала </a:t>
            </a:r>
            <a: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учениця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10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класу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Плосківської ЗОШ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І-ІІІ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ст. Смолен Юліана 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Науковий керівник: </a:t>
            </a:r>
            <a: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uk-UA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Гартавел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М.П.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читель біології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 advTm="6009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154758"/>
          </a:xfrm>
        </p:spPr>
        <p:txBody>
          <a:bodyPr>
            <a:normAutofit fontScale="90000"/>
          </a:bodyPr>
          <a:lstStyle/>
          <a:p>
            <a:r>
              <a:rPr lang="uk-UA" sz="4000" b="1" u="sng" dirty="0" smtClean="0">
                <a:latin typeface="Cambria" pitchFamily="18" charset="0"/>
              </a:rPr>
              <a:t/>
            </a:r>
            <a:br>
              <a:rPr lang="uk-UA" sz="4000" b="1" u="sng" dirty="0" smtClean="0">
                <a:latin typeface="Cambria" pitchFamily="18" charset="0"/>
              </a:rPr>
            </a:br>
            <a:r>
              <a:rPr lang="uk-UA" sz="4000" b="1" u="sng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Мета роботи: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3100" i="1" dirty="0" smtClean="0"/>
              <a:t>- дослідити аналіз стану популяцій арніки гірської;</a:t>
            </a:r>
            <a:br>
              <a:rPr lang="uk-UA" sz="3100" i="1" dirty="0" smtClean="0"/>
            </a:br>
            <a:r>
              <a:rPr lang="uk-UA" sz="3100" i="1" dirty="0" smtClean="0"/>
              <a:t>- визначити рівень розповсюдження популяції арніки гірської на території досліджуваних урочищ; </a:t>
            </a:r>
            <a:r>
              <a:rPr lang="uk-UA" sz="3100" i="1" dirty="0"/>
              <a:t/>
            </a:r>
            <a:br>
              <a:rPr lang="uk-UA" sz="3100" i="1" dirty="0"/>
            </a:br>
            <a:r>
              <a:rPr lang="uk-UA" sz="3100" i="1" dirty="0" smtClean="0"/>
              <a:t>- вивчити морфо-анатомічні особливості об'єкта  дослідження;</a:t>
            </a:r>
            <a:br>
              <a:rPr lang="uk-UA" sz="3100" i="1" dirty="0" smtClean="0"/>
            </a:br>
            <a:r>
              <a:rPr lang="uk-UA" sz="3100" i="1" dirty="0" smtClean="0"/>
              <a:t>- контроль за рослинами у місцях максимального </a:t>
            </a:r>
            <a:r>
              <a:rPr lang="uk-UA" sz="3100" i="1" dirty="0" smtClean="0"/>
              <a:t>розповсюдження</a:t>
            </a:r>
            <a:r>
              <a:rPr lang="uk-UA" sz="3100" i="1" dirty="0" smtClean="0"/>
              <a:t/>
            </a:r>
            <a:br>
              <a:rPr lang="uk-UA" sz="3100" i="1" dirty="0" smtClean="0"/>
            </a:br>
            <a:r>
              <a:rPr lang="uk-UA" sz="4000" b="1" u="sng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Об'єкт дослідження: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3100" i="1" dirty="0" smtClean="0"/>
              <a:t>популяція арніки гірської</a:t>
            </a:r>
            <a:r>
              <a:rPr lang="uk-UA" sz="1400" dirty="0" smtClean="0"/>
              <a:t/>
            </a:r>
            <a:br>
              <a:rPr lang="uk-UA" sz="1400" dirty="0" smtClean="0"/>
            </a:br>
            <a:r>
              <a:rPr lang="uk-UA" sz="4000" b="1" u="sng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Предмет дослідження:</a:t>
            </a:r>
            <a:r>
              <a:rPr lang="uk-UA" sz="1400" dirty="0" smtClean="0"/>
              <a:t/>
            </a:r>
            <a:br>
              <a:rPr lang="uk-UA" sz="1400" dirty="0" smtClean="0"/>
            </a:br>
            <a:r>
              <a:rPr lang="uk-UA" sz="3100" i="1" dirty="0" smtClean="0"/>
              <a:t>просторове розміщення рослин</a:t>
            </a:r>
            <a:br>
              <a:rPr lang="uk-UA" sz="3100" i="1" dirty="0" smtClean="0"/>
            </a:br>
            <a:r>
              <a:rPr lang="uk-UA" sz="3100" i="1" dirty="0" smtClean="0"/>
              <a:t/>
            </a:r>
            <a:br>
              <a:rPr lang="uk-UA" sz="3100" i="1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</p:spTree>
  </p:cSld>
  <p:clrMapOvr>
    <a:masterClrMapping/>
  </p:clrMapOvr>
  <p:transition spd="slow" advTm="25026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143668"/>
          </a:xfrm>
        </p:spPr>
        <p:txBody>
          <a:bodyPr>
            <a:normAutofit/>
          </a:bodyPr>
          <a:lstStyle/>
          <a:p>
            <a:r>
              <a:rPr lang="uk-UA" b="1" u="sng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Методи дослідження: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i="1" dirty="0" smtClean="0"/>
              <a:t>обстеження фітоценозів з метою виявлення арніки гірської проводилися маршрутним методом; популяційні дослідження виконували методом польової геоботаніки та популяційної екології рослин</a:t>
            </a:r>
            <a:endParaRPr lang="ru-RU" sz="4000" i="1" dirty="0"/>
          </a:p>
        </p:txBody>
      </p:sp>
    </p:spTree>
  </p:cSld>
  <p:clrMapOvr>
    <a:masterClrMapping/>
  </p:clrMapOvr>
  <p:transition spd="slow" advTm="14881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3008313" cy="857232"/>
          </a:xfrm>
        </p:spPr>
        <p:txBody>
          <a:bodyPr>
            <a:normAutofit fontScale="90000"/>
          </a:bodyPr>
          <a:lstStyle/>
          <a:p>
            <a:r>
              <a:rPr lang="uk-UA" sz="3600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Арніка гірська</a:t>
            </a:r>
            <a:endParaRPr lang="ru-RU" sz="3600" i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928670"/>
            <a:ext cx="3008313" cy="5208610"/>
          </a:xfrm>
        </p:spPr>
        <p:txBody>
          <a:bodyPr>
            <a:noAutofit/>
          </a:bodyPr>
          <a:lstStyle/>
          <a:p>
            <a:r>
              <a:rPr lang="uk-UA" sz="1600" b="1" u="sng" dirty="0" smtClean="0"/>
              <a:t>Арніка гірська </a:t>
            </a:r>
            <a:r>
              <a:rPr lang="uk-UA" sz="1600" dirty="0" smtClean="0"/>
              <a:t>(</a:t>
            </a:r>
            <a:r>
              <a:rPr lang="en-US" sz="1600" dirty="0" smtClean="0"/>
              <a:t>Arnica </a:t>
            </a:r>
            <a:r>
              <a:rPr lang="en-US" sz="1600" dirty="0" err="1" smtClean="0"/>
              <a:t>montana</a:t>
            </a:r>
            <a:r>
              <a:rPr lang="en-US" sz="1600" dirty="0" smtClean="0"/>
              <a:t> L.)</a:t>
            </a:r>
            <a:r>
              <a:rPr lang="uk-UA" sz="1600" dirty="0" smtClean="0"/>
              <a:t> – належить до родини Айстрових (</a:t>
            </a:r>
            <a:r>
              <a:rPr lang="en-US" sz="1600" dirty="0" err="1" smtClean="0"/>
              <a:t>Asteraceaea</a:t>
            </a:r>
            <a:r>
              <a:rPr lang="en-US" sz="1600" dirty="0" smtClean="0"/>
              <a:t>).</a:t>
            </a:r>
            <a:r>
              <a:rPr lang="uk-UA" sz="1600" dirty="0" smtClean="0"/>
              <a:t> Це багаторічна трав'яниста залозисто-опушена рослина. Стебло прямостояче, 15-80 см заввишки, при основі з розеткою з чотирьох овальних або </a:t>
            </a:r>
            <a:r>
              <a:rPr lang="uk-UA" sz="1600" dirty="0" err="1" smtClean="0"/>
              <a:t>довгастоовальних</a:t>
            </a:r>
            <a:r>
              <a:rPr lang="uk-UA" sz="1600" dirty="0" smtClean="0"/>
              <a:t>  листків. Стеблові листки супротивні, сидячі, довгасті або ланцетні. Квітки оранжеві, в одиничних кошиках на верхівці стебла і гілок. Цвіте у Карпатах, </a:t>
            </a:r>
            <a:r>
              <a:rPr lang="uk-UA" sz="1600" dirty="0" err="1" smtClean="0"/>
              <a:t>зрідка-</a:t>
            </a:r>
            <a:r>
              <a:rPr lang="uk-UA" sz="1600" dirty="0" smtClean="0"/>
              <a:t> у Житомирській області, на луках, на узліссях, по чагарниках, у гірських лісах. Арніка </a:t>
            </a:r>
            <a:r>
              <a:rPr lang="uk-UA" sz="1600" dirty="0" err="1" smtClean="0"/>
              <a:t>гірська-</a:t>
            </a:r>
            <a:r>
              <a:rPr lang="uk-UA" sz="1600" dirty="0" smtClean="0"/>
              <a:t> лікарська, декоративна рослина. У медицині використовують квіткові кошики (</a:t>
            </a:r>
            <a:r>
              <a:rPr lang="en-US" sz="1600" dirty="0" smtClean="0"/>
              <a:t>Flores </a:t>
            </a:r>
            <a:r>
              <a:rPr lang="en-US" sz="1600" dirty="0" err="1" smtClean="0"/>
              <a:t>Arnicae</a:t>
            </a:r>
            <a:r>
              <a:rPr lang="en-US" sz="1600" dirty="0" smtClean="0"/>
              <a:t>).</a:t>
            </a:r>
            <a:endParaRPr lang="ru-RU" sz="1600" dirty="0"/>
          </a:p>
        </p:txBody>
      </p:sp>
      <p:pic>
        <p:nvPicPr>
          <p:cNvPr id="7" name="Содержимое 6" descr="Arnica-montana-520x6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496" y="214290"/>
            <a:ext cx="4512272" cy="6013470"/>
          </a:xfrm>
          <a:prstGeom prst="rect">
            <a:avLst/>
          </a:prstGeom>
          <a:ln w="190500" cap="sq">
            <a:solidFill>
              <a:schemeClr val="accent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 advTm="44123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44818"/>
              </p:ext>
            </p:extLst>
          </p:nvPr>
        </p:nvGraphicFramePr>
        <p:xfrm>
          <a:off x="323528" y="1193850"/>
          <a:ext cx="8208912" cy="553863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82405"/>
                <a:gridCol w="1982405"/>
                <a:gridCol w="1982405"/>
                <a:gridCol w="2261697"/>
              </a:tblGrid>
              <a:tr h="768673">
                <a:tc rowSpan="2"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Назва</a:t>
                      </a:r>
                      <a:r>
                        <a:rPr lang="uk-UA" sz="2400" baseline="0" dirty="0" smtClean="0"/>
                        <a:t> урочища</a:t>
                      </a:r>
                      <a:endParaRPr lang="ru-RU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sz="2400" dirty="0" smtClean="0"/>
                        <a:t>                             Кількість рослин на 5 м²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</a:tr>
              <a:tr h="764101">
                <a:tc>
                  <a:txBody>
                    <a:bodyPr/>
                    <a:lstStyle/>
                    <a:p>
                      <a:r>
                        <a:rPr lang="uk-UA" sz="2800" b="1" i="1" u="sng" dirty="0" err="1" smtClean="0">
                          <a:solidFill>
                            <a:srgbClr val="002060"/>
                          </a:solidFill>
                        </a:rPr>
                        <a:t>Кураторова</a:t>
                      </a:r>
                      <a:endParaRPr lang="ru-RU" sz="28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764101">
                <a:tc>
                  <a:txBody>
                    <a:bodyPr/>
                    <a:lstStyle/>
                    <a:p>
                      <a:r>
                        <a:rPr lang="uk-UA" sz="2800" b="1" i="1" u="sng" dirty="0" err="1" smtClean="0">
                          <a:solidFill>
                            <a:srgbClr val="002060"/>
                          </a:solidFill>
                        </a:rPr>
                        <a:t>Мінчоль</a:t>
                      </a:r>
                      <a:endParaRPr lang="ru-RU" sz="28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764101">
                <a:tc>
                  <a:txBody>
                    <a:bodyPr/>
                    <a:lstStyle/>
                    <a:p>
                      <a:r>
                        <a:rPr lang="uk-UA" sz="2800" b="1" i="1" u="sng" dirty="0" err="1" smtClean="0">
                          <a:solidFill>
                            <a:srgbClr val="002060"/>
                          </a:solidFill>
                        </a:rPr>
                        <a:t>Віжень</a:t>
                      </a:r>
                      <a:endParaRPr lang="ru-RU" sz="28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764101">
                <a:tc>
                  <a:txBody>
                    <a:bodyPr/>
                    <a:lstStyle/>
                    <a:p>
                      <a:r>
                        <a:rPr lang="uk-UA" sz="2800" b="1" i="1" u="sng" dirty="0" smtClean="0">
                          <a:solidFill>
                            <a:srgbClr val="002060"/>
                          </a:solidFill>
                        </a:rPr>
                        <a:t>Панова</a:t>
                      </a:r>
                      <a:endParaRPr lang="ru-RU" sz="28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764101">
                <a:tc>
                  <a:txBody>
                    <a:bodyPr/>
                    <a:lstStyle/>
                    <a:p>
                      <a:r>
                        <a:rPr lang="uk-UA" sz="2800" b="1" i="1" u="sng" dirty="0" err="1" smtClean="0">
                          <a:solidFill>
                            <a:srgbClr val="002060"/>
                          </a:solidFill>
                        </a:rPr>
                        <a:t>Щавля</a:t>
                      </a:r>
                      <a:endParaRPr lang="ru-RU" sz="28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11663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Аналіз кількості рослин</a:t>
            </a:r>
          </a:p>
          <a:p>
            <a:pPr algn="ctr"/>
            <a:r>
              <a:rPr lang="uk-UA" sz="3200" dirty="0" smtClean="0"/>
              <a:t> на досліджуваних урочищах</a:t>
            </a:r>
            <a:endParaRPr lang="uk-UA" sz="3200" dirty="0"/>
          </a:p>
        </p:txBody>
      </p:sp>
    </p:spTree>
  </p:cSld>
  <p:clrMapOvr>
    <a:masterClrMapping/>
  </p:clrMapOvr>
  <p:transition spd="slow" advTm="24886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 Щільність  зростання   </a:t>
            </a:r>
            <a:r>
              <a:rPr lang="ru-RU" sz="2400" dirty="0"/>
              <a:t>арніки гірської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223773867"/>
              </p:ext>
            </p:extLst>
          </p:nvPr>
        </p:nvGraphicFramePr>
        <p:xfrm>
          <a:off x="0" y="1143001"/>
          <a:ext cx="8964488" cy="553658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67544"/>
                <a:gridCol w="5513795"/>
                <a:gridCol w="2983149"/>
              </a:tblGrid>
              <a:tr h="1259576">
                <a:tc rowSpan="6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Урочище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Кількість ареалів зростання</a:t>
                      </a:r>
                      <a:endParaRPr lang="ru-RU" sz="2800" dirty="0"/>
                    </a:p>
                  </a:txBody>
                  <a:tcPr/>
                </a:tc>
              </a:tr>
              <a:tr h="7957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i="1" u="sng" dirty="0" err="1" smtClean="0">
                          <a:solidFill>
                            <a:srgbClr val="002060"/>
                          </a:solidFill>
                        </a:rPr>
                        <a:t>Кураторова</a:t>
                      </a:r>
                      <a:endParaRPr lang="ru-RU" sz="3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57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i="1" u="sng" dirty="0" err="1" smtClean="0">
                          <a:solidFill>
                            <a:srgbClr val="002060"/>
                          </a:solidFill>
                        </a:rPr>
                        <a:t>Мінчоль</a:t>
                      </a:r>
                      <a:endParaRPr lang="ru-RU" sz="3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57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i="1" u="sng" dirty="0" err="1" smtClean="0">
                          <a:solidFill>
                            <a:srgbClr val="002060"/>
                          </a:solidFill>
                        </a:rPr>
                        <a:t>Віжень</a:t>
                      </a:r>
                      <a:endParaRPr lang="ru-RU" sz="3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/>
                        <a:t>15</a:t>
                      </a:r>
                      <a:endParaRPr lang="ru-RU" sz="2800" kern="1200" dirty="0" smtClean="0"/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7957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i="1" u="sng" dirty="0" smtClean="0">
                          <a:solidFill>
                            <a:srgbClr val="002060"/>
                          </a:solidFill>
                        </a:rPr>
                        <a:t>Панова</a:t>
                      </a:r>
                      <a:endParaRPr lang="ru-RU" sz="3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  <a:tr h="7957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b="1" i="1" u="sng" dirty="0" err="1" smtClean="0">
                          <a:solidFill>
                            <a:srgbClr val="002060"/>
                          </a:solidFill>
                        </a:rPr>
                        <a:t>Щавля</a:t>
                      </a:r>
                      <a:endParaRPr lang="ru-RU" sz="3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kern="1200" dirty="0" smtClean="0"/>
                        <a:t>7</a:t>
                      </a:r>
                      <a:endParaRPr lang="ru-RU" sz="2800" kern="1200" dirty="0" smtClean="0"/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25166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323528" y="260648"/>
            <a:ext cx="8676456" cy="638132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tx1"/>
                </a:solidFill>
              </a:rPr>
              <a:t>   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sz="6300" b="1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 у </a:t>
            </a:r>
            <a:r>
              <a:rPr lang="uk-UA" sz="6300" b="1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майбутньому  </a:t>
            </a:r>
            <a:r>
              <a:rPr lang="uk-UA" sz="6300" b="1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арніка гірська не зникла, необхідно:</a:t>
            </a:r>
            <a:endParaRPr lang="ru-RU" sz="6300" b="1" dirty="0">
              <a:solidFill>
                <a:schemeClr val="tx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ru-RU" sz="3400" dirty="0" smtClean="0">
                <a:solidFill>
                  <a:schemeClr val="tx1"/>
                </a:solidFill>
              </a:rPr>
              <a:t>Обмежувати </a:t>
            </a:r>
            <a:r>
              <a:rPr lang="ru-RU" sz="3400" dirty="0" err="1">
                <a:solidFill>
                  <a:schemeClr val="tx1"/>
                </a:solidFill>
              </a:rPr>
              <a:t>випас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худоби</a:t>
            </a:r>
            <a:r>
              <a:rPr lang="ru-RU" sz="3400" dirty="0">
                <a:solidFill>
                  <a:schemeClr val="tx1"/>
                </a:solidFill>
              </a:rPr>
              <a:t> на </a:t>
            </a:r>
            <a:r>
              <a:rPr lang="ru-RU" sz="3400" dirty="0" err="1">
                <a:solidFill>
                  <a:schemeClr val="tx1"/>
                </a:solidFill>
              </a:rPr>
              <a:t>території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природних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популяцій</a:t>
            </a:r>
            <a:r>
              <a:rPr lang="ru-RU" sz="3400" dirty="0">
                <a:solidFill>
                  <a:schemeClr val="tx1"/>
                </a:solidFill>
              </a:rPr>
              <a:t>, </a:t>
            </a:r>
            <a:r>
              <a:rPr lang="ru-RU" sz="3400" dirty="0" err="1">
                <a:solidFill>
                  <a:schemeClr val="tx1"/>
                </a:solidFill>
              </a:rPr>
              <a:t>проводити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сінокосіння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тільки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після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відцвітання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smtClean="0">
                <a:solidFill>
                  <a:schemeClr val="tx1"/>
                </a:solidFill>
              </a:rPr>
              <a:t>арніки</a:t>
            </a:r>
            <a:r>
              <a:rPr lang="ru-RU" sz="3400" dirty="0">
                <a:solidFill>
                  <a:schemeClr val="tx1"/>
                </a:solidFill>
              </a:rPr>
              <a:t>.</a:t>
            </a: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ru-RU" sz="3400" dirty="0" smtClean="0">
                <a:solidFill>
                  <a:schemeClr val="tx1"/>
                </a:solidFill>
              </a:rPr>
              <a:t>Обмежувати</a:t>
            </a:r>
            <a:r>
              <a:rPr lang="ru-RU" sz="3400" dirty="0">
                <a:solidFill>
                  <a:schemeClr val="tx1"/>
                </a:solidFill>
              </a:rPr>
              <a:t>, </a:t>
            </a:r>
            <a:r>
              <a:rPr lang="ru-RU" sz="3400" dirty="0" err="1">
                <a:solidFill>
                  <a:schemeClr val="tx1"/>
                </a:solidFill>
              </a:rPr>
              <a:t>контролювати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заготівлю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суцвіть</a:t>
            </a:r>
            <a:r>
              <a:rPr lang="ru-RU" sz="3400" dirty="0">
                <a:solidFill>
                  <a:schemeClr val="tx1"/>
                </a:solidFill>
              </a:rPr>
              <a:t> як </a:t>
            </a:r>
            <a:r>
              <a:rPr lang="ru-RU" sz="3400" dirty="0" err="1" smtClean="0">
                <a:solidFill>
                  <a:schemeClr val="tx1"/>
                </a:solidFill>
              </a:rPr>
              <a:t>лікарської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сировини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і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проводити</a:t>
            </a:r>
            <a:r>
              <a:rPr lang="ru-RU" sz="3400" dirty="0">
                <a:solidFill>
                  <a:schemeClr val="tx1"/>
                </a:solidFill>
              </a:rPr>
              <a:t> в </a:t>
            </a:r>
            <a:r>
              <a:rPr lang="ru-RU" sz="3400" dirty="0" err="1">
                <a:solidFill>
                  <a:schemeClr val="tx1"/>
                </a:solidFill>
              </a:rPr>
              <a:t>залежності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від</a:t>
            </a:r>
            <a:r>
              <a:rPr lang="ru-RU" sz="3400" dirty="0">
                <a:solidFill>
                  <a:schemeClr val="tx1"/>
                </a:solidFill>
              </a:rPr>
              <a:t> стану </a:t>
            </a:r>
            <a:r>
              <a:rPr lang="ru-RU" sz="3400" dirty="0" err="1" smtClean="0">
                <a:solidFill>
                  <a:schemeClr val="tx1"/>
                </a:solidFill>
              </a:rPr>
              <a:t>популяцій</a:t>
            </a:r>
            <a:r>
              <a:rPr lang="ru-RU" sz="3400" dirty="0">
                <a:solidFill>
                  <a:schemeClr val="tx1"/>
                </a:solidFill>
              </a:rPr>
              <a:t>.</a:t>
            </a: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ru-RU" sz="3400" dirty="0" smtClean="0">
                <a:solidFill>
                  <a:schemeClr val="tx1"/>
                </a:solidFill>
              </a:rPr>
              <a:t>Вивчити </a:t>
            </a:r>
            <a:r>
              <a:rPr lang="ru-RU" sz="3400" dirty="0" err="1">
                <a:solidFill>
                  <a:schemeClr val="tx1"/>
                </a:solidFill>
              </a:rPr>
              <a:t>можливості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створення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штучних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ценозів</a:t>
            </a:r>
            <a:r>
              <a:rPr lang="ru-RU" sz="3400" dirty="0">
                <a:solidFill>
                  <a:schemeClr val="tx1"/>
                </a:solidFill>
              </a:rPr>
              <a:t> у </a:t>
            </a:r>
            <a:r>
              <a:rPr lang="ru-RU" sz="3400" dirty="0" err="1" smtClean="0">
                <a:solidFill>
                  <a:schemeClr val="tx1"/>
                </a:solidFill>
              </a:rPr>
              <a:t>гірських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районах на </a:t>
            </a:r>
            <a:r>
              <a:rPr lang="ru-RU" sz="3400" dirty="0" err="1">
                <a:solidFill>
                  <a:schemeClr val="tx1"/>
                </a:solidFill>
              </a:rPr>
              <a:t>вологих</a:t>
            </a:r>
            <a:r>
              <a:rPr lang="ru-RU" sz="3400" dirty="0">
                <a:solidFill>
                  <a:schemeClr val="tx1"/>
                </a:solidFill>
              </a:rPr>
              <a:t>, </a:t>
            </a:r>
            <a:r>
              <a:rPr lang="ru-RU" sz="3400" dirty="0" err="1">
                <a:solidFill>
                  <a:schemeClr val="tx1"/>
                </a:solidFill>
              </a:rPr>
              <a:t>слабокислих</a:t>
            </a:r>
            <a:r>
              <a:rPr lang="ru-RU" sz="3400" dirty="0">
                <a:solidFill>
                  <a:schemeClr val="tx1"/>
                </a:solidFill>
              </a:rPr>
              <a:t> грунтах.</a:t>
            </a: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ru-RU" sz="3400" dirty="0" smtClean="0">
                <a:solidFill>
                  <a:schemeClr val="tx1"/>
                </a:solidFill>
              </a:rPr>
              <a:t>Створити </a:t>
            </a:r>
            <a:r>
              <a:rPr lang="ru-RU" sz="3400" dirty="0" err="1">
                <a:solidFill>
                  <a:schemeClr val="tx1"/>
                </a:solidFill>
              </a:rPr>
              <a:t>лабораторію</a:t>
            </a:r>
            <a:r>
              <a:rPr lang="ru-RU" sz="3400" dirty="0">
                <a:solidFill>
                  <a:schemeClr val="tx1"/>
                </a:solidFill>
              </a:rPr>
              <a:t> для </a:t>
            </a:r>
            <a:r>
              <a:rPr lang="ru-RU" sz="3400" dirty="0" err="1">
                <a:solidFill>
                  <a:schemeClr val="tx1"/>
                </a:solidFill>
              </a:rPr>
              <a:t>клонального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мікророзмноження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рослин</a:t>
            </a:r>
            <a:r>
              <a:rPr lang="ru-RU" sz="3400" dirty="0">
                <a:solidFill>
                  <a:schemeClr val="tx1"/>
                </a:solidFill>
              </a:rPr>
              <a:t>. В </a:t>
            </a:r>
            <a:r>
              <a:rPr lang="ru-RU" sz="3400" dirty="0" err="1">
                <a:solidFill>
                  <a:schemeClr val="tx1"/>
                </a:solidFill>
              </a:rPr>
              <a:t>лабораторії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є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можливість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вивчити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процес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мікроклонального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розмноження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і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інших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цінних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лікарських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рослин</a:t>
            </a:r>
            <a:r>
              <a:rPr lang="ru-RU" sz="3400" dirty="0">
                <a:solidFill>
                  <a:schemeClr val="tx1"/>
                </a:solidFill>
              </a:rPr>
              <a:t>.</a:t>
            </a: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ru-RU" sz="3400" dirty="0" smtClean="0">
                <a:solidFill>
                  <a:schemeClr val="tx1"/>
                </a:solidFill>
              </a:rPr>
              <a:t>Продовжити </a:t>
            </a:r>
            <a:r>
              <a:rPr lang="ru-RU" sz="3400" dirty="0" err="1">
                <a:solidFill>
                  <a:schemeClr val="tx1"/>
                </a:solidFill>
              </a:rPr>
              <a:t>розробку</a:t>
            </a:r>
            <a:r>
              <a:rPr lang="ru-RU" sz="3400" dirty="0">
                <a:solidFill>
                  <a:schemeClr val="tx1"/>
                </a:solidFill>
              </a:rPr>
              <a:t> основ </a:t>
            </a:r>
            <a:r>
              <a:rPr lang="ru-RU" sz="3400" dirty="0" err="1">
                <a:solidFill>
                  <a:schemeClr val="tx1"/>
                </a:solidFill>
              </a:rPr>
              <a:t>кріозбереження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генетичного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матеріалу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>
                <a:solidFill>
                  <a:schemeClr val="tx1"/>
                </a:solidFill>
              </a:rPr>
              <a:t>виду.</a:t>
            </a:r>
          </a:p>
          <a:p>
            <a:r>
              <a:rPr lang="ru-RU" sz="3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ru-RU" sz="3400" dirty="0" smtClean="0">
                <a:solidFill>
                  <a:schemeClr val="tx1"/>
                </a:solidFill>
              </a:rPr>
              <a:t>Почати </a:t>
            </a:r>
            <a:r>
              <a:rPr lang="ru-RU" sz="3400" dirty="0" err="1">
                <a:solidFill>
                  <a:schemeClr val="tx1"/>
                </a:solidFill>
              </a:rPr>
              <a:t>селекційну</a:t>
            </a:r>
            <a:r>
              <a:rPr lang="ru-RU" sz="3400" dirty="0">
                <a:solidFill>
                  <a:schemeClr val="tx1"/>
                </a:solidFill>
              </a:rPr>
              <a:t> роботу </a:t>
            </a:r>
            <a:r>
              <a:rPr lang="ru-RU" sz="3400" dirty="0" err="1">
                <a:solidFill>
                  <a:schemeClr val="tx1"/>
                </a:solidFill>
              </a:rPr>
              <a:t>з</a:t>
            </a:r>
            <a:r>
              <a:rPr lang="ru-RU" sz="3400" dirty="0">
                <a:solidFill>
                  <a:schemeClr val="tx1"/>
                </a:solidFill>
              </a:rPr>
              <a:t> метою </a:t>
            </a:r>
            <a:r>
              <a:rPr lang="ru-RU" sz="3400" dirty="0" err="1">
                <a:solidFill>
                  <a:schemeClr val="tx1"/>
                </a:solidFill>
              </a:rPr>
              <a:t>одержання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рослин</a:t>
            </a:r>
            <a:r>
              <a:rPr lang="ru-RU" sz="3400" dirty="0">
                <a:solidFill>
                  <a:schemeClr val="tx1"/>
                </a:solidFill>
              </a:rPr>
              <a:t>, </a:t>
            </a:r>
            <a:r>
              <a:rPr lang="ru-RU" sz="3400" dirty="0" err="1">
                <a:solidFill>
                  <a:schemeClr val="tx1"/>
                </a:solidFill>
              </a:rPr>
              <a:t>які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smtClean="0">
                <a:solidFill>
                  <a:schemeClr val="tx1"/>
                </a:solidFill>
              </a:rPr>
              <a:t>б </a:t>
            </a:r>
            <a:r>
              <a:rPr lang="ru-RU" sz="3400" dirty="0" err="1">
                <a:solidFill>
                  <a:schemeClr val="tx1"/>
                </a:solidFill>
              </a:rPr>
              <a:t>можна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було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успішно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культивувати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err="1">
                <a:solidFill>
                  <a:schemeClr val="tx1"/>
                </a:solidFill>
              </a:rPr>
              <a:t>і</a:t>
            </a:r>
            <a:r>
              <a:rPr lang="ru-RU" sz="3400" dirty="0">
                <a:solidFill>
                  <a:schemeClr val="tx1"/>
                </a:solidFill>
              </a:rPr>
              <a:t> у </a:t>
            </a:r>
            <a:r>
              <a:rPr lang="ru-RU" sz="3400" dirty="0" err="1">
                <a:solidFill>
                  <a:schemeClr val="tx1"/>
                </a:solidFill>
              </a:rPr>
              <a:t>низинних</a:t>
            </a:r>
            <a:r>
              <a:rPr lang="ru-RU" sz="3400" dirty="0">
                <a:solidFill>
                  <a:schemeClr val="tx1"/>
                </a:solidFill>
              </a:rPr>
              <a:t> </a:t>
            </a:r>
            <a:r>
              <a:rPr lang="ru-RU" sz="3400" dirty="0" smtClean="0">
                <a:solidFill>
                  <a:schemeClr val="tx1"/>
                </a:solidFill>
              </a:rPr>
              <a:t>районах </a:t>
            </a:r>
            <a:r>
              <a:rPr lang="ru-RU" sz="3400" dirty="0" err="1" smtClean="0">
                <a:solidFill>
                  <a:schemeClr val="tx1"/>
                </a:solidFill>
              </a:rPr>
              <a:t>місцевості</a:t>
            </a:r>
            <a:r>
              <a:rPr lang="ru-RU" sz="3400" dirty="0" smtClean="0">
                <a:solidFill>
                  <a:schemeClr val="tx1"/>
                </a:solidFill>
              </a:rPr>
              <a:t>.</a:t>
            </a:r>
            <a:endParaRPr lang="ru-RU" sz="3400" dirty="0">
              <a:solidFill>
                <a:schemeClr val="tx1"/>
              </a:solidFill>
            </a:endParaRPr>
          </a:p>
          <a:p>
            <a:endParaRPr lang="ru-RU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44655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9144000" cy="65973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9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</a:t>
            </a:r>
            <a:r>
              <a:rPr lang="uk-UA" sz="4700" b="1" i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mbria" pitchFamily="18" charset="0"/>
              </a:rPr>
              <a:t>Висновок</a:t>
            </a:r>
            <a:endParaRPr lang="ru-RU" sz="4700" b="1" i="1" u="sng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ambria" pitchFamily="18" charset="0"/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</a:rPr>
              <a:t>Враховуючи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демографічні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зміни</a:t>
            </a:r>
            <a:r>
              <a:rPr lang="ru-RU" sz="2600" dirty="0" smtClean="0">
                <a:solidFill>
                  <a:schemeClr val="tx1"/>
                </a:solidFill>
              </a:rPr>
              <a:t> в </a:t>
            </a:r>
            <a:r>
              <a:rPr lang="ru-RU" sz="2600" dirty="0" err="1" smtClean="0">
                <a:solidFill>
                  <a:schemeClr val="tx1"/>
                </a:solidFill>
              </a:rPr>
              <a:t>популяціях</a:t>
            </a:r>
            <a:r>
              <a:rPr lang="ru-RU" sz="2600" dirty="0" smtClean="0">
                <a:solidFill>
                  <a:schemeClr val="tx1"/>
                </a:solidFill>
              </a:rPr>
              <a:t> арніки в межах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</a:rPr>
              <a:t>східнокарпатського</a:t>
            </a:r>
            <a:r>
              <a:rPr lang="ru-RU" sz="2600" dirty="0" smtClean="0">
                <a:solidFill>
                  <a:schemeClr val="tx1"/>
                </a:solidFill>
              </a:rPr>
              <a:t> ареалу за </a:t>
            </a:r>
            <a:r>
              <a:rPr lang="ru-RU" sz="2600" dirty="0" err="1" smtClean="0">
                <a:solidFill>
                  <a:schemeClr val="tx1"/>
                </a:solidFill>
              </a:rPr>
              <a:t>останні</a:t>
            </a:r>
            <a:r>
              <a:rPr lang="ru-RU" sz="2600" dirty="0" smtClean="0">
                <a:solidFill>
                  <a:schemeClr val="tx1"/>
                </a:solidFill>
              </a:rPr>
              <a:t> 50 – 60 </a:t>
            </a:r>
            <a:r>
              <a:rPr lang="ru-RU" sz="2600" dirty="0" err="1" smtClean="0">
                <a:solidFill>
                  <a:schemeClr val="tx1"/>
                </a:solidFill>
              </a:rPr>
              <a:t>років</a:t>
            </a:r>
            <a:r>
              <a:rPr lang="ru-RU" sz="2600" dirty="0" smtClean="0">
                <a:solidFill>
                  <a:schemeClr val="tx1"/>
                </a:solidFill>
              </a:rPr>
              <a:t>(</a:t>
            </a:r>
            <a:r>
              <a:rPr lang="ru-RU" sz="2600" dirty="0" err="1" smtClean="0">
                <a:solidFill>
                  <a:schemeClr val="tx1"/>
                </a:solidFill>
              </a:rPr>
              <a:t>тенденція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зменшення</a:t>
            </a:r>
            <a:r>
              <a:rPr lang="ru-RU" sz="2600" dirty="0" smtClean="0">
                <a:solidFill>
                  <a:schemeClr val="tx1"/>
                </a:solidFill>
              </a:rPr>
              <a:t>    </a:t>
            </a:r>
            <a:r>
              <a:rPr lang="ru-RU" sz="2600" dirty="0" err="1" smtClean="0">
                <a:solidFill>
                  <a:schemeClr val="tx1"/>
                </a:solidFill>
              </a:rPr>
              <a:t>природних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можна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зробити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висновок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що</a:t>
            </a:r>
            <a:r>
              <a:rPr lang="ru-RU" sz="2600" dirty="0">
                <a:solidFill>
                  <a:schemeClr val="tx1"/>
                </a:solidFill>
              </a:rPr>
              <a:t> вид </a:t>
            </a:r>
            <a:r>
              <a:rPr lang="ru-RU" sz="2600" dirty="0" err="1">
                <a:solidFill>
                  <a:schemeClr val="tx1"/>
                </a:solidFill>
              </a:rPr>
              <a:t>чутливий</a:t>
            </a:r>
            <a:r>
              <a:rPr lang="ru-RU" sz="2600" dirty="0">
                <a:solidFill>
                  <a:schemeClr val="tx1"/>
                </a:solidFill>
              </a:rPr>
              <a:t> до </a:t>
            </a:r>
            <a:r>
              <a:rPr lang="ru-RU" sz="2600" dirty="0" err="1">
                <a:solidFill>
                  <a:schemeClr val="tx1"/>
                </a:solidFill>
              </a:rPr>
              <a:t>різких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змін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абіотичних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факторів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та </a:t>
            </a:r>
            <a:r>
              <a:rPr lang="ru-RU" sz="2600" dirty="0" err="1">
                <a:solidFill>
                  <a:schemeClr val="tx1"/>
                </a:solidFill>
              </a:rPr>
              <a:t>антропогенної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дії</a:t>
            </a:r>
            <a:r>
              <a:rPr lang="ru-RU" sz="2600" dirty="0">
                <a:solidFill>
                  <a:schemeClr val="tx1"/>
                </a:solidFill>
              </a:rPr>
              <a:t>. </a:t>
            </a:r>
            <a:r>
              <a:rPr lang="ru-RU" sz="2600" dirty="0" err="1">
                <a:solidFill>
                  <a:schemeClr val="tx1"/>
                </a:solidFill>
              </a:rPr>
              <a:t>Скорочення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чисельності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зменшуе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генетичну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  </a:t>
            </a:r>
            <a:r>
              <a:rPr lang="ru-RU" sz="2600" dirty="0" err="1" smtClean="0">
                <a:solidFill>
                  <a:schemeClr val="tx1"/>
                </a:solidFill>
              </a:rPr>
              <a:t>різноманітність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і</a:t>
            </a:r>
            <a:r>
              <a:rPr lang="ru-RU" sz="2600" dirty="0">
                <a:solidFill>
                  <a:schemeClr val="tx1"/>
                </a:solidFill>
              </a:rPr>
              <a:t> в </a:t>
            </a:r>
            <a:r>
              <a:rPr lang="ru-RU" sz="2600" dirty="0" err="1">
                <a:solidFill>
                  <a:schemeClr val="tx1"/>
                </a:solidFill>
              </a:rPr>
              <a:t>результаті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адаптаційний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потенціал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популяцій</a:t>
            </a:r>
            <a:r>
              <a:rPr lang="ru-RU" sz="2600" dirty="0">
                <a:solidFill>
                  <a:schemeClr val="tx1"/>
                </a:solidFill>
              </a:rPr>
              <a:t>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   Так </a:t>
            </a:r>
            <a:r>
              <a:rPr lang="ru-RU" sz="2600" dirty="0">
                <a:solidFill>
                  <a:schemeClr val="tx1"/>
                </a:solidFill>
              </a:rPr>
              <a:t>як у арніки гірської </a:t>
            </a:r>
            <a:r>
              <a:rPr lang="ru-RU" sz="2600" dirty="0" err="1">
                <a:solidFill>
                  <a:schemeClr val="tx1"/>
                </a:solidFill>
              </a:rPr>
              <a:t>переважає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вегетативне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розмноження</a:t>
            </a:r>
            <a:r>
              <a:rPr lang="ru-RU" sz="2600" dirty="0">
                <a:solidFill>
                  <a:schemeClr val="tx1"/>
                </a:solidFill>
              </a:rPr>
              <a:t>, то у </a:t>
            </a:r>
            <a:r>
              <a:rPr lang="ru-RU" sz="2600" dirty="0" err="1">
                <a:solidFill>
                  <a:schemeClr val="tx1"/>
                </a:solidFill>
              </a:rPr>
              <a:t>більшості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вивчених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популяцій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значну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частину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складають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віргінільні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dirty="0" err="1">
                <a:solidFill>
                  <a:schemeClr val="tx1"/>
                </a:solidFill>
              </a:rPr>
              <a:t>особини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   Для </a:t>
            </a:r>
            <a:r>
              <a:rPr lang="ru-RU" sz="2600" dirty="0" err="1" smtClean="0">
                <a:solidFill>
                  <a:schemeClr val="tx1"/>
                </a:solidFill>
              </a:rPr>
              <a:t>збереження</a:t>
            </a:r>
            <a:r>
              <a:rPr lang="ru-RU" sz="2600" dirty="0" smtClean="0">
                <a:solidFill>
                  <a:schemeClr val="tx1"/>
                </a:solidFill>
              </a:rPr>
              <a:t> генофонду </a:t>
            </a:r>
            <a:r>
              <a:rPr lang="ru-RU" sz="2600" dirty="0" err="1" smtClean="0">
                <a:solidFill>
                  <a:schemeClr val="tx1"/>
                </a:solidFill>
              </a:rPr>
              <a:t>необхідно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посилити</a:t>
            </a:r>
            <a:r>
              <a:rPr lang="ru-RU" sz="2600" dirty="0" smtClean="0">
                <a:solidFill>
                  <a:schemeClr val="tx1"/>
                </a:solidFill>
              </a:rPr>
              <a:t> контроль за станом </a:t>
            </a:r>
            <a:r>
              <a:rPr lang="ru-RU" sz="2600" dirty="0" err="1" smtClean="0">
                <a:solidFill>
                  <a:schemeClr val="tx1"/>
                </a:solidFill>
              </a:rPr>
              <a:t>природних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популяцій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створити</a:t>
            </a:r>
            <a:r>
              <a:rPr lang="ru-RU" sz="2600" dirty="0" smtClean="0">
                <a:solidFill>
                  <a:schemeClr val="tx1"/>
                </a:solidFill>
              </a:rPr>
              <a:t> банк </a:t>
            </a:r>
            <a:r>
              <a:rPr lang="ru-RU" sz="2600" dirty="0" err="1" smtClean="0">
                <a:solidFill>
                  <a:schemeClr val="tx1"/>
                </a:solidFill>
              </a:rPr>
              <a:t>насіння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популяцій</a:t>
            </a:r>
            <a:r>
              <a:rPr lang="ru-RU" sz="2600" dirty="0" smtClean="0">
                <a:solidFill>
                  <a:schemeClr val="tx1"/>
                </a:solidFill>
              </a:rPr>
              <a:t>, методом </a:t>
            </a:r>
            <a:r>
              <a:rPr lang="ru-RU" sz="2600" dirty="0" err="1" smtClean="0">
                <a:solidFill>
                  <a:schemeClr val="tx1"/>
                </a:solidFill>
              </a:rPr>
              <a:t>клонального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мікророзмноження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щорічно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створювати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велику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кількість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мікроживців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які</a:t>
            </a:r>
            <a:r>
              <a:rPr lang="ru-RU" sz="2600" dirty="0" smtClean="0">
                <a:solidFill>
                  <a:schemeClr val="tx1"/>
                </a:solidFill>
              </a:rPr>
              <a:t> у </a:t>
            </a:r>
            <a:r>
              <a:rPr lang="ru-RU" sz="2600" dirty="0" err="1" smtClean="0">
                <a:solidFill>
                  <a:schemeClr val="tx1"/>
                </a:solidFill>
              </a:rPr>
              <a:t>дальнішому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висаджувати</a:t>
            </a:r>
            <a:r>
              <a:rPr lang="ru-RU" sz="2600" dirty="0" smtClean="0">
                <a:solidFill>
                  <a:schemeClr val="tx1"/>
                </a:solidFill>
              </a:rPr>
              <a:t> у </a:t>
            </a:r>
            <a:r>
              <a:rPr lang="ru-RU" sz="2600" dirty="0" err="1" smtClean="0">
                <a:solidFill>
                  <a:schemeClr val="tx1"/>
                </a:solidFill>
              </a:rPr>
              <a:t>природні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умови</a:t>
            </a:r>
            <a:r>
              <a:rPr lang="ru-RU" sz="2600" dirty="0" smtClean="0">
                <a:solidFill>
                  <a:schemeClr val="tx1"/>
                </a:solidFill>
              </a:rPr>
              <a:t>. У </a:t>
            </a:r>
            <a:r>
              <a:rPr lang="ru-RU" sz="2600" dirty="0" err="1" smtClean="0">
                <a:solidFill>
                  <a:schemeClr val="tx1"/>
                </a:solidFill>
              </a:rPr>
              <a:t>гірських</a:t>
            </a:r>
            <a:r>
              <a:rPr lang="ru-RU" sz="2600" dirty="0" smtClean="0">
                <a:solidFill>
                  <a:schemeClr val="tx1"/>
                </a:solidFill>
              </a:rPr>
              <a:t> районах на </a:t>
            </a:r>
            <a:r>
              <a:rPr lang="ru-RU" sz="2600" dirty="0" err="1" smtClean="0">
                <a:solidFill>
                  <a:schemeClr val="tx1"/>
                </a:solidFill>
              </a:rPr>
              <a:t>слабокислих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uk-UA" sz="2600" dirty="0" smtClean="0">
                <a:solidFill>
                  <a:schemeClr val="tx1"/>
                </a:solidFill>
              </a:rPr>
              <a:t>вологих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грунтах </a:t>
            </a:r>
            <a:r>
              <a:rPr lang="ru-RU" sz="2600" dirty="0" err="1" smtClean="0">
                <a:solidFill>
                  <a:schemeClr val="tx1"/>
                </a:solidFill>
              </a:rPr>
              <a:t>створити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штучні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ценози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які</a:t>
            </a:r>
            <a:r>
              <a:rPr lang="ru-RU" sz="2600" dirty="0" smtClean="0">
                <a:solidFill>
                  <a:schemeClr val="tx1"/>
                </a:solidFill>
              </a:rPr>
              <a:t> б </a:t>
            </a:r>
            <a:r>
              <a:rPr lang="ru-RU" sz="2600" dirty="0" err="1" smtClean="0">
                <a:solidFill>
                  <a:schemeClr val="tx1"/>
                </a:solidFill>
              </a:rPr>
              <a:t>можна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було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використати</a:t>
            </a:r>
            <a:r>
              <a:rPr lang="ru-RU" sz="2600" dirty="0" smtClean="0">
                <a:solidFill>
                  <a:schemeClr val="tx1"/>
                </a:solidFill>
              </a:rPr>
              <a:t> для </a:t>
            </a:r>
            <a:r>
              <a:rPr lang="ru-RU" sz="2600" dirty="0" err="1" smtClean="0">
                <a:solidFill>
                  <a:schemeClr val="tx1"/>
                </a:solidFill>
              </a:rPr>
              <a:t>заготівлі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лікарської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сировини</a:t>
            </a:r>
            <a:r>
              <a:rPr lang="ru-RU" sz="2600" dirty="0" smtClean="0">
                <a:solidFill>
                  <a:schemeClr val="tx1"/>
                </a:solidFill>
              </a:rPr>
              <a:t>. У </a:t>
            </a:r>
            <a:r>
              <a:rPr lang="ru-RU" sz="2600" dirty="0" err="1" smtClean="0">
                <a:solidFill>
                  <a:schemeClr val="tx1"/>
                </a:solidFill>
              </a:rPr>
              <a:t>ботанічних</a:t>
            </a:r>
            <a:r>
              <a:rPr lang="ru-RU" sz="2600" dirty="0" smtClean="0">
                <a:solidFill>
                  <a:schemeClr val="tx1"/>
                </a:solidFill>
              </a:rPr>
              <a:t> садах </a:t>
            </a:r>
            <a:r>
              <a:rPr lang="ru-RU" sz="2600" dirty="0" err="1" smtClean="0">
                <a:solidFill>
                  <a:schemeClr val="tx1"/>
                </a:solidFill>
              </a:rPr>
              <a:t>створити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і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підтримувати</a:t>
            </a:r>
            <a:r>
              <a:rPr lang="ru-RU" sz="2600" dirty="0" smtClean="0">
                <a:solidFill>
                  <a:schemeClr val="tx1"/>
                </a:solidFill>
              </a:rPr>
              <a:t> культуру </a:t>
            </a:r>
            <a:r>
              <a:rPr lang="ru-RU" sz="2600" dirty="0" err="1" smtClean="0">
                <a:solidFill>
                  <a:schemeClr val="tx1"/>
                </a:solidFill>
              </a:rPr>
              <a:t>з</a:t>
            </a:r>
            <a:r>
              <a:rPr lang="ru-RU" sz="2600" dirty="0" smtClean="0">
                <a:solidFill>
                  <a:schemeClr val="tx1"/>
                </a:solidFill>
              </a:rPr>
              <a:t> метою </a:t>
            </a:r>
            <a:r>
              <a:rPr lang="ru-RU" sz="2600" dirty="0" err="1" smtClean="0">
                <a:solidFill>
                  <a:schemeClr val="tx1"/>
                </a:solidFill>
              </a:rPr>
              <a:t>відбору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рослин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які</a:t>
            </a:r>
            <a:r>
              <a:rPr lang="ru-RU" sz="2600" dirty="0" smtClean="0">
                <a:solidFill>
                  <a:schemeClr val="tx1"/>
                </a:solidFill>
              </a:rPr>
              <a:t> б </a:t>
            </a:r>
            <a:r>
              <a:rPr lang="ru-RU" sz="2600" dirty="0" err="1" smtClean="0">
                <a:solidFill>
                  <a:schemeClr val="tx1"/>
                </a:solidFill>
              </a:rPr>
              <a:t>можна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було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адаптувати</a:t>
            </a:r>
            <a:r>
              <a:rPr lang="ru-RU" sz="2600" dirty="0" smtClean="0">
                <a:solidFill>
                  <a:schemeClr val="tx1"/>
                </a:solidFill>
              </a:rPr>
              <a:t> до </a:t>
            </a:r>
            <a:r>
              <a:rPr lang="ru-RU" sz="2600" dirty="0" err="1" smtClean="0">
                <a:solidFill>
                  <a:schemeClr val="tx1"/>
                </a:solidFill>
              </a:rPr>
              <a:t>екологічних</a:t>
            </a:r>
            <a:r>
              <a:rPr lang="ru-RU" sz="2600" dirty="0" smtClean="0">
                <a:solidFill>
                  <a:schemeClr val="tx1"/>
                </a:solidFill>
              </a:rPr>
              <a:t> умов </a:t>
            </a:r>
            <a:r>
              <a:rPr lang="ru-RU" sz="2600" dirty="0" err="1" smtClean="0">
                <a:solidFill>
                  <a:schemeClr val="tx1"/>
                </a:solidFill>
              </a:rPr>
              <a:t>низинних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районів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 smtClean="0"/>
          </a:p>
          <a:p>
            <a:endParaRPr lang="ru-RU" sz="2200" dirty="0"/>
          </a:p>
        </p:txBody>
      </p:sp>
    </p:spTree>
  </p:cSld>
  <p:clrMapOvr>
    <a:masterClrMapping/>
  </p:clrMapOvr>
  <p:transition spd="slow" advTm="59806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421</Words>
  <Application>Microsoft Office PowerPoint</Application>
  <PresentationFormat>Екран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Презентація PowerPoint</vt:lpstr>
      <vt:lpstr>Роботу виконала  учениця 10 класу  Плосківської ЗОШ І-ІІІ ст. Смолен Юліана  Науковий керівник:  Гартавел М.П.  вчитель біології</vt:lpstr>
      <vt:lpstr> Мета роботи: - дослідити аналіз стану популяцій арніки гірської; - визначити рівень розповсюдження популяції арніки гірської на території досліджуваних урочищ;  - вивчити морфо-анатомічні особливості об'єкта  дослідження; - контроль за рослинами у місцях максимального розповсюдження Об'єкт дослідження: популяція арніки гірської Предмет дослідження: просторове розміщення рослин   </vt:lpstr>
      <vt:lpstr>Методи дослідження: обстеження фітоценозів з метою виявлення арніки гірської проводилися маршрутним методом; популяційні дослідження виконували методом польової геоботаніки та популяційної екології рослин</vt:lpstr>
      <vt:lpstr>Арніка гірська</vt:lpstr>
      <vt:lpstr>Презентація PowerPoint</vt:lpstr>
      <vt:lpstr> Щільність  зростання   арніки гірської 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2014-11-24T17:26:01Z</dcterms:created>
  <dcterms:modified xsi:type="dcterms:W3CDTF">2014-11-25T09:54:01Z</dcterms:modified>
</cp:coreProperties>
</file>