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3/31/2014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3/31/2014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3/31/2014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3/31/2014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3/31/2014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3/31/2014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3/31/2014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3/31/2014</a:t>
            </a:fld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3/31/2014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3/31/2014</a:t>
            </a:fld>
            <a:endParaRPr lang="en-US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3/31/2014</a:t>
            </a:fld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3/31/2014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81200" y="990600"/>
            <a:ext cx="6553200" cy="1132362"/>
          </a:xfrm>
        </p:spPr>
        <p:txBody>
          <a:bodyPr/>
          <a:lstStyle/>
          <a:p>
            <a:pPr algn="ctr"/>
            <a:r>
              <a:rPr lang="ru-RU" dirty="0" err="1" smtClean="0"/>
              <a:t>Вплив</a:t>
            </a:r>
            <a:r>
              <a:rPr lang="ru-RU" dirty="0" smtClean="0"/>
              <a:t> </a:t>
            </a:r>
            <a:r>
              <a:rPr lang="ru-RU" dirty="0" err="1" smtClean="0"/>
              <a:t>радіації</a:t>
            </a:r>
            <a:r>
              <a:rPr lang="ru-RU" dirty="0" smtClean="0"/>
              <a:t> на </a:t>
            </a:r>
            <a:r>
              <a:rPr lang="ru-RU" dirty="0" err="1" smtClean="0"/>
              <a:t>організм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0" y="5486400"/>
            <a:ext cx="2286000" cy="137160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Штучні джерела радіації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До них </a:t>
            </a:r>
            <a:r>
              <a:rPr lang="ru-RU" dirty="0" err="1" smtClean="0"/>
              <a:t>відноситься</a:t>
            </a:r>
            <a:r>
              <a:rPr lang="ru-RU" dirty="0" smtClean="0"/>
              <a:t> </a:t>
            </a:r>
            <a:r>
              <a:rPr lang="ru-RU" dirty="0" err="1" smtClean="0"/>
              <a:t>атомна</a:t>
            </a:r>
            <a:r>
              <a:rPr lang="ru-RU" dirty="0" smtClean="0"/>
              <a:t> </a:t>
            </a:r>
            <a:r>
              <a:rPr lang="ru-RU" dirty="0" err="1" smtClean="0"/>
              <a:t>енергетика</a:t>
            </a:r>
            <a:r>
              <a:rPr lang="ru-RU" dirty="0" smtClean="0"/>
              <a:t>, </a:t>
            </a:r>
            <a:r>
              <a:rPr lang="ru-RU" dirty="0" err="1" smtClean="0"/>
              <a:t>рентгенологічні</a:t>
            </a:r>
            <a:r>
              <a:rPr lang="ru-RU" dirty="0" smtClean="0"/>
              <a:t> </a:t>
            </a:r>
            <a:r>
              <a:rPr lang="ru-RU" dirty="0" err="1" smtClean="0"/>
              <a:t>процедури</a:t>
            </a:r>
            <a:r>
              <a:rPr lang="ru-RU" dirty="0" smtClean="0"/>
              <a:t>. </a:t>
            </a:r>
            <a:r>
              <a:rPr lang="ru-RU" dirty="0" err="1" smtClean="0"/>
              <a:t>Нижче</a:t>
            </a:r>
            <a:r>
              <a:rPr lang="ru-RU" dirty="0" smtClean="0"/>
              <a:t> </a:t>
            </a:r>
            <a:r>
              <a:rPr lang="ru-RU" dirty="0" err="1" smtClean="0"/>
              <a:t>наведені</a:t>
            </a:r>
            <a:r>
              <a:rPr lang="ru-RU" dirty="0" smtClean="0"/>
              <a:t> 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джерела</a:t>
            </a:r>
            <a:r>
              <a:rPr lang="ru-RU" dirty="0" smtClean="0"/>
              <a:t> </a:t>
            </a:r>
            <a:r>
              <a:rPr lang="ru-RU" dirty="0" err="1" smtClean="0"/>
              <a:t>радіаційного</a:t>
            </a:r>
            <a:r>
              <a:rPr lang="ru-RU" dirty="0" smtClean="0"/>
              <a:t> </a:t>
            </a:r>
            <a:r>
              <a:rPr lang="ru-RU" dirty="0" err="1" smtClean="0"/>
              <a:t>опромінення</a:t>
            </a:r>
            <a:r>
              <a:rPr lang="ru-RU" dirty="0" smtClean="0"/>
              <a:t> та </a:t>
            </a:r>
            <a:r>
              <a:rPr lang="ru-RU" dirty="0" err="1" smtClean="0"/>
              <a:t>ефективні</a:t>
            </a:r>
            <a:r>
              <a:rPr lang="ru-RU" dirty="0" smtClean="0"/>
              <a:t> </a:t>
            </a:r>
            <a:r>
              <a:rPr lang="ru-RU" dirty="0" err="1" smtClean="0"/>
              <a:t>еквівалентні</a:t>
            </a:r>
            <a:r>
              <a:rPr lang="ru-RU" dirty="0" smtClean="0"/>
              <a:t> </a:t>
            </a:r>
            <a:r>
              <a:rPr lang="ru-RU" dirty="0" err="1" smtClean="0"/>
              <a:t>дози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7410" name="Picture 2" descr="http://www.spbpmc.ru/files/visual/diagnostika/rentgen/rgk_norma_p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3352800"/>
            <a:ext cx="2895600" cy="2846447"/>
          </a:xfrm>
          <a:prstGeom prst="rect">
            <a:avLst/>
          </a:prstGeom>
          <a:noFill/>
        </p:spPr>
      </p:pic>
      <p:pic>
        <p:nvPicPr>
          <p:cNvPr id="17412" name="Picture 4" descr="http://img04.rl0.ru/pgc/432x288/501a5bd6-0f10-5b10-0f10-5b1fe8c521a0.photo.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86200" y="3352800"/>
            <a:ext cx="4114800" cy="27241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Річні</a:t>
            </a:r>
            <a:r>
              <a:rPr lang="ru-RU" dirty="0" smtClean="0"/>
              <a:t> </a:t>
            </a:r>
            <a:r>
              <a:rPr lang="ru-RU" dirty="0" err="1" smtClean="0"/>
              <a:t>ефективні</a:t>
            </a:r>
            <a:r>
              <a:rPr lang="ru-RU" dirty="0" smtClean="0"/>
              <a:t> </a:t>
            </a:r>
            <a:r>
              <a:rPr lang="ru-RU" dirty="0" err="1" smtClean="0"/>
              <a:t>еквівалентні</a:t>
            </a:r>
            <a:r>
              <a:rPr lang="ru-RU" dirty="0" smtClean="0"/>
              <a:t> </a:t>
            </a:r>
            <a:r>
              <a:rPr lang="ru-RU" dirty="0" err="1" smtClean="0"/>
              <a:t>дози</a:t>
            </a:r>
            <a:r>
              <a:rPr lang="ru-RU" dirty="0" smtClean="0"/>
              <a:t>, </a:t>
            </a:r>
            <a:r>
              <a:rPr lang="ru-RU" dirty="0" err="1" smtClean="0"/>
              <a:t>мкЗв</a:t>
            </a:r>
            <a:r>
              <a:rPr lang="ru-RU" dirty="0" smtClean="0"/>
              <a:t>/год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01000" cy="4873752"/>
          </a:xfrm>
        </p:spPr>
        <p:txBody>
          <a:bodyPr/>
          <a:lstStyle/>
          <a:p>
            <a:r>
              <a:rPr lang="ru-RU" dirty="0" err="1" smtClean="0"/>
              <a:t>Космічне</a:t>
            </a:r>
            <a:r>
              <a:rPr lang="ru-RU" dirty="0" smtClean="0"/>
              <a:t> </a:t>
            </a:r>
            <a:r>
              <a:rPr lang="ru-RU" dirty="0" err="1" smtClean="0"/>
              <a:t>випромінювання</a:t>
            </a:r>
            <a:r>
              <a:rPr lang="ru-RU" dirty="0" smtClean="0"/>
              <a:t>.………………………...32;</a:t>
            </a:r>
          </a:p>
          <a:p>
            <a:r>
              <a:rPr lang="ru-RU" dirty="0" err="1" smtClean="0"/>
              <a:t>Опромінення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будматеріалів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на </a:t>
            </a:r>
            <a:r>
              <a:rPr lang="ru-RU" dirty="0" err="1" smtClean="0"/>
              <a:t>місцевості</a:t>
            </a:r>
            <a:r>
              <a:rPr lang="ru-RU" dirty="0" smtClean="0"/>
              <a:t>..37;</a:t>
            </a:r>
          </a:p>
          <a:p>
            <a:r>
              <a:rPr lang="ru-RU" dirty="0" err="1" smtClean="0"/>
              <a:t>Внутрішнє</a:t>
            </a:r>
            <a:r>
              <a:rPr lang="ru-RU" dirty="0" smtClean="0"/>
              <a:t> </a:t>
            </a:r>
            <a:r>
              <a:rPr lang="ru-RU" dirty="0" err="1" smtClean="0"/>
              <a:t>опромінення</a:t>
            </a:r>
            <a:r>
              <a:rPr lang="ru-RU" dirty="0" smtClean="0"/>
              <a:t>…….………………………37;</a:t>
            </a:r>
          </a:p>
          <a:p>
            <a:r>
              <a:rPr lang="ru-RU" dirty="0" smtClean="0"/>
              <a:t>Радон-222, радон-220………….…….………..…….126;</a:t>
            </a:r>
          </a:p>
          <a:p>
            <a:r>
              <a:rPr lang="ru-RU" dirty="0" err="1" smtClean="0"/>
              <a:t>Медичні</a:t>
            </a:r>
            <a:r>
              <a:rPr lang="ru-RU" dirty="0" smtClean="0"/>
              <a:t> </a:t>
            </a:r>
            <a:r>
              <a:rPr lang="ru-RU" dirty="0" err="1" smtClean="0"/>
              <a:t>процедури</a:t>
            </a:r>
            <a:r>
              <a:rPr lang="ru-RU" dirty="0" smtClean="0"/>
              <a:t>…………………………………169;</a:t>
            </a:r>
          </a:p>
          <a:p>
            <a:r>
              <a:rPr lang="ru-RU" dirty="0" err="1" smtClean="0"/>
              <a:t>Випробовування</a:t>
            </a:r>
            <a:r>
              <a:rPr lang="ru-RU" dirty="0" smtClean="0"/>
              <a:t> </a:t>
            </a:r>
            <a:r>
              <a:rPr lang="ru-RU" dirty="0" err="1" smtClean="0"/>
              <a:t>ядерної</a:t>
            </a:r>
            <a:r>
              <a:rPr lang="ru-RU" dirty="0" smtClean="0"/>
              <a:t> </a:t>
            </a:r>
            <a:r>
              <a:rPr lang="ru-RU" dirty="0" err="1" smtClean="0"/>
              <a:t>зброї</a:t>
            </a:r>
            <a:r>
              <a:rPr lang="ru-RU" dirty="0" smtClean="0"/>
              <a:t>….…………………1,5;</a:t>
            </a:r>
          </a:p>
          <a:p>
            <a:r>
              <a:rPr lang="ru-RU" dirty="0" err="1" smtClean="0"/>
              <a:t>Ядерна</a:t>
            </a:r>
            <a:r>
              <a:rPr lang="ru-RU" dirty="0" smtClean="0"/>
              <a:t> </a:t>
            </a:r>
            <a:r>
              <a:rPr lang="ru-RU" dirty="0" err="1" smtClean="0"/>
              <a:t>енергетика</a:t>
            </a:r>
            <a:r>
              <a:rPr lang="ru-RU" dirty="0" smtClean="0"/>
              <a:t>……………….………………...0,01;</a:t>
            </a:r>
          </a:p>
          <a:p>
            <a:r>
              <a:rPr lang="ru-RU" dirty="0" err="1" smtClean="0"/>
              <a:t>Всього</a:t>
            </a:r>
            <a:r>
              <a:rPr lang="ru-RU" dirty="0" smtClean="0"/>
              <a:t>……………………………….…….……………400.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Вплив </a:t>
            </a:r>
            <a:r>
              <a:rPr lang="uk-UA" dirty="0" err="1" smtClean="0"/>
              <a:t>радіаціїї</a:t>
            </a:r>
            <a:r>
              <a:rPr lang="uk-UA" dirty="0" smtClean="0"/>
              <a:t> на організм людини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err="1" smtClean="0"/>
              <a:t>Вплив</a:t>
            </a:r>
            <a:r>
              <a:rPr lang="ru-RU" dirty="0" smtClean="0"/>
              <a:t> </a:t>
            </a:r>
            <a:r>
              <a:rPr lang="ru-RU" dirty="0" err="1" smtClean="0"/>
              <a:t>радіації</a:t>
            </a:r>
            <a:r>
              <a:rPr lang="ru-RU" dirty="0" smtClean="0"/>
              <a:t> на </a:t>
            </a:r>
            <a:r>
              <a:rPr lang="ru-RU" dirty="0" err="1" smtClean="0"/>
              <a:t>живий</a:t>
            </a:r>
            <a:r>
              <a:rPr lang="ru-RU" dirty="0" smtClean="0"/>
              <a:t> </a:t>
            </a:r>
            <a:r>
              <a:rPr lang="ru-RU" dirty="0" err="1" smtClean="0"/>
              <a:t>організм</a:t>
            </a:r>
            <a:r>
              <a:rPr lang="ru-RU" dirty="0" smtClean="0"/>
              <a:t> </a:t>
            </a:r>
            <a:r>
              <a:rPr lang="ru-RU" dirty="0" err="1" smtClean="0"/>
              <a:t>викликає</a:t>
            </a:r>
            <a:r>
              <a:rPr lang="ru-RU" dirty="0" smtClean="0"/>
              <a:t> в </a:t>
            </a:r>
            <a:r>
              <a:rPr lang="ru-RU" dirty="0" err="1" smtClean="0"/>
              <a:t>ньому</a:t>
            </a:r>
            <a:r>
              <a:rPr lang="ru-RU" dirty="0" smtClean="0"/>
              <a:t> </a:t>
            </a:r>
            <a:r>
              <a:rPr lang="ru-RU" dirty="0" err="1" smtClean="0"/>
              <a:t>різні</a:t>
            </a:r>
            <a:r>
              <a:rPr lang="ru-RU" dirty="0" smtClean="0"/>
              <a:t> </a:t>
            </a:r>
            <a:r>
              <a:rPr lang="ru-RU" dirty="0" err="1" smtClean="0"/>
              <a:t>оборотні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необоротні</a:t>
            </a:r>
            <a:r>
              <a:rPr lang="ru-RU" dirty="0" smtClean="0"/>
              <a:t> </a:t>
            </a:r>
            <a:r>
              <a:rPr lang="ru-RU" dirty="0" err="1" smtClean="0"/>
              <a:t>біологічні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. І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 </a:t>
            </a:r>
            <a:r>
              <a:rPr lang="ru-RU" dirty="0" err="1" smtClean="0"/>
              <a:t>діляться</a:t>
            </a:r>
            <a:r>
              <a:rPr lang="ru-RU" dirty="0" smtClean="0"/>
              <a:t> на </a:t>
            </a:r>
            <a:r>
              <a:rPr lang="ru-RU" dirty="0" err="1" smtClean="0"/>
              <a:t>дві</a:t>
            </a:r>
            <a:r>
              <a:rPr lang="ru-RU" dirty="0" smtClean="0"/>
              <a:t> </a:t>
            </a:r>
            <a:r>
              <a:rPr lang="ru-RU" dirty="0" err="1" smtClean="0"/>
              <a:t>категорії</a:t>
            </a:r>
            <a:r>
              <a:rPr lang="ru-RU" dirty="0" smtClean="0"/>
              <a:t> – </a:t>
            </a:r>
            <a:r>
              <a:rPr lang="ru-RU" dirty="0" err="1" smtClean="0"/>
              <a:t>соматичні</a:t>
            </a:r>
            <a:r>
              <a:rPr lang="ru-RU" dirty="0" smtClean="0"/>
              <a:t>, </a:t>
            </a:r>
            <a:r>
              <a:rPr lang="ru-RU" dirty="0" err="1" smtClean="0"/>
              <a:t>викликані</a:t>
            </a:r>
            <a:r>
              <a:rPr lang="ru-RU" dirty="0" smtClean="0"/>
              <a:t> </a:t>
            </a:r>
            <a:r>
              <a:rPr lang="ru-RU" dirty="0" err="1" smtClean="0"/>
              <a:t>безпосередньо</a:t>
            </a:r>
            <a:r>
              <a:rPr lang="ru-RU" dirty="0" smtClean="0"/>
              <a:t> у </a:t>
            </a:r>
            <a:r>
              <a:rPr lang="ru-RU" dirty="0" err="1" smtClean="0"/>
              <a:t>людини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генетичні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виникають</a:t>
            </a:r>
            <a:r>
              <a:rPr lang="ru-RU" dirty="0" smtClean="0"/>
              <a:t> </a:t>
            </a:r>
            <a:r>
              <a:rPr lang="ru-RU" dirty="0" err="1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нащадків</a:t>
            </a:r>
            <a:r>
              <a:rPr lang="ru-RU" dirty="0" smtClean="0"/>
              <a:t>. Сила </a:t>
            </a:r>
            <a:r>
              <a:rPr lang="ru-RU" dirty="0" err="1" smtClean="0"/>
              <a:t>впливу</a:t>
            </a:r>
            <a:r>
              <a:rPr lang="ru-RU" dirty="0" smtClean="0"/>
              <a:t> </a:t>
            </a:r>
            <a:r>
              <a:rPr lang="ru-RU" dirty="0" err="1" smtClean="0"/>
              <a:t>радіації</a:t>
            </a:r>
            <a:r>
              <a:rPr lang="ru-RU" dirty="0" smtClean="0"/>
              <a:t> на </a:t>
            </a:r>
            <a:r>
              <a:rPr lang="ru-RU" dirty="0" err="1" smtClean="0"/>
              <a:t>організм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залежить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того, як </a:t>
            </a:r>
            <a:r>
              <a:rPr lang="ru-RU" dirty="0" err="1" smtClean="0"/>
              <a:t>відбувається</a:t>
            </a:r>
            <a:r>
              <a:rPr lang="ru-RU" dirty="0" smtClean="0"/>
              <a:t> </a:t>
            </a:r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 err="1" smtClean="0"/>
              <a:t>вплив</a:t>
            </a:r>
            <a:r>
              <a:rPr lang="ru-RU" dirty="0" smtClean="0"/>
              <a:t> – </a:t>
            </a:r>
            <a:r>
              <a:rPr lang="ru-RU" dirty="0" err="1" smtClean="0"/>
              <a:t>відразу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порціями</a:t>
            </a:r>
            <a:r>
              <a:rPr lang="ru-RU" dirty="0" smtClean="0"/>
              <a:t>. У </a:t>
            </a:r>
            <a:r>
              <a:rPr lang="ru-RU" dirty="0" err="1" smtClean="0"/>
              <a:t>загальному</a:t>
            </a:r>
            <a:r>
              <a:rPr lang="ru-RU" dirty="0" smtClean="0"/>
              <a:t> </a:t>
            </a:r>
            <a:r>
              <a:rPr lang="ru-RU" dirty="0" err="1" smtClean="0"/>
              <a:t>випадку</a:t>
            </a:r>
            <a:r>
              <a:rPr lang="ru-RU" dirty="0" smtClean="0"/>
              <a:t> </a:t>
            </a:r>
            <a:r>
              <a:rPr lang="ru-RU" dirty="0" err="1" smtClean="0"/>
              <a:t>ступінь</a:t>
            </a:r>
            <a:r>
              <a:rPr lang="ru-RU" dirty="0" smtClean="0"/>
              <a:t> </a:t>
            </a:r>
            <a:r>
              <a:rPr lang="ru-RU" dirty="0" err="1" smtClean="0"/>
              <a:t>ушкоджень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 </a:t>
            </a:r>
            <a:r>
              <a:rPr lang="ru-RU" dirty="0" err="1" smtClean="0"/>
              <a:t>залежить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інтенсивності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тривалості</a:t>
            </a:r>
            <a:r>
              <a:rPr lang="ru-RU" dirty="0" smtClean="0"/>
              <a:t> </a:t>
            </a:r>
            <a:r>
              <a:rPr lang="ru-RU" dirty="0" err="1" smtClean="0"/>
              <a:t>впливу</a:t>
            </a:r>
            <a:r>
              <a:rPr lang="ru-RU" dirty="0" smtClean="0"/>
              <a:t> </a:t>
            </a:r>
            <a:r>
              <a:rPr lang="ru-RU" dirty="0" err="1" smtClean="0"/>
              <a:t>радіації</a:t>
            </a:r>
            <a:r>
              <a:rPr lang="ru-RU" dirty="0" smtClean="0"/>
              <a:t> на </a:t>
            </a:r>
            <a:r>
              <a:rPr lang="ru-RU" dirty="0" err="1" smtClean="0"/>
              <a:t>нього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Стохастичні</a:t>
            </a:r>
            <a:r>
              <a:rPr lang="ru-RU" dirty="0" smtClean="0"/>
              <a:t> (</a:t>
            </a:r>
            <a:r>
              <a:rPr lang="ru-RU" dirty="0" err="1" smtClean="0"/>
              <a:t>випадкові</a:t>
            </a:r>
            <a:r>
              <a:rPr lang="ru-RU" dirty="0" smtClean="0"/>
              <a:t>) </a:t>
            </a:r>
            <a:r>
              <a:rPr lang="ru-RU" dirty="0" err="1" smtClean="0"/>
              <a:t>наслідки</a:t>
            </a:r>
            <a:r>
              <a:rPr lang="ru-RU" dirty="0" smtClean="0"/>
              <a:t> </a:t>
            </a:r>
            <a:r>
              <a:rPr lang="ru-RU" dirty="0" err="1" smtClean="0"/>
              <a:t>впливу</a:t>
            </a:r>
            <a:r>
              <a:rPr lang="ru-RU" dirty="0" smtClean="0"/>
              <a:t> </a:t>
            </a:r>
            <a:r>
              <a:rPr lang="ru-RU" dirty="0" err="1" smtClean="0"/>
              <a:t>радіації</a:t>
            </a:r>
            <a:r>
              <a:rPr lang="ru-RU" dirty="0" smtClean="0"/>
              <a:t> на </a:t>
            </a:r>
            <a:r>
              <a:rPr lang="ru-RU" dirty="0" err="1" smtClean="0"/>
              <a:t>організм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err="1" smtClean="0"/>
              <a:t>Стохастичні</a:t>
            </a:r>
            <a:r>
              <a:rPr lang="ru-RU" dirty="0" smtClean="0"/>
              <a:t> </a:t>
            </a:r>
            <a:r>
              <a:rPr lang="ru-RU" dirty="0" err="1" smtClean="0"/>
              <a:t>наслідки</a:t>
            </a:r>
            <a:r>
              <a:rPr lang="ru-RU" dirty="0" smtClean="0"/>
              <a:t> </a:t>
            </a:r>
            <a:r>
              <a:rPr lang="ru-RU" dirty="0" err="1" smtClean="0"/>
              <a:t>опромінення</a:t>
            </a:r>
            <a:r>
              <a:rPr lang="ru-RU" dirty="0" smtClean="0"/>
              <a:t> </a:t>
            </a:r>
            <a:r>
              <a:rPr lang="ru-RU" dirty="0" err="1" smtClean="0"/>
              <a:t>пов'язані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довгостроковим</a:t>
            </a:r>
            <a:r>
              <a:rPr lang="ru-RU" dirty="0" smtClean="0"/>
              <a:t> </a:t>
            </a:r>
            <a:r>
              <a:rPr lang="ru-RU" dirty="0" err="1" smtClean="0"/>
              <a:t>опроміненням</a:t>
            </a:r>
            <a:r>
              <a:rPr lang="ru-RU" dirty="0" smtClean="0"/>
              <a:t> при </a:t>
            </a:r>
            <a:r>
              <a:rPr lang="ru-RU" dirty="0" err="1" smtClean="0"/>
              <a:t>мінімальному</a:t>
            </a:r>
            <a:r>
              <a:rPr lang="ru-RU" dirty="0" smtClean="0"/>
              <a:t> </a:t>
            </a:r>
            <a:r>
              <a:rPr lang="ru-RU" dirty="0" err="1" smtClean="0"/>
              <a:t>рівні</a:t>
            </a:r>
            <a:r>
              <a:rPr lang="ru-RU" dirty="0" smtClean="0"/>
              <a:t> </a:t>
            </a:r>
            <a:r>
              <a:rPr lang="ru-RU" dirty="0" err="1" smtClean="0"/>
              <a:t>радіації</a:t>
            </a:r>
            <a:r>
              <a:rPr lang="ru-RU" dirty="0" smtClean="0"/>
              <a:t>. Рак </a:t>
            </a:r>
            <a:r>
              <a:rPr lang="ru-RU" dirty="0" err="1" smtClean="0"/>
              <a:t>вважається</a:t>
            </a:r>
            <a:r>
              <a:rPr lang="ru-RU" dirty="0" smtClean="0"/>
              <a:t> </a:t>
            </a:r>
            <a:r>
              <a:rPr lang="ru-RU" dirty="0" err="1" smtClean="0"/>
              <a:t>ключовим</a:t>
            </a:r>
            <a:r>
              <a:rPr lang="ru-RU" dirty="0" smtClean="0"/>
              <a:t> </a:t>
            </a:r>
            <a:r>
              <a:rPr lang="ru-RU" dirty="0" err="1" smtClean="0"/>
              <a:t>наслідком</a:t>
            </a:r>
            <a:r>
              <a:rPr lang="ru-RU" dirty="0" smtClean="0"/>
              <a:t> для </a:t>
            </a:r>
            <a:r>
              <a:rPr lang="ru-RU" dirty="0" err="1" smtClean="0"/>
              <a:t>здоров'я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опромінення</a:t>
            </a:r>
            <a:r>
              <a:rPr lang="ru-RU" dirty="0" smtClean="0"/>
              <a:t>. Рак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неконтрольований</a:t>
            </a:r>
            <a:r>
              <a:rPr lang="ru-RU" dirty="0" smtClean="0"/>
              <a:t> </a:t>
            </a:r>
            <a:r>
              <a:rPr lang="ru-RU" dirty="0" err="1" smtClean="0"/>
              <a:t>ріст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. </a:t>
            </a:r>
            <a:r>
              <a:rPr lang="ru-RU" dirty="0" err="1" smtClean="0"/>
              <a:t>Зазвичай</a:t>
            </a:r>
            <a:r>
              <a:rPr lang="ru-RU" dirty="0" smtClean="0"/>
              <a:t> </a:t>
            </a:r>
            <a:r>
              <a:rPr lang="ru-RU" dirty="0" err="1" smtClean="0"/>
              <a:t>організм</a:t>
            </a:r>
            <a:r>
              <a:rPr lang="ru-RU" dirty="0" smtClean="0"/>
              <a:t> </a:t>
            </a:r>
            <a:r>
              <a:rPr lang="ru-RU" dirty="0" err="1" smtClean="0"/>
              <a:t>контролює</a:t>
            </a:r>
            <a:r>
              <a:rPr lang="ru-RU" dirty="0" smtClean="0"/>
              <a:t> </a:t>
            </a:r>
            <a:r>
              <a:rPr lang="ru-RU" dirty="0" err="1" smtClean="0"/>
              <a:t>механізм</a:t>
            </a:r>
            <a:r>
              <a:rPr lang="ru-RU" dirty="0" smtClean="0"/>
              <a:t> росту та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відновлення</a:t>
            </a:r>
            <a:r>
              <a:rPr lang="ru-RU" dirty="0" smtClean="0"/>
              <a:t> </a:t>
            </a:r>
            <a:r>
              <a:rPr lang="ru-RU" dirty="0" err="1" smtClean="0"/>
              <a:t>пошкоджених</a:t>
            </a:r>
            <a:r>
              <a:rPr lang="ru-RU" dirty="0" smtClean="0"/>
              <a:t> тканин. У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пошкоджень</a:t>
            </a:r>
            <a:r>
              <a:rPr lang="ru-RU" dirty="0" smtClean="0"/>
              <a:t> на </a:t>
            </a:r>
            <a:r>
              <a:rPr lang="ru-RU" dirty="0" err="1" smtClean="0"/>
              <a:t>клітинному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молекулярному </a:t>
            </a:r>
            <a:r>
              <a:rPr lang="ru-RU" dirty="0" err="1" smtClean="0"/>
              <a:t>рівні</a:t>
            </a:r>
            <a:r>
              <a:rPr lang="ru-RU" dirty="0" smtClean="0"/>
              <a:t> </a:t>
            </a:r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 err="1" smtClean="0"/>
              <a:t>механізм</a:t>
            </a:r>
            <a:r>
              <a:rPr lang="ru-RU" dirty="0" smtClean="0"/>
              <a:t> </a:t>
            </a:r>
            <a:r>
              <a:rPr lang="ru-RU" dirty="0" err="1" smtClean="0"/>
              <a:t>порушується</a:t>
            </a:r>
            <a:r>
              <a:rPr lang="ru-RU" dirty="0" smtClean="0"/>
              <a:t>, </a:t>
            </a:r>
            <a:r>
              <a:rPr lang="ru-RU" dirty="0" err="1" smtClean="0"/>
              <a:t>приводячи</a:t>
            </a:r>
            <a:r>
              <a:rPr lang="ru-RU" dirty="0" smtClean="0"/>
              <a:t> до </a:t>
            </a:r>
            <a:r>
              <a:rPr lang="ru-RU" dirty="0" err="1" smtClean="0"/>
              <a:t>неконтрольованого</a:t>
            </a:r>
            <a:r>
              <a:rPr lang="ru-RU" dirty="0" smtClean="0"/>
              <a:t> росту </a:t>
            </a:r>
            <a:r>
              <a:rPr lang="ru-RU" dirty="0" err="1" smtClean="0"/>
              <a:t>клітин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Не </a:t>
            </a:r>
            <a:r>
              <a:rPr lang="ru-RU" dirty="0" err="1" smtClean="0"/>
              <a:t>стохастичні</a:t>
            </a:r>
            <a:r>
              <a:rPr lang="ru-RU" dirty="0" smtClean="0"/>
              <a:t> </a:t>
            </a:r>
            <a:r>
              <a:rPr lang="ru-RU" dirty="0" err="1" smtClean="0"/>
              <a:t>наслідки</a:t>
            </a:r>
            <a:r>
              <a:rPr lang="ru-RU" dirty="0" smtClean="0"/>
              <a:t> </a:t>
            </a:r>
            <a:r>
              <a:rPr lang="ru-RU" dirty="0" err="1" smtClean="0"/>
              <a:t>впливу</a:t>
            </a:r>
            <a:r>
              <a:rPr lang="ru-RU" dirty="0" smtClean="0"/>
              <a:t> </a:t>
            </a:r>
            <a:r>
              <a:rPr lang="ru-RU" dirty="0" err="1" smtClean="0"/>
              <a:t>радіації</a:t>
            </a:r>
            <a:r>
              <a:rPr lang="ru-RU" dirty="0" smtClean="0"/>
              <a:t> на </a:t>
            </a:r>
            <a:r>
              <a:rPr lang="ru-RU" dirty="0" err="1" smtClean="0"/>
              <a:t>організм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Не </a:t>
            </a:r>
            <a:r>
              <a:rPr lang="ru-RU" dirty="0" err="1" smtClean="0"/>
              <a:t>стохастичні</a:t>
            </a:r>
            <a:r>
              <a:rPr lang="ru-RU" dirty="0" smtClean="0"/>
              <a:t> </a:t>
            </a:r>
            <a:r>
              <a:rPr lang="ru-RU" dirty="0" err="1" smtClean="0"/>
              <a:t>наслідки</a:t>
            </a:r>
            <a:r>
              <a:rPr lang="ru-RU" dirty="0" smtClean="0"/>
              <a:t> для </a:t>
            </a:r>
            <a:r>
              <a:rPr lang="ru-RU" dirty="0" err="1" smtClean="0"/>
              <a:t>здоров'я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пов'язані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опроміненням</a:t>
            </a:r>
            <a:r>
              <a:rPr lang="ru-RU" dirty="0" smtClean="0"/>
              <a:t> </a:t>
            </a:r>
            <a:r>
              <a:rPr lang="ru-RU" dirty="0" err="1" smtClean="0"/>
              <a:t>високої</a:t>
            </a:r>
            <a:r>
              <a:rPr lang="ru-RU" dirty="0" smtClean="0"/>
              <a:t> </a:t>
            </a:r>
            <a:r>
              <a:rPr lang="ru-RU" dirty="0" err="1" smtClean="0"/>
              <a:t>інтенсивності</a:t>
            </a:r>
            <a:r>
              <a:rPr lang="ru-RU" dirty="0" smtClean="0"/>
              <a:t> – </a:t>
            </a:r>
            <a:r>
              <a:rPr lang="ru-RU" dirty="0" err="1" smtClean="0"/>
              <a:t>чим</a:t>
            </a:r>
            <a:r>
              <a:rPr lang="ru-RU" dirty="0" smtClean="0"/>
              <a:t> </a:t>
            </a:r>
            <a:r>
              <a:rPr lang="ru-RU" dirty="0" err="1" smtClean="0"/>
              <a:t>інтенсивніший</a:t>
            </a:r>
            <a:r>
              <a:rPr lang="ru-RU" dirty="0" smtClean="0"/>
              <a:t> </a:t>
            </a:r>
            <a:r>
              <a:rPr lang="ru-RU" dirty="0" err="1" smtClean="0"/>
              <a:t>вплив</a:t>
            </a:r>
            <a:r>
              <a:rPr lang="ru-RU" dirty="0" smtClean="0"/>
              <a:t> </a:t>
            </a:r>
            <a:r>
              <a:rPr lang="ru-RU" dirty="0" err="1" smtClean="0"/>
              <a:t>радіації</a:t>
            </a:r>
            <a:r>
              <a:rPr lang="ru-RU" dirty="0" smtClean="0"/>
              <a:t> на </a:t>
            </a:r>
            <a:r>
              <a:rPr lang="ru-RU" dirty="0" err="1" smtClean="0"/>
              <a:t>організм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, </a:t>
            </a:r>
            <a:r>
              <a:rPr lang="ru-RU" dirty="0" err="1" smtClean="0"/>
              <a:t>тим</a:t>
            </a:r>
            <a:r>
              <a:rPr lang="ru-RU" dirty="0" smtClean="0"/>
              <a:t> </a:t>
            </a:r>
            <a:r>
              <a:rPr lang="ru-RU" dirty="0" err="1" smtClean="0"/>
              <a:t>серйозніші</a:t>
            </a:r>
            <a:r>
              <a:rPr lang="ru-RU" dirty="0" smtClean="0"/>
              <a:t> </a:t>
            </a:r>
            <a:r>
              <a:rPr lang="ru-RU" dirty="0" err="1" smtClean="0"/>
              <a:t>наслідки</a:t>
            </a:r>
            <a:r>
              <a:rPr lang="ru-RU" dirty="0" smtClean="0"/>
              <a:t> для </a:t>
            </a:r>
            <a:r>
              <a:rPr lang="ru-RU" dirty="0" err="1" smtClean="0"/>
              <a:t>здоров'я</a:t>
            </a:r>
            <a:r>
              <a:rPr lang="ru-RU" dirty="0" smtClean="0"/>
              <a:t>. </a:t>
            </a:r>
            <a:r>
              <a:rPr lang="ru-RU" dirty="0" err="1" smtClean="0"/>
              <a:t>Короткострокове</a:t>
            </a:r>
            <a:r>
              <a:rPr lang="ru-RU" dirty="0" smtClean="0"/>
              <a:t> </a:t>
            </a:r>
            <a:r>
              <a:rPr lang="ru-RU" dirty="0" err="1" smtClean="0"/>
              <a:t>інтенсивне</a:t>
            </a:r>
            <a:r>
              <a:rPr lang="ru-RU" dirty="0" smtClean="0"/>
              <a:t> </a:t>
            </a:r>
            <a:r>
              <a:rPr lang="ru-RU" dirty="0" err="1" smtClean="0"/>
              <a:t>опромінення</a:t>
            </a:r>
            <a:r>
              <a:rPr lang="ru-RU" dirty="0" smtClean="0"/>
              <a:t> </a:t>
            </a:r>
            <a:r>
              <a:rPr lang="ru-RU" dirty="0" err="1" smtClean="0"/>
              <a:t>називають</a:t>
            </a:r>
            <a:r>
              <a:rPr lang="ru-RU" dirty="0" smtClean="0"/>
              <a:t> </a:t>
            </a:r>
            <a:r>
              <a:rPr lang="ru-RU" dirty="0" err="1" smtClean="0"/>
              <a:t>гострим</a:t>
            </a:r>
            <a:r>
              <a:rPr lang="ru-RU" dirty="0" smtClean="0"/>
              <a:t> </a:t>
            </a:r>
            <a:r>
              <a:rPr lang="ru-RU" dirty="0" err="1" smtClean="0"/>
              <a:t>опроміненням</a:t>
            </a:r>
            <a:r>
              <a:rPr lang="ru-RU" dirty="0" smtClean="0"/>
              <a:t>. У </a:t>
            </a:r>
            <a:r>
              <a:rPr lang="ru-RU" dirty="0" err="1" smtClean="0"/>
              <a:t>числі</a:t>
            </a:r>
            <a:r>
              <a:rPr lang="ru-RU" dirty="0" smtClean="0"/>
              <a:t>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поширених</a:t>
            </a:r>
            <a:r>
              <a:rPr lang="ru-RU" dirty="0" smtClean="0"/>
              <a:t> </a:t>
            </a:r>
            <a:r>
              <a:rPr lang="ru-RU" dirty="0" err="1" smtClean="0"/>
              <a:t>наслідків</a:t>
            </a:r>
            <a:r>
              <a:rPr lang="ru-RU" dirty="0" smtClean="0"/>
              <a:t> </a:t>
            </a:r>
            <a:r>
              <a:rPr lang="ru-RU" dirty="0" err="1" smtClean="0"/>
              <a:t>гострого</a:t>
            </a:r>
            <a:r>
              <a:rPr lang="ru-RU" dirty="0" smtClean="0"/>
              <a:t> </a:t>
            </a:r>
            <a:r>
              <a:rPr lang="ru-RU" dirty="0" err="1" smtClean="0"/>
              <a:t>опромінення</a:t>
            </a:r>
            <a:r>
              <a:rPr lang="ru-RU" dirty="0" smtClean="0"/>
              <a:t> – </a:t>
            </a:r>
            <a:r>
              <a:rPr lang="ru-RU" dirty="0" err="1" smtClean="0"/>
              <a:t>опіки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так звана </a:t>
            </a:r>
            <a:r>
              <a:rPr lang="ru-RU" dirty="0" err="1" smtClean="0"/>
              <a:t>променева</a:t>
            </a:r>
            <a:r>
              <a:rPr lang="ru-RU" dirty="0" smtClean="0"/>
              <a:t> хвороба,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радіаційне</a:t>
            </a:r>
            <a:r>
              <a:rPr lang="ru-RU" dirty="0" smtClean="0"/>
              <a:t> </a:t>
            </a:r>
            <a:r>
              <a:rPr lang="ru-RU" dirty="0" err="1" smtClean="0"/>
              <a:t>ураження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викликає</a:t>
            </a:r>
            <a:r>
              <a:rPr lang="ru-RU" dirty="0" smtClean="0"/>
              <a:t> </a:t>
            </a:r>
            <a:r>
              <a:rPr lang="ru-RU" dirty="0" err="1" smtClean="0"/>
              <a:t>передчасне</a:t>
            </a:r>
            <a:r>
              <a:rPr lang="ru-RU" dirty="0" smtClean="0"/>
              <a:t> </a:t>
            </a:r>
            <a:r>
              <a:rPr lang="ru-RU" dirty="0" err="1" smtClean="0"/>
              <a:t>старіння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часто </a:t>
            </a:r>
            <a:r>
              <a:rPr lang="ru-RU" dirty="0" err="1" smtClean="0"/>
              <a:t>призводить</a:t>
            </a:r>
            <a:r>
              <a:rPr lang="ru-RU" dirty="0" smtClean="0"/>
              <a:t> до летального результату. При </a:t>
            </a:r>
            <a:r>
              <a:rPr lang="ru-RU" dirty="0" err="1" smtClean="0"/>
              <a:t>опроміненні</a:t>
            </a:r>
            <a:r>
              <a:rPr lang="ru-RU" dirty="0" smtClean="0"/>
              <a:t> дозами </a:t>
            </a:r>
            <a:r>
              <a:rPr lang="ru-RU" dirty="0" err="1" smtClean="0"/>
              <a:t>значної</a:t>
            </a:r>
            <a:r>
              <a:rPr lang="ru-RU" dirty="0" smtClean="0"/>
              <a:t> </a:t>
            </a:r>
            <a:r>
              <a:rPr lang="ru-RU" dirty="0" err="1" smtClean="0"/>
              <a:t>потужності</a:t>
            </a:r>
            <a:r>
              <a:rPr lang="ru-RU" dirty="0" smtClean="0"/>
              <a:t> </a:t>
            </a:r>
            <a:r>
              <a:rPr lang="ru-RU" dirty="0" err="1" smtClean="0"/>
              <a:t>летальний</a:t>
            </a:r>
            <a:r>
              <a:rPr lang="ru-RU" dirty="0" smtClean="0"/>
              <a:t> результат </a:t>
            </a:r>
            <a:r>
              <a:rPr lang="ru-RU" dirty="0" err="1" smtClean="0"/>
              <a:t>наступає</a:t>
            </a:r>
            <a:r>
              <a:rPr lang="ru-RU" dirty="0" smtClean="0"/>
              <a:t> </a:t>
            </a: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місяців</a:t>
            </a:r>
            <a:r>
              <a:rPr lang="ru-RU" dirty="0" smtClean="0"/>
              <a:t>. У число </a:t>
            </a:r>
            <a:r>
              <a:rPr lang="ru-RU" dirty="0" err="1" smtClean="0"/>
              <a:t>основних</a:t>
            </a:r>
            <a:r>
              <a:rPr lang="ru-RU" dirty="0" smtClean="0"/>
              <a:t> </a:t>
            </a:r>
            <a:r>
              <a:rPr lang="ru-RU" dirty="0" err="1" smtClean="0"/>
              <a:t>симптомів</a:t>
            </a:r>
            <a:r>
              <a:rPr lang="ru-RU" dirty="0" smtClean="0"/>
              <a:t> </a:t>
            </a:r>
            <a:r>
              <a:rPr lang="ru-RU" dirty="0" err="1" smtClean="0"/>
              <a:t>променевої</a:t>
            </a:r>
            <a:r>
              <a:rPr lang="ru-RU" dirty="0" smtClean="0"/>
              <a:t> </a:t>
            </a:r>
            <a:r>
              <a:rPr lang="ru-RU" dirty="0" err="1" smtClean="0"/>
              <a:t>хвороби</a:t>
            </a:r>
            <a:r>
              <a:rPr lang="ru-RU" dirty="0" smtClean="0"/>
              <a:t> </a:t>
            </a:r>
            <a:r>
              <a:rPr lang="ru-RU" dirty="0" err="1" smtClean="0"/>
              <a:t>входять</a:t>
            </a:r>
            <a:r>
              <a:rPr lang="ru-RU" dirty="0" smtClean="0"/>
              <a:t> </a:t>
            </a:r>
            <a:r>
              <a:rPr lang="ru-RU" dirty="0" err="1" smtClean="0"/>
              <a:t>нудота</a:t>
            </a:r>
            <a:r>
              <a:rPr lang="ru-RU" dirty="0" smtClean="0"/>
              <a:t>, </a:t>
            </a:r>
            <a:r>
              <a:rPr lang="ru-RU" dirty="0" err="1" smtClean="0"/>
              <a:t>слабкість</a:t>
            </a:r>
            <a:r>
              <a:rPr lang="ru-RU" dirty="0" smtClean="0"/>
              <a:t>, </a:t>
            </a:r>
            <a:r>
              <a:rPr lang="ru-RU" dirty="0" err="1" smtClean="0"/>
              <a:t>втрата</a:t>
            </a:r>
            <a:r>
              <a:rPr lang="ru-RU" dirty="0" smtClean="0"/>
              <a:t> </a:t>
            </a:r>
            <a:r>
              <a:rPr lang="ru-RU" dirty="0" err="1" smtClean="0"/>
              <a:t>волосся</a:t>
            </a:r>
            <a:r>
              <a:rPr lang="ru-RU" dirty="0" smtClean="0"/>
              <a:t>, </a:t>
            </a:r>
            <a:r>
              <a:rPr lang="ru-RU" dirty="0" err="1" smtClean="0"/>
              <a:t>опіки</a:t>
            </a:r>
            <a:r>
              <a:rPr lang="ru-RU" dirty="0" smtClean="0"/>
              <a:t> </a:t>
            </a:r>
            <a:r>
              <a:rPr lang="ru-RU" dirty="0" err="1" smtClean="0"/>
              <a:t>шкіри</a:t>
            </a:r>
            <a:r>
              <a:rPr lang="ru-RU" dirty="0" smtClean="0"/>
              <a:t>, </a:t>
            </a:r>
            <a:r>
              <a:rPr lang="ru-RU" dirty="0" err="1" smtClean="0"/>
              <a:t>порушення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органів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86000" y="2971800"/>
            <a:ext cx="423866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cap="small" dirty="0" smtClean="0">
                <a:solidFill>
                  <a:srgbClr val="C00000"/>
                </a:solidFill>
                <a:ea typeface="+mj-ea"/>
                <a:cs typeface="+mj-cs"/>
              </a:rPr>
              <a:t>Д</a:t>
            </a:r>
            <a:r>
              <a:rPr lang="uk-UA" sz="3200" cap="small" dirty="0" smtClean="0">
                <a:solidFill>
                  <a:srgbClr val="FF0000"/>
                </a:solidFill>
                <a:ea typeface="+mj-ea"/>
                <a:cs typeface="+mj-cs"/>
              </a:rPr>
              <a:t>Я</a:t>
            </a:r>
            <a:r>
              <a:rPr lang="uk-UA" sz="3200" cap="small" dirty="0" smtClean="0">
                <a:solidFill>
                  <a:srgbClr val="FFC000"/>
                </a:solidFill>
                <a:ea typeface="+mj-ea"/>
                <a:cs typeface="+mj-cs"/>
              </a:rPr>
              <a:t>К</a:t>
            </a:r>
            <a:r>
              <a:rPr lang="uk-UA" sz="3200" cap="small" dirty="0" smtClean="0">
                <a:solidFill>
                  <a:srgbClr val="FFFF00"/>
                </a:solidFill>
                <a:ea typeface="+mj-ea"/>
                <a:cs typeface="+mj-cs"/>
              </a:rPr>
              <a:t>У</a:t>
            </a:r>
            <a:r>
              <a:rPr lang="uk-UA" sz="3200" cap="small" dirty="0" smtClean="0">
                <a:solidFill>
                  <a:srgbClr val="92D050"/>
                </a:solidFill>
                <a:ea typeface="+mj-ea"/>
                <a:cs typeface="+mj-cs"/>
              </a:rPr>
              <a:t>Ю</a:t>
            </a:r>
            <a:r>
              <a:rPr lang="uk-UA" sz="3200" cap="small" dirty="0" smtClean="0">
                <a:solidFill>
                  <a:srgbClr val="575F6D"/>
                </a:solidFill>
                <a:ea typeface="+mj-ea"/>
                <a:cs typeface="+mj-cs"/>
              </a:rPr>
              <a:t> </a:t>
            </a:r>
            <a:r>
              <a:rPr lang="uk-UA" sz="3200" cap="small" dirty="0" smtClean="0">
                <a:solidFill>
                  <a:srgbClr val="00B050"/>
                </a:solidFill>
                <a:ea typeface="+mj-ea"/>
                <a:cs typeface="+mj-cs"/>
              </a:rPr>
              <a:t>З</a:t>
            </a:r>
            <a:r>
              <a:rPr lang="uk-UA" sz="3200" cap="small" dirty="0" smtClean="0">
                <a:solidFill>
                  <a:srgbClr val="00B0F0"/>
                </a:solidFill>
                <a:ea typeface="+mj-ea"/>
                <a:cs typeface="+mj-cs"/>
              </a:rPr>
              <a:t>А</a:t>
            </a:r>
            <a:r>
              <a:rPr lang="uk-UA" sz="3200" cap="small" dirty="0" smtClean="0">
                <a:solidFill>
                  <a:srgbClr val="575F6D"/>
                </a:solidFill>
                <a:ea typeface="+mj-ea"/>
                <a:cs typeface="+mj-cs"/>
              </a:rPr>
              <a:t> </a:t>
            </a:r>
            <a:r>
              <a:rPr lang="uk-UA" sz="3200" cap="small" dirty="0" smtClean="0">
                <a:solidFill>
                  <a:srgbClr val="0070C0"/>
                </a:solidFill>
                <a:ea typeface="+mj-ea"/>
                <a:cs typeface="+mj-cs"/>
              </a:rPr>
              <a:t>У</a:t>
            </a:r>
            <a:r>
              <a:rPr lang="uk-UA" sz="3200" cap="small" dirty="0" smtClean="0">
                <a:solidFill>
                  <a:srgbClr val="002060"/>
                </a:solidFill>
                <a:ea typeface="+mj-ea"/>
                <a:cs typeface="+mj-cs"/>
              </a:rPr>
              <a:t>В</a:t>
            </a:r>
            <a:r>
              <a:rPr lang="uk-UA" sz="3200" cap="small" dirty="0" smtClean="0">
                <a:solidFill>
                  <a:srgbClr val="7030A0"/>
                </a:solidFill>
                <a:ea typeface="+mj-ea"/>
                <a:cs typeface="+mj-cs"/>
              </a:rPr>
              <a:t>А</a:t>
            </a:r>
            <a:r>
              <a:rPr lang="uk-UA" sz="3200" cap="small" dirty="0" smtClean="0">
                <a:solidFill>
                  <a:srgbClr val="C00000"/>
                </a:solidFill>
                <a:ea typeface="+mj-ea"/>
                <a:cs typeface="+mj-cs"/>
              </a:rPr>
              <a:t>Г</a:t>
            </a:r>
            <a:r>
              <a:rPr lang="uk-UA" sz="3200" cap="small" dirty="0" smtClean="0">
                <a:solidFill>
                  <a:srgbClr val="FF0000"/>
                </a:solidFill>
                <a:ea typeface="+mj-ea"/>
                <a:cs typeface="+mj-cs"/>
              </a:rPr>
              <a:t>У</a:t>
            </a:r>
            <a:r>
              <a:rPr lang="uk-UA" sz="3200" cap="small" dirty="0" smtClean="0">
                <a:solidFill>
                  <a:srgbClr val="FFFF00"/>
                </a:solidFill>
                <a:ea typeface="+mj-ea"/>
                <a:cs typeface="+mj-cs"/>
              </a:rPr>
              <a:t>!</a:t>
            </a:r>
            <a:endParaRPr lang="ru-RU" sz="32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Види випромінювання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2438400"/>
          </a:xfrm>
        </p:spPr>
        <p:txBody>
          <a:bodyPr/>
          <a:lstStyle/>
          <a:p>
            <a:r>
              <a:rPr lang="ru-RU" dirty="0" err="1" smtClean="0"/>
              <a:t>Альфа-випромінювання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потік</a:t>
            </a:r>
            <a:r>
              <a:rPr lang="ru-RU" dirty="0" smtClean="0"/>
              <a:t> </a:t>
            </a:r>
            <a:r>
              <a:rPr lang="ru-RU" dirty="0" err="1" smtClean="0"/>
              <a:t>важких</a:t>
            </a:r>
            <a:r>
              <a:rPr lang="ru-RU" dirty="0" smtClean="0"/>
              <a:t> </a:t>
            </a:r>
            <a:r>
              <a:rPr lang="ru-RU" dirty="0" err="1" smtClean="0"/>
              <a:t>часток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складаються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нейтронів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протонів</a:t>
            </a:r>
            <a:r>
              <a:rPr lang="ru-RU" dirty="0" smtClean="0"/>
              <a:t>, не </a:t>
            </a:r>
            <a:r>
              <a:rPr lang="ru-RU" dirty="0" err="1" smtClean="0"/>
              <a:t>здатне</a:t>
            </a:r>
            <a:r>
              <a:rPr lang="ru-RU" dirty="0" smtClean="0"/>
              <a:t> </a:t>
            </a:r>
            <a:r>
              <a:rPr lang="ru-RU" dirty="0" err="1" smtClean="0"/>
              <a:t>проникнути</a:t>
            </a:r>
            <a:r>
              <a:rPr lang="ru-RU" dirty="0" smtClean="0"/>
              <a:t>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крізь</a:t>
            </a:r>
            <a:r>
              <a:rPr lang="ru-RU" dirty="0" smtClean="0"/>
              <a:t> </a:t>
            </a:r>
            <a:r>
              <a:rPr lang="ru-RU" dirty="0" err="1" smtClean="0"/>
              <a:t>аркуш</a:t>
            </a:r>
            <a:r>
              <a:rPr lang="ru-RU" dirty="0" smtClean="0"/>
              <a:t> </a:t>
            </a:r>
            <a:r>
              <a:rPr lang="ru-RU" dirty="0" err="1" smtClean="0"/>
              <a:t>паперу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людську</a:t>
            </a:r>
            <a:r>
              <a:rPr lang="ru-RU" dirty="0" smtClean="0"/>
              <a:t> </a:t>
            </a:r>
            <a:r>
              <a:rPr lang="ru-RU" dirty="0" err="1" smtClean="0"/>
              <a:t>шкіру</a:t>
            </a:r>
            <a:r>
              <a:rPr lang="ru-RU" dirty="0" smtClean="0"/>
              <a:t>. </a:t>
            </a:r>
            <a:r>
              <a:rPr lang="ru-RU" dirty="0" err="1" smtClean="0"/>
              <a:t>Стає</a:t>
            </a:r>
            <a:r>
              <a:rPr lang="ru-RU" dirty="0" smtClean="0"/>
              <a:t> </a:t>
            </a:r>
            <a:r>
              <a:rPr lang="ru-RU" dirty="0" err="1" smtClean="0"/>
              <a:t>небезпечним</a:t>
            </a:r>
            <a:r>
              <a:rPr lang="ru-RU" dirty="0" smtClean="0"/>
              <a:t>, </a:t>
            </a:r>
            <a:r>
              <a:rPr lang="ru-RU" dirty="0" err="1" smtClean="0"/>
              <a:t>тільки</a:t>
            </a:r>
            <a:r>
              <a:rPr lang="ru-RU" dirty="0" smtClean="0"/>
              <a:t> при </a:t>
            </a:r>
            <a:r>
              <a:rPr lang="ru-RU" dirty="0" err="1" smtClean="0"/>
              <a:t>попаданні</a:t>
            </a:r>
            <a:r>
              <a:rPr lang="ru-RU" dirty="0" smtClean="0"/>
              <a:t> </a:t>
            </a:r>
            <a:r>
              <a:rPr lang="ru-RU" dirty="0" err="1" smtClean="0"/>
              <a:t>всередину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повітрям</a:t>
            </a:r>
            <a:r>
              <a:rPr lang="ru-RU" dirty="0" smtClean="0"/>
              <a:t>, </a:t>
            </a:r>
            <a:r>
              <a:rPr lang="ru-RU" dirty="0" err="1" smtClean="0"/>
              <a:t>їжею</a:t>
            </a:r>
            <a:r>
              <a:rPr lang="ru-RU" dirty="0" smtClean="0"/>
              <a:t>, через рану.</a:t>
            </a:r>
            <a:endParaRPr lang="ru-RU" dirty="0"/>
          </a:p>
        </p:txBody>
      </p:sp>
      <p:pic>
        <p:nvPicPr>
          <p:cNvPr id="1026" name="Picture 2" descr="Файл:Alpha Decay.sv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90800" y="4114800"/>
            <a:ext cx="3505200" cy="23835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Види випромінювання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1447800"/>
          </a:xfrm>
        </p:spPr>
        <p:txBody>
          <a:bodyPr/>
          <a:lstStyle/>
          <a:p>
            <a:r>
              <a:rPr lang="ru-RU" dirty="0" err="1" smtClean="0"/>
              <a:t>Бета-випромінювання</a:t>
            </a:r>
            <a:r>
              <a:rPr lang="ru-RU" dirty="0" smtClean="0"/>
              <a:t> </a:t>
            </a:r>
            <a:r>
              <a:rPr lang="ru-RU" dirty="0" err="1" smtClean="0"/>
              <a:t>являє</a:t>
            </a:r>
            <a:r>
              <a:rPr lang="ru-RU" dirty="0" smtClean="0"/>
              <a:t> собою </a:t>
            </a:r>
            <a:r>
              <a:rPr lang="ru-RU" dirty="0" err="1" smtClean="0"/>
              <a:t>потік</a:t>
            </a:r>
            <a:r>
              <a:rPr lang="ru-RU" dirty="0" smtClean="0"/>
              <a:t> негативно </a:t>
            </a:r>
            <a:r>
              <a:rPr lang="ru-RU" dirty="0" err="1" smtClean="0"/>
              <a:t>заряджених</a:t>
            </a:r>
            <a:r>
              <a:rPr lang="ru-RU" dirty="0" smtClean="0"/>
              <a:t> </a:t>
            </a:r>
            <a:r>
              <a:rPr lang="ru-RU" dirty="0" err="1" smtClean="0"/>
              <a:t>часток</a:t>
            </a:r>
            <a:r>
              <a:rPr lang="ru-RU" dirty="0" smtClean="0"/>
              <a:t>, </a:t>
            </a:r>
            <a:r>
              <a:rPr lang="ru-RU" dirty="0" err="1" smtClean="0"/>
              <a:t>здатних</a:t>
            </a:r>
            <a:r>
              <a:rPr lang="ru-RU" dirty="0" smtClean="0"/>
              <a:t> </a:t>
            </a:r>
            <a:r>
              <a:rPr lang="ru-RU" dirty="0" err="1" smtClean="0"/>
              <a:t>проникати</a:t>
            </a:r>
            <a:r>
              <a:rPr lang="ru-RU" dirty="0" smtClean="0"/>
              <a:t> </a:t>
            </a:r>
            <a:r>
              <a:rPr lang="ru-RU" dirty="0" err="1" smtClean="0"/>
              <a:t>крізь</a:t>
            </a:r>
            <a:r>
              <a:rPr lang="ru-RU" dirty="0" smtClean="0"/>
              <a:t> </a:t>
            </a:r>
            <a:r>
              <a:rPr lang="ru-RU" dirty="0" err="1" smtClean="0"/>
              <a:t>шкіру</a:t>
            </a:r>
            <a:r>
              <a:rPr lang="ru-RU" dirty="0" smtClean="0"/>
              <a:t> на </a:t>
            </a:r>
            <a:r>
              <a:rPr lang="ru-RU" dirty="0" err="1" smtClean="0"/>
              <a:t>глибину</a:t>
            </a:r>
            <a:r>
              <a:rPr lang="ru-RU" dirty="0" smtClean="0"/>
              <a:t> 1-2 см.</a:t>
            </a:r>
            <a:endParaRPr lang="ru-RU" dirty="0"/>
          </a:p>
        </p:txBody>
      </p:sp>
      <p:pic>
        <p:nvPicPr>
          <p:cNvPr id="24578" name="Picture 2" descr="http://cdn.bolshoyvopros.ru/files/users/images/49/e0/49e0c2e06f0bd74673145c403bf7c92f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3048000"/>
            <a:ext cx="4543425" cy="20859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Види випромінювання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err="1" smtClean="0"/>
              <a:t>Гамма-випромінювання</a:t>
            </a:r>
            <a:r>
              <a:rPr lang="ru-RU" dirty="0" smtClean="0"/>
              <a:t> –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найвищу</a:t>
            </a:r>
            <a:r>
              <a:rPr lang="ru-RU" dirty="0" smtClean="0"/>
              <a:t> проникну </a:t>
            </a:r>
            <a:r>
              <a:rPr lang="ru-RU" dirty="0" err="1" smtClean="0"/>
              <a:t>здатність</a:t>
            </a:r>
            <a:r>
              <a:rPr lang="ru-RU" dirty="0" smtClean="0"/>
              <a:t>. </a:t>
            </a:r>
            <a:r>
              <a:rPr lang="ru-RU" dirty="0" err="1" smtClean="0"/>
              <a:t>Такий</a:t>
            </a:r>
            <a:r>
              <a:rPr lang="ru-RU" dirty="0" smtClean="0"/>
              <a:t> вид </a:t>
            </a:r>
            <a:r>
              <a:rPr lang="ru-RU" dirty="0" err="1" smtClean="0"/>
              <a:t>випромінювання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затримати</a:t>
            </a:r>
            <a:r>
              <a:rPr lang="ru-RU" dirty="0" smtClean="0"/>
              <a:t> </a:t>
            </a:r>
            <a:r>
              <a:rPr lang="ru-RU" dirty="0" err="1" smtClean="0"/>
              <a:t>товста</a:t>
            </a:r>
            <a:r>
              <a:rPr lang="ru-RU" dirty="0" smtClean="0"/>
              <a:t> </a:t>
            </a:r>
            <a:r>
              <a:rPr lang="ru-RU" dirty="0" err="1" smtClean="0"/>
              <a:t>свинцева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бетонна</a:t>
            </a:r>
            <a:r>
              <a:rPr lang="ru-RU" dirty="0" smtClean="0"/>
              <a:t> плита.</a:t>
            </a:r>
            <a:endParaRPr lang="ru-RU" dirty="0"/>
          </a:p>
        </p:txBody>
      </p:sp>
      <p:pic>
        <p:nvPicPr>
          <p:cNvPr id="23554" name="Picture 2" descr="Файл:Gammadecay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43200" y="3429000"/>
            <a:ext cx="2667000" cy="263588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Небезпека</a:t>
            </a:r>
            <a:r>
              <a:rPr lang="ru-RU" dirty="0" smtClean="0"/>
              <a:t> </a:t>
            </a:r>
            <a:r>
              <a:rPr lang="ru-RU" dirty="0" err="1" smtClean="0"/>
              <a:t>радіації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err="1" smtClean="0"/>
              <a:t>Небезпека</a:t>
            </a:r>
            <a:r>
              <a:rPr lang="ru-RU" dirty="0" smtClean="0"/>
              <a:t> </a:t>
            </a:r>
            <a:r>
              <a:rPr lang="ru-RU" dirty="0" err="1" smtClean="0"/>
              <a:t>радіації</a:t>
            </a:r>
            <a:r>
              <a:rPr lang="ru-RU" dirty="0" smtClean="0"/>
              <a:t> </a:t>
            </a:r>
            <a:r>
              <a:rPr lang="ru-RU" dirty="0" err="1" smtClean="0"/>
              <a:t>полягає</a:t>
            </a:r>
            <a:r>
              <a:rPr lang="ru-RU" dirty="0" smtClean="0"/>
              <a:t> в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іонізуючому</a:t>
            </a:r>
            <a:r>
              <a:rPr lang="ru-RU" dirty="0" smtClean="0"/>
              <a:t> </a:t>
            </a:r>
            <a:r>
              <a:rPr lang="ru-RU" dirty="0" err="1" smtClean="0"/>
              <a:t>випромінюванні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взаємодіє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атомами </a:t>
            </a:r>
            <a:r>
              <a:rPr lang="ru-RU" dirty="0" err="1" smtClean="0"/>
              <a:t>і</a:t>
            </a:r>
            <a:r>
              <a:rPr lang="ru-RU" dirty="0" smtClean="0"/>
              <a:t> молекулами. </a:t>
            </a:r>
            <a:r>
              <a:rPr lang="ru-RU" dirty="0" err="1" smtClean="0"/>
              <a:t>Ця</a:t>
            </a:r>
            <a:r>
              <a:rPr lang="ru-RU" dirty="0" smtClean="0"/>
              <a:t> </a:t>
            </a:r>
            <a:r>
              <a:rPr lang="ru-RU" dirty="0" err="1" smtClean="0"/>
              <a:t>взаємодія</a:t>
            </a:r>
            <a:r>
              <a:rPr lang="ru-RU" dirty="0" smtClean="0"/>
              <a:t> </a:t>
            </a:r>
            <a:r>
              <a:rPr lang="ru-RU" dirty="0" err="1" smtClean="0"/>
              <a:t>перетворює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в позитивно </a:t>
            </a:r>
            <a:r>
              <a:rPr lang="ru-RU" dirty="0" err="1" smtClean="0"/>
              <a:t>заряджені</a:t>
            </a:r>
            <a:r>
              <a:rPr lang="ru-RU" dirty="0" smtClean="0"/>
              <a:t> </a:t>
            </a:r>
            <a:r>
              <a:rPr lang="ru-RU" dirty="0" err="1" smtClean="0"/>
              <a:t>іони</a:t>
            </a:r>
            <a:r>
              <a:rPr lang="ru-RU" dirty="0" smtClean="0"/>
              <a:t>, </a:t>
            </a:r>
            <a:r>
              <a:rPr lang="ru-RU" dirty="0" err="1" smtClean="0"/>
              <a:t>тим</a:t>
            </a:r>
            <a:r>
              <a:rPr lang="ru-RU" dirty="0" smtClean="0"/>
              <a:t> самим </a:t>
            </a:r>
            <a:r>
              <a:rPr lang="ru-RU" dirty="0" err="1" smtClean="0"/>
              <a:t>розриваючи</a:t>
            </a:r>
            <a:r>
              <a:rPr lang="ru-RU" dirty="0" smtClean="0"/>
              <a:t> </a:t>
            </a:r>
            <a:r>
              <a:rPr lang="ru-RU" dirty="0" err="1" smtClean="0"/>
              <a:t>хімічні</a:t>
            </a:r>
            <a:r>
              <a:rPr lang="ru-RU" dirty="0" smtClean="0"/>
              <a:t> </a:t>
            </a:r>
            <a:r>
              <a:rPr lang="ru-RU" dirty="0" err="1" smtClean="0"/>
              <a:t>зв'язки</a:t>
            </a:r>
            <a:r>
              <a:rPr lang="ru-RU" dirty="0" smtClean="0"/>
              <a:t> молекул,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складають</a:t>
            </a:r>
            <a:r>
              <a:rPr lang="ru-RU" dirty="0" smtClean="0"/>
              <a:t> </a:t>
            </a:r>
            <a:r>
              <a:rPr lang="ru-RU" dirty="0" err="1" smtClean="0"/>
              <a:t>живі</a:t>
            </a:r>
            <a:r>
              <a:rPr lang="ru-RU" dirty="0" smtClean="0"/>
              <a:t> </a:t>
            </a:r>
            <a:r>
              <a:rPr lang="ru-RU" dirty="0" err="1" smtClean="0"/>
              <a:t>організми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викликаючи</a:t>
            </a:r>
            <a:r>
              <a:rPr lang="ru-RU" dirty="0" smtClean="0"/>
              <a:t> </a:t>
            </a:r>
            <a:r>
              <a:rPr lang="ru-RU" dirty="0" err="1" smtClean="0"/>
              <a:t>біологічно</a:t>
            </a:r>
            <a:r>
              <a:rPr lang="ru-RU" dirty="0" smtClean="0"/>
              <a:t> </a:t>
            </a:r>
            <a:r>
              <a:rPr lang="ru-RU" dirty="0" err="1" smtClean="0"/>
              <a:t>небезпечні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22532" name="Picture 4" descr="http://i2.obozrevatel.ua/18/1352435/31278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71800" y="4419600"/>
            <a:ext cx="2971800" cy="1981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Природна</a:t>
            </a:r>
            <a:r>
              <a:rPr lang="ru-RU" dirty="0" smtClean="0"/>
              <a:t> </a:t>
            </a:r>
            <a:r>
              <a:rPr lang="ru-RU" dirty="0" err="1" smtClean="0"/>
              <a:t>радіація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err="1" smtClean="0"/>
              <a:t>Природне</a:t>
            </a:r>
            <a:r>
              <a:rPr lang="ru-RU" dirty="0" smtClean="0"/>
              <a:t> </a:t>
            </a:r>
            <a:r>
              <a:rPr lang="ru-RU" dirty="0" err="1" smtClean="0"/>
              <a:t>радіаційне</a:t>
            </a:r>
            <a:r>
              <a:rPr lang="ru-RU" dirty="0" smtClean="0"/>
              <a:t> </a:t>
            </a:r>
            <a:r>
              <a:rPr lang="ru-RU" dirty="0" err="1" smtClean="0"/>
              <a:t>опромінення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розділити</a:t>
            </a:r>
            <a:r>
              <a:rPr lang="ru-RU" dirty="0" smtClean="0"/>
              <a:t> на </a:t>
            </a:r>
            <a:r>
              <a:rPr lang="ru-RU" dirty="0" err="1" smtClean="0"/>
              <a:t>зовнішнє</a:t>
            </a:r>
            <a:r>
              <a:rPr lang="ru-RU" dirty="0" smtClean="0"/>
              <a:t> </a:t>
            </a:r>
            <a:r>
              <a:rPr lang="ru-RU" dirty="0" err="1" smtClean="0"/>
              <a:t>опромінення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внутрішнє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Зовнішнє</a:t>
            </a:r>
            <a:r>
              <a:rPr lang="ru-RU" dirty="0" smtClean="0"/>
              <a:t> </a:t>
            </a:r>
            <a:r>
              <a:rPr lang="ru-RU" dirty="0" err="1" smtClean="0"/>
              <a:t>опромінення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err="1" smtClean="0"/>
              <a:t>Зовнішньому</a:t>
            </a:r>
            <a:r>
              <a:rPr lang="ru-RU" dirty="0" smtClean="0"/>
              <a:t> </a:t>
            </a:r>
            <a:r>
              <a:rPr lang="ru-RU" dirty="0" err="1" smtClean="0"/>
              <a:t>радіаційному</a:t>
            </a:r>
            <a:r>
              <a:rPr lang="ru-RU" dirty="0" smtClean="0"/>
              <a:t> </a:t>
            </a:r>
            <a:r>
              <a:rPr lang="ru-RU" dirty="0" err="1" smtClean="0"/>
              <a:t>опроміненню</a:t>
            </a:r>
            <a:r>
              <a:rPr lang="ru-RU" dirty="0" smtClean="0"/>
              <a:t> ми </a:t>
            </a:r>
            <a:r>
              <a:rPr lang="ru-RU" dirty="0" err="1" smtClean="0"/>
              <a:t>піддаємося</a:t>
            </a:r>
            <a:r>
              <a:rPr lang="ru-RU" dirty="0" smtClean="0"/>
              <a:t> при </a:t>
            </a:r>
            <a:r>
              <a:rPr lang="ru-RU" dirty="0" err="1" smtClean="0"/>
              <a:t>перельотах</a:t>
            </a:r>
            <a:r>
              <a:rPr lang="ru-RU" dirty="0" smtClean="0"/>
              <a:t> </a:t>
            </a:r>
            <a:r>
              <a:rPr lang="ru-RU" dirty="0" err="1" smtClean="0"/>
              <a:t>літаком</a:t>
            </a:r>
            <a:r>
              <a:rPr lang="ru-RU" dirty="0" smtClean="0"/>
              <a:t>, через </a:t>
            </a:r>
            <a:r>
              <a:rPr lang="ru-RU" dirty="0" err="1" smtClean="0"/>
              <a:t>дію</a:t>
            </a:r>
            <a:r>
              <a:rPr lang="ru-RU" dirty="0" smtClean="0"/>
              <a:t> </a:t>
            </a:r>
            <a:r>
              <a:rPr lang="ru-RU" dirty="0" err="1" smtClean="0"/>
              <a:t>космічних</a:t>
            </a:r>
            <a:r>
              <a:rPr lang="ru-RU" dirty="0" smtClean="0"/>
              <a:t> </a:t>
            </a:r>
            <a:r>
              <a:rPr lang="ru-RU" dirty="0" err="1" smtClean="0"/>
              <a:t>променів</a:t>
            </a:r>
            <a:r>
              <a:rPr lang="ru-RU" dirty="0" smtClean="0"/>
              <a:t>. </a:t>
            </a:r>
            <a:r>
              <a:rPr lang="ru-RU" dirty="0" err="1" smtClean="0"/>
              <a:t>Наприклад</a:t>
            </a:r>
            <a:r>
              <a:rPr lang="ru-RU" dirty="0" smtClean="0"/>
              <a:t>, при походах в гори </a:t>
            </a:r>
            <a:r>
              <a:rPr lang="ru-RU" dirty="0" err="1" smtClean="0"/>
              <a:t>Ви</a:t>
            </a:r>
            <a:r>
              <a:rPr lang="ru-RU" dirty="0" smtClean="0"/>
              <a:t> </a:t>
            </a:r>
            <a:r>
              <a:rPr lang="ru-RU" dirty="0" err="1" smtClean="0"/>
              <a:t>піддаєтеся</a:t>
            </a:r>
            <a:r>
              <a:rPr lang="ru-RU" dirty="0" smtClean="0"/>
              <a:t> </a:t>
            </a:r>
            <a:r>
              <a:rPr lang="ru-RU" dirty="0" err="1" smtClean="0"/>
              <a:t>більш</a:t>
            </a:r>
            <a:r>
              <a:rPr lang="ru-RU" dirty="0" smtClean="0"/>
              <a:t> сильному </a:t>
            </a:r>
            <a:r>
              <a:rPr lang="ru-RU" dirty="0" err="1" smtClean="0"/>
              <a:t>впливу</a:t>
            </a:r>
            <a:r>
              <a:rPr lang="ru-RU" dirty="0" smtClean="0"/>
              <a:t> природного </a:t>
            </a:r>
            <a:r>
              <a:rPr lang="ru-RU" dirty="0" err="1" smtClean="0"/>
              <a:t>радіаційного</a:t>
            </a:r>
            <a:r>
              <a:rPr lang="ru-RU" dirty="0" smtClean="0"/>
              <a:t> фону,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поблизу</a:t>
            </a:r>
            <a:r>
              <a:rPr lang="ru-RU" dirty="0" smtClean="0"/>
              <a:t> </a:t>
            </a:r>
            <a:r>
              <a:rPr lang="ru-RU" dirty="0" err="1" smtClean="0"/>
              <a:t>рівня</a:t>
            </a:r>
            <a:r>
              <a:rPr lang="ru-RU" dirty="0" smtClean="0"/>
              <a:t> моря. </a:t>
            </a:r>
            <a:r>
              <a:rPr lang="ru-RU" dirty="0" err="1" smtClean="0"/>
              <a:t>Такий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радіації</a:t>
            </a:r>
            <a:r>
              <a:rPr lang="ru-RU" dirty="0" smtClean="0"/>
              <a:t> </a:t>
            </a:r>
            <a:r>
              <a:rPr lang="ru-RU" dirty="0" err="1" smtClean="0"/>
              <a:t>вважається</a:t>
            </a:r>
            <a:r>
              <a:rPr lang="ru-RU" dirty="0" smtClean="0"/>
              <a:t> </a:t>
            </a:r>
            <a:r>
              <a:rPr lang="ru-RU" dirty="0" err="1" smtClean="0"/>
              <a:t>допустимим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20482" name="Picture 2" descr="http://www.lentachel.ru/image/dfefhdv3fRZsUGL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4495800"/>
            <a:ext cx="2667000" cy="2000250"/>
          </a:xfrm>
          <a:prstGeom prst="rect">
            <a:avLst/>
          </a:prstGeom>
          <a:noFill/>
        </p:spPr>
      </p:pic>
      <p:pic>
        <p:nvPicPr>
          <p:cNvPr id="20484" name="Picture 4" descr="http://s.pikabu.ru/images/big_size_comm/2012-08_5/1345662005200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91000" y="3943350"/>
            <a:ext cx="3581400" cy="26860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Внутрішнє</a:t>
            </a:r>
            <a:r>
              <a:rPr lang="ru-RU" dirty="0" smtClean="0"/>
              <a:t> </a:t>
            </a:r>
            <a:r>
              <a:rPr lang="ru-RU" dirty="0" err="1" smtClean="0"/>
              <a:t>опромінення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На </a:t>
            </a:r>
            <a:r>
              <a:rPr lang="ru-RU" dirty="0" err="1" smtClean="0"/>
              <a:t>внутрішнє</a:t>
            </a:r>
            <a:r>
              <a:rPr lang="ru-RU" dirty="0" smtClean="0"/>
              <a:t> </a:t>
            </a:r>
            <a:r>
              <a:rPr lang="ru-RU" dirty="0" err="1" smtClean="0"/>
              <a:t>опромінення</a:t>
            </a:r>
            <a:r>
              <a:rPr lang="ru-RU" dirty="0" smtClean="0"/>
              <a:t> </a:t>
            </a:r>
            <a:r>
              <a:rPr lang="ru-RU" dirty="0" err="1" smtClean="0"/>
              <a:t>припадає</a:t>
            </a:r>
            <a:r>
              <a:rPr lang="ru-RU" dirty="0" smtClean="0"/>
              <a:t> </a:t>
            </a:r>
            <a:r>
              <a:rPr lang="ru-RU" dirty="0" err="1" smtClean="0"/>
              <a:t>приблизно</a:t>
            </a:r>
            <a:r>
              <a:rPr lang="ru-RU" dirty="0" smtClean="0"/>
              <a:t> 2/3 </a:t>
            </a:r>
            <a:r>
              <a:rPr lang="ru-RU" dirty="0" err="1" smtClean="0"/>
              <a:t>еквівалентної</a:t>
            </a:r>
            <a:r>
              <a:rPr lang="ru-RU" dirty="0" smtClean="0"/>
              <a:t> </a:t>
            </a:r>
            <a:r>
              <a:rPr lang="ru-RU" dirty="0" err="1" smtClean="0"/>
              <a:t>ефективної</a:t>
            </a:r>
            <a:r>
              <a:rPr lang="ru-RU" dirty="0" smtClean="0"/>
              <a:t> </a:t>
            </a:r>
            <a:r>
              <a:rPr lang="ru-RU" dirty="0" err="1" smtClean="0"/>
              <a:t>дози</a:t>
            </a:r>
            <a:r>
              <a:rPr lang="ru-RU" dirty="0" smtClean="0"/>
              <a:t>, яку </a:t>
            </a:r>
            <a:r>
              <a:rPr lang="ru-RU" dirty="0" err="1" smtClean="0"/>
              <a:t>отримує</a:t>
            </a:r>
            <a:r>
              <a:rPr lang="ru-RU" dirty="0" smtClean="0"/>
              <a:t> </a:t>
            </a:r>
            <a:r>
              <a:rPr lang="ru-RU" dirty="0" err="1" smtClean="0"/>
              <a:t>людина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природних</a:t>
            </a:r>
            <a:r>
              <a:rPr lang="ru-RU" dirty="0" smtClean="0"/>
              <a:t> </a:t>
            </a:r>
            <a:r>
              <a:rPr lang="ru-RU" dirty="0" err="1" smtClean="0"/>
              <a:t>джерел</a:t>
            </a:r>
            <a:r>
              <a:rPr lang="ru-RU" dirty="0" smtClean="0"/>
              <a:t> </a:t>
            </a:r>
            <a:r>
              <a:rPr lang="ru-RU" dirty="0" err="1" smtClean="0"/>
              <a:t>радіації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надходять</a:t>
            </a:r>
            <a:r>
              <a:rPr lang="ru-RU" dirty="0" smtClean="0"/>
              <a:t> в </a:t>
            </a:r>
            <a:r>
              <a:rPr lang="ru-RU" dirty="0" err="1" smtClean="0"/>
              <a:t>організм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їжею</a:t>
            </a:r>
            <a:r>
              <a:rPr lang="ru-RU" dirty="0" smtClean="0"/>
              <a:t>, водою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повітрям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9458" name="Picture 2" descr="http://www.photo-sborka.ru/images/photos/photo-sborka.ru_0/0/5/photo-sborka.ru_5225_big_1D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3733800"/>
            <a:ext cx="3352800" cy="2514600"/>
          </a:xfrm>
          <a:prstGeom prst="rect">
            <a:avLst/>
          </a:prstGeom>
          <a:noFill/>
        </p:spPr>
      </p:pic>
      <p:pic>
        <p:nvPicPr>
          <p:cNvPr id="19460" name="Picture 4" descr="http://www.0531bbb.com/uploads/allimg/120605/14-120605163404G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67200" y="3124200"/>
            <a:ext cx="2895600" cy="2171700"/>
          </a:xfrm>
          <a:prstGeom prst="rect">
            <a:avLst/>
          </a:prstGeom>
          <a:noFill/>
        </p:spPr>
      </p:pic>
      <p:pic>
        <p:nvPicPr>
          <p:cNvPr id="19462" name="Picture 6" descr="http://img.stolbik.net/a/5345040/wmua/1-uslugi_dizajnera_besplatno_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72200" y="5486400"/>
            <a:ext cx="1625600" cy="1219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Радіоактивний</a:t>
            </a:r>
            <a:r>
              <a:rPr lang="ru-RU" dirty="0" smtClean="0"/>
              <a:t> газ радон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вагомий</a:t>
            </a:r>
            <a:r>
              <a:rPr lang="ru-RU" dirty="0" smtClean="0"/>
              <a:t> </a:t>
            </a:r>
            <a:r>
              <a:rPr lang="ru-RU" dirty="0" err="1" smtClean="0"/>
              <a:t>внесок</a:t>
            </a:r>
            <a:r>
              <a:rPr lang="ru-RU" dirty="0" smtClean="0"/>
              <a:t> у </a:t>
            </a:r>
            <a:r>
              <a:rPr lang="ru-RU" dirty="0" err="1" smtClean="0"/>
              <a:t>природне</a:t>
            </a:r>
            <a:r>
              <a:rPr lang="ru-RU" dirty="0" smtClean="0"/>
              <a:t> </a:t>
            </a:r>
            <a:r>
              <a:rPr lang="ru-RU" dirty="0" err="1" smtClean="0"/>
              <a:t>опромінення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вносить </a:t>
            </a:r>
            <a:r>
              <a:rPr lang="ru-RU" dirty="0" err="1" smtClean="0"/>
              <a:t>радіоактивний</a:t>
            </a:r>
            <a:r>
              <a:rPr lang="ru-RU" dirty="0" smtClean="0"/>
              <a:t> газ радон.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вивільняється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надр</a:t>
            </a:r>
            <a:r>
              <a:rPr lang="ru-RU" dirty="0" smtClean="0"/>
              <a:t> </a:t>
            </a:r>
            <a:r>
              <a:rPr lang="ru-RU" dirty="0" err="1" smtClean="0"/>
              <a:t>всюди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нерівномірно</a:t>
            </a:r>
            <a:r>
              <a:rPr lang="ru-RU" dirty="0" smtClean="0"/>
              <a:t>, </a:t>
            </a:r>
            <a:r>
              <a:rPr lang="ru-RU" dirty="0" err="1" smtClean="0"/>
              <a:t>накопичуючись</a:t>
            </a:r>
            <a:r>
              <a:rPr lang="ru-RU" dirty="0" smtClean="0"/>
              <a:t> в </a:t>
            </a:r>
            <a:r>
              <a:rPr lang="ru-RU" dirty="0" err="1" smtClean="0"/>
              <a:t>приміщеннях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не </a:t>
            </a:r>
            <a:r>
              <a:rPr lang="ru-RU" dirty="0" err="1" smtClean="0"/>
              <a:t>провітрюються</a:t>
            </a:r>
            <a:r>
              <a:rPr lang="ru-RU" dirty="0" smtClean="0"/>
              <a:t>.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міститься</a:t>
            </a:r>
            <a:r>
              <a:rPr lang="ru-RU" dirty="0" smtClean="0"/>
              <a:t> в </a:t>
            </a:r>
            <a:r>
              <a:rPr lang="ru-RU" dirty="0" err="1" smtClean="0"/>
              <a:t>деяких</a:t>
            </a:r>
            <a:r>
              <a:rPr lang="ru-RU" dirty="0" smtClean="0"/>
              <a:t> </a:t>
            </a:r>
            <a:r>
              <a:rPr lang="ru-RU" dirty="0" err="1" smtClean="0"/>
              <a:t>будівельних</a:t>
            </a:r>
            <a:r>
              <a:rPr lang="ru-RU" dirty="0" smtClean="0"/>
              <a:t> </a:t>
            </a:r>
            <a:r>
              <a:rPr lang="ru-RU" dirty="0" err="1" smtClean="0"/>
              <a:t>матеріалах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деяких</a:t>
            </a:r>
            <a:r>
              <a:rPr lang="ru-RU" dirty="0" smtClean="0"/>
              <a:t> </a:t>
            </a:r>
            <a:r>
              <a:rPr lang="ru-RU" dirty="0" err="1" smtClean="0"/>
              <a:t>глибоких</a:t>
            </a:r>
            <a:r>
              <a:rPr lang="ru-RU" dirty="0" smtClean="0"/>
              <a:t> </a:t>
            </a:r>
            <a:r>
              <a:rPr lang="ru-RU" dirty="0" err="1" smtClean="0"/>
              <a:t>артезіанських</a:t>
            </a:r>
            <a:r>
              <a:rPr lang="ru-RU" dirty="0" smtClean="0"/>
              <a:t> </a:t>
            </a:r>
            <a:r>
              <a:rPr lang="ru-RU" dirty="0" err="1" smtClean="0"/>
              <a:t>джерелах</a:t>
            </a:r>
            <a:r>
              <a:rPr lang="ru-RU" dirty="0" smtClean="0"/>
              <a:t> води.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велику</a:t>
            </a:r>
            <a:r>
              <a:rPr lang="ru-RU" dirty="0" smtClean="0"/>
              <a:t> </a:t>
            </a:r>
            <a:r>
              <a:rPr lang="ru-RU" dirty="0" err="1" smtClean="0"/>
              <a:t>небезпеку</a:t>
            </a:r>
            <a:r>
              <a:rPr lang="ru-RU" dirty="0" smtClean="0"/>
              <a:t> </a:t>
            </a:r>
            <a:r>
              <a:rPr lang="ru-RU" dirty="0" err="1" smtClean="0"/>
              <a:t>представляє</a:t>
            </a:r>
            <a:r>
              <a:rPr lang="ru-RU" dirty="0" smtClean="0"/>
              <a:t> </a:t>
            </a:r>
            <a:r>
              <a:rPr lang="ru-RU" dirty="0" err="1" smtClean="0"/>
              <a:t>потрапляння</a:t>
            </a:r>
            <a:r>
              <a:rPr lang="ru-RU" dirty="0" smtClean="0"/>
              <a:t> </a:t>
            </a:r>
            <a:r>
              <a:rPr lang="ru-RU" dirty="0" err="1" smtClean="0"/>
              <a:t>парів</a:t>
            </a:r>
            <a:r>
              <a:rPr lang="ru-RU" dirty="0" smtClean="0"/>
              <a:t> води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вмістом</a:t>
            </a:r>
            <a:r>
              <a:rPr lang="ru-RU" dirty="0" smtClean="0"/>
              <a:t> радону в </a:t>
            </a:r>
            <a:r>
              <a:rPr lang="ru-RU" dirty="0" err="1" smtClean="0"/>
              <a:t>легені</a:t>
            </a:r>
            <a:r>
              <a:rPr lang="ru-RU" dirty="0" smtClean="0"/>
              <a:t>, </a:t>
            </a:r>
            <a:r>
              <a:rPr lang="ru-RU" dirty="0" err="1" smtClean="0"/>
              <a:t>наприклад</a:t>
            </a:r>
            <a:r>
              <a:rPr lang="ru-RU" dirty="0" smtClean="0"/>
              <a:t> у </a:t>
            </a:r>
            <a:r>
              <a:rPr lang="ru-RU" dirty="0" err="1" smtClean="0"/>
              <a:t>ванній</a:t>
            </a:r>
            <a:r>
              <a:rPr lang="ru-RU" dirty="0" smtClean="0"/>
              <a:t> </a:t>
            </a:r>
            <a:r>
              <a:rPr lang="ru-RU" dirty="0" err="1" smtClean="0"/>
              <a:t>кімнаті</a:t>
            </a:r>
            <a:r>
              <a:rPr lang="ru-RU" dirty="0" smtClean="0"/>
              <a:t> – там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в 3 рази </a:t>
            </a:r>
            <a:r>
              <a:rPr lang="ru-RU" dirty="0" err="1" smtClean="0"/>
              <a:t>перевищує</a:t>
            </a:r>
            <a:r>
              <a:rPr lang="ru-RU" dirty="0" smtClean="0"/>
              <a:t> </a:t>
            </a:r>
            <a:r>
              <a:rPr lang="ru-RU" dirty="0" err="1" smtClean="0"/>
              <a:t>вміст</a:t>
            </a:r>
            <a:r>
              <a:rPr lang="ru-RU" dirty="0" smtClean="0"/>
              <a:t> радону в </a:t>
            </a:r>
            <a:r>
              <a:rPr lang="ru-RU" dirty="0" err="1" smtClean="0"/>
              <a:t>кухні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40 </a:t>
            </a:r>
            <a:r>
              <a:rPr lang="ru-RU" dirty="0" err="1" smtClean="0"/>
              <a:t>разів</a:t>
            </a:r>
            <a:r>
              <a:rPr lang="ru-RU" dirty="0" smtClean="0"/>
              <a:t> </a:t>
            </a:r>
            <a:r>
              <a:rPr lang="ru-RU" dirty="0" err="1" smtClean="0"/>
              <a:t>вища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у </a:t>
            </a:r>
            <a:r>
              <a:rPr lang="ru-RU" dirty="0" err="1" smtClean="0"/>
              <a:t>кімнаті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90</TotalTime>
  <Words>629</Words>
  <PresentationFormat>Экран (4:3)</PresentationFormat>
  <Paragraphs>35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Эркер</vt:lpstr>
      <vt:lpstr>Вплив радіації на організм людини</vt:lpstr>
      <vt:lpstr>Види випромінювання</vt:lpstr>
      <vt:lpstr>Види випромінювання</vt:lpstr>
      <vt:lpstr>Види випромінювання</vt:lpstr>
      <vt:lpstr>Небезпека радіації</vt:lpstr>
      <vt:lpstr>Природна радіація</vt:lpstr>
      <vt:lpstr>Зовнішнє опромінення</vt:lpstr>
      <vt:lpstr>Внутрішнє опромінення</vt:lpstr>
      <vt:lpstr>Радіоактивний газ радон</vt:lpstr>
      <vt:lpstr>Штучні джерела радіації</vt:lpstr>
      <vt:lpstr>Річні ефективні еквівалентні дози, мкЗв/год</vt:lpstr>
      <vt:lpstr>Вплив радіаціїї на організм людини</vt:lpstr>
      <vt:lpstr>Стохастичні (випадкові) наслідки впливу радіації на організм людини</vt:lpstr>
      <vt:lpstr>Не стохастичні наслідки впливу радіації на організм людини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Вплив радіації на організм людини</dc:title>
  <dc:creator>Admin</dc:creator>
  <cp:lastModifiedBy>Admin</cp:lastModifiedBy>
  <cp:revision>12</cp:revision>
  <dcterms:created xsi:type="dcterms:W3CDTF">2014-03-31T17:39:37Z</dcterms:created>
  <dcterms:modified xsi:type="dcterms:W3CDTF">2014-03-31T19:22:24Z</dcterms:modified>
</cp:coreProperties>
</file>