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sldIdLst>
    <p:sldId id="256" r:id="rId3"/>
    <p:sldId id="257" r:id="rId4"/>
    <p:sldId id="277" r:id="rId5"/>
    <p:sldId id="292" r:id="rId6"/>
    <p:sldId id="261" r:id="rId7"/>
    <p:sldId id="262" r:id="rId8"/>
    <p:sldId id="259" r:id="rId9"/>
    <p:sldId id="263" r:id="rId10"/>
    <p:sldId id="266" r:id="rId11"/>
    <p:sldId id="258" r:id="rId12"/>
    <p:sldId id="267" r:id="rId13"/>
    <p:sldId id="264" r:id="rId14"/>
    <p:sldId id="268" r:id="rId15"/>
    <p:sldId id="270" r:id="rId16"/>
    <p:sldId id="269" r:id="rId17"/>
    <p:sldId id="265" r:id="rId18"/>
    <p:sldId id="272" r:id="rId19"/>
    <p:sldId id="294" r:id="rId20"/>
    <p:sldId id="295" r:id="rId21"/>
    <p:sldId id="293" r:id="rId22"/>
    <p:sldId id="296" r:id="rId23"/>
    <p:sldId id="279" r:id="rId24"/>
    <p:sldId id="274" r:id="rId25"/>
    <p:sldId id="283" r:id="rId26"/>
    <p:sldId id="288" r:id="rId27"/>
    <p:sldId id="285" r:id="rId28"/>
    <p:sldId id="287" r:id="rId29"/>
    <p:sldId id="312" r:id="rId30"/>
    <p:sldId id="260" r:id="rId31"/>
    <p:sldId id="286" r:id="rId32"/>
    <p:sldId id="273" r:id="rId33"/>
    <p:sldId id="275" r:id="rId34"/>
    <p:sldId id="290" r:id="rId35"/>
    <p:sldId id="291" r:id="rId36"/>
    <p:sldId id="289" r:id="rId37"/>
    <p:sldId id="284" r:id="rId38"/>
    <p:sldId id="281" r:id="rId39"/>
    <p:sldId id="282" r:id="rId40"/>
    <p:sldId id="271" r:id="rId41"/>
    <p:sldId id="278" r:id="rId42"/>
    <p:sldId id="280" r:id="rId43"/>
    <p:sldId id="276" r:id="rId44"/>
    <p:sldId id="297" r:id="rId45"/>
    <p:sldId id="298" r:id="rId46"/>
    <p:sldId id="299" r:id="rId47"/>
    <p:sldId id="300" r:id="rId48"/>
    <p:sldId id="301" r:id="rId49"/>
    <p:sldId id="303" r:id="rId50"/>
    <p:sldId id="302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4" autoAdjust="0"/>
    <p:restoredTop sz="94660"/>
  </p:normalViewPr>
  <p:slideViewPr>
    <p:cSldViewPr>
      <p:cViewPr varScale="1">
        <p:scale>
          <a:sx n="83" d="100"/>
          <a:sy n="83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75F65-6CB7-4857-8CD8-C22A759C227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3588C-3AE3-43D9-B16C-DBDB004D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5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3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3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505F-100E-48AA-A2E3-167DB7220E7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E9E9-1188-4FF2-BB45-FFDCE8A8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445327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Ilya</a:t>
            </a:r>
            <a:r>
              <a:rPr lang="en-US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E. </a:t>
            </a:r>
            <a:r>
              <a:rPr lang="en-US" sz="9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Repin</a:t>
            </a:r>
            <a:endParaRPr lang="ru-RU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473px-REPIN_portret_REP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11" y="357168"/>
            <a:ext cx="4682092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la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7" y="1928805"/>
            <a:ext cx="7596215" cy="4679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285731"/>
            <a:ext cx="8005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Monotype Corsiva" pitchFamily="66" charset="0"/>
              </a:rPr>
              <a:t>During this time, he worked on the painting Barge Haulers on the </a:t>
            </a:r>
            <a:r>
              <a:rPr lang="en-US" sz="2400" i="1" dirty="0" smtClean="0">
                <a:latin typeface="Monotype Corsiva" pitchFamily="66" charset="0"/>
              </a:rPr>
              <a:t>Volga</a:t>
            </a:r>
          </a:p>
          <a:p>
            <a:r>
              <a:rPr lang="en-US" sz="2400" i="1" dirty="0" smtClean="0">
                <a:latin typeface="Monotype Corsiva" pitchFamily="66" charset="0"/>
              </a:rPr>
              <a:t>        (1873). This picture was well-known even in Russia, in Europe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4/46/Repin_state_counc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73" y="2000242"/>
            <a:ext cx="9112727" cy="4782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76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Ceremonial Meeting of the State Council</a:t>
            </a:r>
          </a:p>
          <a:p>
            <a:r>
              <a:rPr lang="en-US" sz="3600" dirty="0" smtClean="0"/>
              <a:t>             on May 7, 1901, 1903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ibliotekar.ru/kRepin/10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3" y="-38101"/>
            <a:ext cx="7124700" cy="6896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"/>
            <a:ext cx="21207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GB" sz="2800" b="1" dirty="0" smtClean="0"/>
              <a:t>Unexpected</a:t>
            </a:r>
          </a:p>
          <a:p>
            <a:r>
              <a:rPr lang="en-GB" sz="2800" b="1" dirty="0" smtClean="0"/>
              <a:t> Visitors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 1884-88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25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“Putting a Propagandist Under Arrest, 1880-1892”</a:t>
            </a:r>
            <a:endParaRPr lang="ru-RU" sz="3200" dirty="0"/>
          </a:p>
        </p:txBody>
      </p:sp>
      <p:pic>
        <p:nvPicPr>
          <p:cNvPr id="38914" name="Picture 2" descr="http://www.tanais.info/repin/repi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0" y="928670"/>
            <a:ext cx="9076080" cy="574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1.nnm.me/0/5/5/2/8/94841197f58f0fe93e06c0c7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" y="1285861"/>
            <a:ext cx="9142165" cy="4719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6901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latin typeface="Monotype Corsiva" pitchFamily="66" charset="0"/>
              </a:rPr>
              <a:t>The Revolutionary Meeting, 1883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rtprojekt.ru/gallery/repin/Pic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571483"/>
            <a:ext cx="7643867" cy="61638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42852"/>
            <a:ext cx="499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“Refusal of the Confession”</a:t>
            </a:r>
            <a:r>
              <a:rPr lang="ru-RU" sz="2400" dirty="0" smtClean="0"/>
              <a:t> 1879-1885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lyarepin.ru/cms.ashx?req=Image&amp;imageid=bd97334c-1f22-4cf0-97c4-0159dee8e6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95229"/>
            <a:ext cx="7429520" cy="6096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" y="142855"/>
            <a:ext cx="18044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Prepera</a:t>
            </a:r>
            <a:r>
              <a:rPr lang="en-US" sz="3200" dirty="0" smtClean="0"/>
              <a:t>-</a:t>
            </a:r>
          </a:p>
          <a:p>
            <a:r>
              <a:rPr lang="en-US" sz="3200" dirty="0" err="1" smtClean="0"/>
              <a:t>tion</a:t>
            </a:r>
            <a:r>
              <a:rPr lang="en-US" sz="3200" dirty="0" smtClean="0"/>
              <a:t>  for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examina</a:t>
            </a:r>
            <a:r>
              <a:rPr lang="en-US" sz="3200" dirty="0" smtClean="0"/>
              <a:t>-</a:t>
            </a:r>
          </a:p>
          <a:p>
            <a:r>
              <a:rPr lang="en-US" sz="3200" dirty="0" err="1" smtClean="0"/>
              <a:t>tion</a:t>
            </a:r>
            <a:r>
              <a:rPr lang="en-US" sz="3200" dirty="0" smtClean="0"/>
              <a:t>” </a:t>
            </a:r>
          </a:p>
          <a:p>
            <a:r>
              <a:rPr lang="en-US" sz="3200" dirty="0" smtClean="0"/>
              <a:t>1864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ru/1/14/Opyat_dvo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214293"/>
            <a:ext cx="5643603" cy="63174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" y="214290"/>
            <a:ext cx="2771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“2 again”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uploads5.wikipaintings.org/images/ilya-repin/send-off-of-recruit-1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0241" cy="5715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5929330"/>
            <a:ext cx="415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onotype Corsiva" pitchFamily="66" charset="0"/>
              </a:rPr>
              <a:t>Send off of recruit, 1879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uploads8.wikipaintings.org/images/ilya-repin/evening-party-1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7" y="0"/>
            <a:ext cx="9147627" cy="5643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857892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Monotype Corsiva" pitchFamily="66" charset="0"/>
              </a:rPr>
              <a:t>Evening party, 1881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p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8" y="285728"/>
            <a:ext cx="4067175" cy="619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4" y="285728"/>
            <a:ext cx="4559197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 was born on </a:t>
            </a:r>
            <a:r>
              <a:rPr lang="en-GB" sz="2800" dirty="0" smtClean="0"/>
              <a:t>August,</a:t>
            </a:r>
          </a:p>
          <a:p>
            <a:r>
              <a:rPr lang="en-GB" sz="2800" dirty="0" smtClean="0"/>
              <a:t> 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1844 in  </a:t>
            </a:r>
            <a:r>
              <a:rPr lang="en-GB" sz="2800" dirty="0" err="1" smtClean="0"/>
              <a:t>Kharkiv</a:t>
            </a:r>
            <a:r>
              <a:rPr lang="en-GB" sz="2800" dirty="0" smtClean="0"/>
              <a:t>  </a:t>
            </a:r>
            <a:r>
              <a:rPr lang="en-GB" sz="2800" dirty="0" err="1" smtClean="0"/>
              <a:t>gover</a:t>
            </a:r>
            <a:r>
              <a:rPr lang="en-GB" sz="2800" dirty="0" smtClean="0"/>
              <a:t>-</a:t>
            </a:r>
          </a:p>
          <a:p>
            <a:r>
              <a:rPr lang="en-GB" sz="2800" dirty="0" err="1" smtClean="0"/>
              <a:t>norate</a:t>
            </a:r>
            <a:r>
              <a:rPr lang="en-GB" sz="2800" dirty="0" smtClean="0"/>
              <a:t>. He graduated icon-</a:t>
            </a:r>
          </a:p>
          <a:p>
            <a:r>
              <a:rPr lang="en-GB" sz="2800" dirty="0" smtClean="0"/>
              <a:t>painting school. Then he </a:t>
            </a:r>
          </a:p>
          <a:p>
            <a:r>
              <a:rPr lang="en-GB" sz="2800" dirty="0" smtClean="0"/>
              <a:t>became a student of  I. </a:t>
            </a:r>
          </a:p>
          <a:p>
            <a:r>
              <a:rPr lang="en-GB" sz="2800" dirty="0" err="1" smtClean="0"/>
              <a:t>Kramskoi</a:t>
            </a:r>
            <a:r>
              <a:rPr lang="en-GB" sz="2800" dirty="0" smtClean="0"/>
              <a:t>. He was awarded </a:t>
            </a:r>
          </a:p>
          <a:p>
            <a:r>
              <a:rPr lang="en-GB" sz="2800" dirty="0" smtClean="0"/>
              <a:t>2 gold medals. </a:t>
            </a:r>
            <a:r>
              <a:rPr lang="en-GB" sz="2800" dirty="0" err="1" smtClean="0"/>
              <a:t>Repin</a:t>
            </a:r>
            <a:r>
              <a:rPr lang="en-GB" sz="2800" dirty="0" smtClean="0"/>
              <a:t> </a:t>
            </a:r>
            <a:r>
              <a:rPr lang="en-GB" sz="2800" dirty="0" err="1" smtClean="0"/>
              <a:t>treve</a:t>
            </a:r>
            <a:r>
              <a:rPr lang="en-GB" sz="2800" dirty="0" smtClean="0"/>
              <a:t>-</a:t>
            </a:r>
          </a:p>
          <a:p>
            <a:r>
              <a:rPr lang="en-GB" sz="2800" dirty="0" err="1" smtClean="0"/>
              <a:t>lled</a:t>
            </a:r>
            <a:r>
              <a:rPr lang="en-GB" sz="2800" dirty="0" smtClean="0"/>
              <a:t> a lot (Russia, Ukraine, </a:t>
            </a:r>
          </a:p>
          <a:p>
            <a:r>
              <a:rPr lang="en-GB" sz="2800" dirty="0" smtClean="0"/>
              <a:t>France, Italy, England etc.),</a:t>
            </a:r>
          </a:p>
          <a:p>
            <a:r>
              <a:rPr lang="en-GB" sz="2800" dirty="0" smtClean="0"/>
              <a:t>when he explored people,</a:t>
            </a:r>
          </a:p>
          <a:p>
            <a:r>
              <a:rPr lang="en-GB" sz="2800" dirty="0" smtClean="0"/>
              <a:t> their life, traditions. That’s </a:t>
            </a:r>
          </a:p>
          <a:p>
            <a:r>
              <a:rPr lang="en-GB" sz="2800" dirty="0" smtClean="0"/>
              <a:t>why I think he painted such </a:t>
            </a:r>
          </a:p>
          <a:p>
            <a:r>
              <a:rPr lang="en-GB" sz="2800" dirty="0" smtClean="0"/>
              <a:t>true-to-life pictures.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-fotki.yandex.ru/get/6729/144337373.91/0_d58c5_bfb42466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89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6000768"/>
            <a:ext cx="4336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onotype Corsiva" pitchFamily="66" charset="0"/>
              </a:rPr>
              <a:t>On a Turf Bench, 1876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uploads1.wikipaintings.org/images/ilya-repin/tramps-homeless-1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25520" cy="4200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4857760"/>
            <a:ext cx="5109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onotype Corsiva" pitchFamily="66" charset="0"/>
              </a:rPr>
              <a:t>Tramps. Homeless., 1894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6" y="2285992"/>
            <a:ext cx="50225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Portraits</a:t>
            </a:r>
            <a:endParaRPr lang="ru-RU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s5.wikipaintings.org/images/ilya-repin/rest-portrait-of-vera-repina-the-artist-s-wife-1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409" y="-71510"/>
            <a:ext cx="4365591" cy="69295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46682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Rest. Portrait of Vera </a:t>
            </a:r>
          </a:p>
          <a:p>
            <a:r>
              <a:rPr lang="en-US" sz="4400" dirty="0" err="1" smtClean="0">
                <a:latin typeface="Monotype Corsiva" pitchFamily="66" charset="0"/>
              </a:rPr>
              <a:t>Repina</a:t>
            </a:r>
            <a:r>
              <a:rPr lang="en-US" sz="4400" dirty="0" smtClean="0">
                <a:latin typeface="Monotype Corsiva" pitchFamily="66" charset="0"/>
              </a:rPr>
              <a:t>, the Artist' s </a:t>
            </a:r>
          </a:p>
          <a:p>
            <a:r>
              <a:rPr lang="en-US" sz="4400" dirty="0" smtClean="0">
                <a:latin typeface="Monotype Corsiva" pitchFamily="66" charset="0"/>
              </a:rPr>
              <a:t>Wife., 1882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тальянка. Илья Ефимович Реп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-23600"/>
            <a:ext cx="5000628" cy="6881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42852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Monotype Corsiva" pitchFamily="66" charset="0"/>
              </a:rPr>
              <a:t>Italian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uploads8.wikipaintings.org/images/ilya-repin/ukranian-girl-1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-1"/>
            <a:ext cx="5286380" cy="6858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 smtClean="0">
                <a:latin typeface="Monotype Corsiva" pitchFamily="66" charset="0"/>
              </a:rPr>
              <a:t>Ukranian</a:t>
            </a:r>
            <a:r>
              <a:rPr lang="en-GB" sz="4800" dirty="0" smtClean="0">
                <a:latin typeface="Monotype Corsiva" pitchFamily="66" charset="0"/>
              </a:rPr>
              <a:t> Girl,</a:t>
            </a:r>
          </a:p>
          <a:p>
            <a:r>
              <a:rPr lang="en-GB" sz="4800" dirty="0" smtClean="0">
                <a:latin typeface="Monotype Corsiva" pitchFamily="66" charset="0"/>
              </a:rPr>
              <a:t> 1875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s1.wikipaintings.org/images/ilya-repin/portrait-of-the-military-1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323" y="0"/>
            <a:ext cx="580167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31886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Portrait of the </a:t>
            </a:r>
          </a:p>
          <a:p>
            <a:r>
              <a:rPr lang="en-US" sz="4400" dirty="0" smtClean="0">
                <a:latin typeface="Monotype Corsiva" pitchFamily="66" charset="0"/>
              </a:rPr>
              <a:t>military, 1866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500174"/>
            <a:ext cx="654858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Portraits of</a:t>
            </a:r>
          </a:p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famous people</a:t>
            </a:r>
            <a:endParaRPr lang="ru-RU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Портрет княгини М. К. Тенишевой. 1896. Илья Ефимович Реп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844"/>
            <a:ext cx="4071934" cy="6767758"/>
          </a:xfrm>
          <a:prstGeom prst="rect">
            <a:avLst/>
          </a:prstGeom>
          <a:noFill/>
        </p:spPr>
      </p:pic>
      <p:pic>
        <p:nvPicPr>
          <p:cNvPr id="83974" name="Picture 6" descr="Портрет князя Михаила Сергеевича Волконского. 1903. Илья Ефимович Реп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83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4/43/Ilya_Repin_-_%D0%9F%D0%BE%D1%80%D1%82%D1%80%D0%B5%D1%82_%D0%BA%D0%BE%D0%BC%D0%BF%D0%BE%D0%B7%D0%B8%D1%82%D0%BE%D1%80%D0%B0_%D0%9C.%D0%9F.%D0%9C%D1%83%D1%81%D0%BE%D1%80%D0%B3%D1%81%D0%BA%D0%BE%D0%B3%D0%BE_-_Google_Art_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123462"/>
            <a:ext cx="5357819" cy="6686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5" y="214290"/>
            <a:ext cx="342433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The portrait of M. P.</a:t>
            </a:r>
          </a:p>
          <a:p>
            <a:r>
              <a:rPr lang="en-US" sz="3200" dirty="0" err="1" smtClean="0">
                <a:latin typeface="Monotype Corsiva" pitchFamily="66" charset="0"/>
              </a:rPr>
              <a:t>Musorgskoi</a:t>
            </a:r>
            <a:r>
              <a:rPr lang="en-US" sz="3200" dirty="0" smtClean="0">
                <a:latin typeface="Monotype Corsiva" pitchFamily="66" charset="0"/>
              </a:rPr>
              <a:t>  1881.</a:t>
            </a:r>
          </a:p>
          <a:p>
            <a:r>
              <a:rPr lang="en-US" sz="3200" dirty="0" err="1" smtClean="0">
                <a:latin typeface="Monotype Corsiva" pitchFamily="66" charset="0"/>
              </a:rPr>
              <a:t>Musorgskoi</a:t>
            </a:r>
            <a:r>
              <a:rPr lang="en-US" sz="3200" dirty="0" smtClean="0">
                <a:latin typeface="Monotype Corsiva" pitchFamily="66" charset="0"/>
              </a:rPr>
              <a:t> was </a:t>
            </a:r>
          </a:p>
          <a:p>
            <a:r>
              <a:rPr lang="en-US" sz="3200" dirty="0" smtClean="0">
                <a:latin typeface="Monotype Corsiva" pitchFamily="66" charset="0"/>
              </a:rPr>
              <a:t>outstanding Russian</a:t>
            </a:r>
          </a:p>
          <a:p>
            <a:r>
              <a:rPr lang="en-US" sz="3200" dirty="0" smtClean="0">
                <a:latin typeface="Monotype Corsiva" pitchFamily="66" charset="0"/>
              </a:rPr>
              <a:t> composer. As you can </a:t>
            </a:r>
          </a:p>
          <a:p>
            <a:r>
              <a:rPr lang="en-US" sz="3200" dirty="0" smtClean="0">
                <a:latin typeface="Monotype Corsiva" pitchFamily="66" charset="0"/>
              </a:rPr>
              <a:t>see Modest was </a:t>
            </a:r>
            <a:r>
              <a:rPr lang="en-US" sz="3200" dirty="0" err="1" smtClean="0">
                <a:latin typeface="Monotype Corsiva" pitchFamily="66" charset="0"/>
              </a:rPr>
              <a:t>alco</a:t>
            </a:r>
            <a:r>
              <a:rPr lang="en-US" sz="3200" dirty="0" smtClean="0">
                <a:latin typeface="Monotype Corsiva" pitchFamily="66" charset="0"/>
              </a:rPr>
              <a:t>-</a:t>
            </a:r>
          </a:p>
          <a:p>
            <a:r>
              <a:rPr lang="en-US" sz="3200" dirty="0" err="1" smtClean="0">
                <a:latin typeface="Monotype Corsiva" pitchFamily="66" charset="0"/>
              </a:rPr>
              <a:t>Holic.He</a:t>
            </a:r>
            <a:r>
              <a:rPr lang="en-US" sz="3200" dirty="0" smtClean="0">
                <a:latin typeface="Monotype Corsiva" pitchFamily="66" charset="0"/>
              </a:rPr>
              <a:t> was </a:t>
            </a:r>
            <a:r>
              <a:rPr lang="en-US" sz="3200" dirty="0" err="1" smtClean="0">
                <a:latin typeface="Monotype Corsiva" pitchFamily="66" charset="0"/>
              </a:rPr>
              <a:t>termi</a:t>
            </a:r>
            <a:r>
              <a:rPr lang="en-US" sz="3200" dirty="0" smtClean="0">
                <a:latin typeface="Monotype Corsiva" pitchFamily="66" charset="0"/>
              </a:rPr>
              <a:t>-</a:t>
            </a:r>
          </a:p>
          <a:p>
            <a:r>
              <a:rPr lang="en-US" sz="3200" dirty="0" err="1" smtClean="0">
                <a:latin typeface="Monotype Corsiva" pitchFamily="66" charset="0"/>
              </a:rPr>
              <a:t>nally</a:t>
            </a:r>
            <a:r>
              <a:rPr lang="en-US" sz="3200" dirty="0" smtClean="0">
                <a:latin typeface="Monotype Corsiva" pitchFamily="66" charset="0"/>
              </a:rPr>
              <a:t> ill, so </a:t>
            </a:r>
            <a:r>
              <a:rPr lang="en-US" sz="3200" dirty="0" err="1" smtClean="0">
                <a:latin typeface="Monotype Corsiva" pitchFamily="66" charset="0"/>
              </a:rPr>
              <a:t>Repin</a:t>
            </a:r>
            <a:r>
              <a:rPr lang="en-US" sz="3200" dirty="0" smtClean="0">
                <a:latin typeface="Monotype Corsiva" pitchFamily="66" charset="0"/>
              </a:rPr>
              <a:t> </a:t>
            </a:r>
          </a:p>
          <a:p>
            <a:r>
              <a:rPr lang="en-US" sz="3200" dirty="0" smtClean="0">
                <a:latin typeface="Monotype Corsiva" pitchFamily="66" charset="0"/>
              </a:rPr>
              <a:t>painted a portrait</a:t>
            </a:r>
          </a:p>
          <a:p>
            <a:r>
              <a:rPr lang="en-US" sz="3200" dirty="0" smtClean="0">
                <a:latin typeface="Monotype Corsiva" pitchFamily="66" charset="0"/>
              </a:rPr>
              <a:t> just for 4  days.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4" y="214293"/>
            <a:ext cx="7900881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His works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en-GB" sz="3600" dirty="0" smtClean="0">
                <a:latin typeface="Monotype Corsiva" pitchFamily="66" charset="0"/>
              </a:rPr>
              <a:t>Artworks by Genre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en-GB" sz="3600" dirty="0" smtClean="0"/>
              <a:t> </a:t>
            </a:r>
            <a:r>
              <a:rPr lang="en-GB" sz="3600" dirty="0" smtClean="0">
                <a:latin typeface="Monotype Corsiva" pitchFamily="66" charset="0"/>
              </a:rPr>
              <a:t>Artworks by Style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en-GB" sz="3600" dirty="0" smtClean="0"/>
              <a:t> </a:t>
            </a:r>
            <a:r>
              <a:rPr lang="en-GB" sz="3600" dirty="0" smtClean="0">
                <a:latin typeface="Monotype Corsiva" pitchFamily="66" charset="0"/>
              </a:rPr>
              <a:t>Artworks by Technique;</a:t>
            </a:r>
          </a:p>
          <a:p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uploads3.wikipaintings.org/images/ilya-repin/portrait-of-writer-ivan-sergeyevich-turgenev-1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965" y="0"/>
            <a:ext cx="523303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37978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Portrait of writer </a:t>
            </a:r>
          </a:p>
          <a:p>
            <a:r>
              <a:rPr lang="en-US" sz="4400" dirty="0" smtClean="0">
                <a:latin typeface="Monotype Corsiva" pitchFamily="66" charset="0"/>
              </a:rPr>
              <a:t>Ivan </a:t>
            </a:r>
            <a:r>
              <a:rPr lang="en-US" sz="4400" dirty="0" err="1" smtClean="0">
                <a:latin typeface="Monotype Corsiva" pitchFamily="66" charset="0"/>
              </a:rPr>
              <a:t>Sergeyevich</a:t>
            </a:r>
            <a:r>
              <a:rPr lang="en-US" sz="4400" dirty="0" smtClean="0">
                <a:latin typeface="Monotype Corsiva" pitchFamily="66" charset="0"/>
              </a:rPr>
              <a:t> </a:t>
            </a:r>
          </a:p>
          <a:p>
            <a:r>
              <a:rPr lang="en-US" sz="4400" dirty="0" smtClean="0">
                <a:latin typeface="Monotype Corsiva" pitchFamily="66" charset="0"/>
              </a:rPr>
              <a:t>Turgenev, 1874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s8.wikipaintings.org/images/ilya-repin/portrait-of-the-pianist-conductor-and-composer-anton-grigorievich-rubinstein-1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916" y="0"/>
            <a:ext cx="539808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142852"/>
            <a:ext cx="36615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onotype Corsiva" pitchFamily="66" charset="0"/>
              </a:rPr>
              <a:t>Portrait of the </a:t>
            </a:r>
          </a:p>
          <a:p>
            <a:r>
              <a:rPr lang="en-US" sz="4000" dirty="0" smtClean="0">
                <a:latin typeface="Monotype Corsiva" pitchFamily="66" charset="0"/>
              </a:rPr>
              <a:t>pianist, conductor </a:t>
            </a:r>
          </a:p>
          <a:p>
            <a:r>
              <a:rPr lang="en-US" sz="4000" dirty="0" smtClean="0">
                <a:latin typeface="Monotype Corsiva" pitchFamily="66" charset="0"/>
              </a:rPr>
              <a:t>and composer </a:t>
            </a:r>
          </a:p>
          <a:p>
            <a:r>
              <a:rPr lang="en-US" sz="4000" dirty="0" smtClean="0">
                <a:latin typeface="Monotype Corsiva" pitchFamily="66" charset="0"/>
              </a:rPr>
              <a:t>Anton </a:t>
            </a:r>
            <a:r>
              <a:rPr lang="en-US" sz="4000" dirty="0" err="1" smtClean="0">
                <a:latin typeface="Monotype Corsiva" pitchFamily="66" charset="0"/>
              </a:rPr>
              <a:t>Grigorievich</a:t>
            </a:r>
            <a:endParaRPr lang="en-US" sz="4000" dirty="0" smtClean="0">
              <a:latin typeface="Monotype Corsiva" pitchFamily="66" charset="0"/>
            </a:endParaRPr>
          </a:p>
          <a:p>
            <a:r>
              <a:rPr lang="en-US" sz="4000" dirty="0" smtClean="0">
                <a:latin typeface="Monotype Corsiva" pitchFamily="66" charset="0"/>
              </a:rPr>
              <a:t> Rubinstein, 1881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rtsunlight.com/artist-photo/Ilya-Repin/portrait-of-the-poet-afanasy-fet-by-Ilya-Repin-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65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38331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Portrait of the </a:t>
            </a:r>
          </a:p>
          <a:p>
            <a:r>
              <a:rPr lang="en-US" sz="4400" dirty="0" smtClean="0">
                <a:latin typeface="Monotype Corsiva" pitchFamily="66" charset="0"/>
              </a:rPr>
              <a:t>Poet </a:t>
            </a:r>
            <a:r>
              <a:rPr lang="en-US" sz="4400" dirty="0" err="1" smtClean="0">
                <a:latin typeface="Monotype Corsiva" pitchFamily="66" charset="0"/>
              </a:rPr>
              <a:t>Afanasy</a:t>
            </a:r>
            <a:r>
              <a:rPr lang="en-US" sz="4400" dirty="0" smtClean="0">
                <a:latin typeface="Monotype Corsiva" pitchFamily="66" charset="0"/>
              </a:rPr>
              <a:t> </a:t>
            </a:r>
            <a:r>
              <a:rPr lang="en-US" sz="4400" dirty="0" err="1" smtClean="0">
                <a:latin typeface="Monotype Corsiva" pitchFamily="66" charset="0"/>
              </a:rPr>
              <a:t>Fet</a:t>
            </a:r>
            <a:r>
              <a:rPr lang="en-US" sz="4400" dirty="0" smtClean="0">
                <a:latin typeface="Monotype Corsiva" pitchFamily="66" charset="0"/>
              </a:rPr>
              <a:t>,</a:t>
            </a:r>
          </a:p>
          <a:p>
            <a:r>
              <a:rPr lang="en-US" sz="4400" dirty="0" smtClean="0">
                <a:latin typeface="Monotype Corsiva" pitchFamily="66" charset="0"/>
              </a:rPr>
              <a:t> 1882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cdpaintings.com/wp-content/uploads/2013/12/Portrait-of-the-Artist-Ivan-Kramskoy-by-Ilya-Repin-1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97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37321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Monotype Corsiva" pitchFamily="66" charset="0"/>
              </a:rPr>
              <a:t>Portrait of the </a:t>
            </a:r>
          </a:p>
          <a:p>
            <a:r>
              <a:rPr lang="en-US" sz="4800" dirty="0" smtClean="0">
                <a:latin typeface="Monotype Corsiva" pitchFamily="66" charset="0"/>
              </a:rPr>
              <a:t>Artist Ivan </a:t>
            </a:r>
          </a:p>
          <a:p>
            <a:r>
              <a:rPr lang="en-US" sz="4800" dirty="0" err="1" smtClean="0">
                <a:latin typeface="Monotype Corsiva" pitchFamily="66" charset="0"/>
              </a:rPr>
              <a:t>Kramskoy</a:t>
            </a:r>
            <a:r>
              <a:rPr lang="en-US" sz="4800" dirty="0" smtClean="0">
                <a:latin typeface="Monotype Corsiva" pitchFamily="66" charset="0"/>
              </a:rPr>
              <a:t>, 1882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ploads5.wikipaintings.org/images/ilya-repin/portrait-of-the-artist-vasily-surikov-1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929322" cy="6870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0973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Portrait of the</a:t>
            </a:r>
          </a:p>
          <a:p>
            <a:r>
              <a:rPr lang="en-US" sz="4400" dirty="0" smtClean="0">
                <a:latin typeface="Monotype Corsiva" pitchFamily="66" charset="0"/>
              </a:rPr>
              <a:t> Artist </a:t>
            </a:r>
            <a:r>
              <a:rPr lang="en-US" sz="4400" dirty="0" err="1" smtClean="0">
                <a:latin typeface="Monotype Corsiva" pitchFamily="66" charset="0"/>
              </a:rPr>
              <a:t>Vasily</a:t>
            </a:r>
            <a:endParaRPr lang="en-US" sz="4400" dirty="0" smtClean="0">
              <a:latin typeface="Monotype Corsiva" pitchFamily="66" charset="0"/>
            </a:endParaRPr>
          </a:p>
          <a:p>
            <a:r>
              <a:rPr lang="en-US" sz="4400" dirty="0" smtClean="0">
                <a:latin typeface="Monotype Corsiva" pitchFamily="66" charset="0"/>
              </a:rPr>
              <a:t> </a:t>
            </a:r>
            <a:r>
              <a:rPr lang="en-US" sz="4400" dirty="0" err="1" smtClean="0">
                <a:latin typeface="Monotype Corsiva" pitchFamily="66" charset="0"/>
              </a:rPr>
              <a:t>Surikov</a:t>
            </a:r>
            <a:r>
              <a:rPr lang="en-US" sz="4400" dirty="0" smtClean="0">
                <a:latin typeface="Monotype Corsiva" pitchFamily="66" charset="0"/>
              </a:rPr>
              <a:t>, 1885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uploads7.wikipaintings.org/images/ilya-repin/portrait-of-the-historian-and-archaeologist-ivan-egorovich-zabelin-1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6886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341311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Portrait of the </a:t>
            </a:r>
          </a:p>
          <a:p>
            <a:r>
              <a:rPr lang="en-US" sz="4400" dirty="0" smtClean="0">
                <a:latin typeface="Monotype Corsiva" pitchFamily="66" charset="0"/>
              </a:rPr>
              <a:t>historian and </a:t>
            </a:r>
          </a:p>
          <a:p>
            <a:r>
              <a:rPr lang="en-US" sz="4400" dirty="0" smtClean="0">
                <a:latin typeface="Monotype Corsiva" pitchFamily="66" charset="0"/>
              </a:rPr>
              <a:t>archaeologist </a:t>
            </a:r>
          </a:p>
          <a:p>
            <a:r>
              <a:rPr lang="en-US" sz="4400" dirty="0" smtClean="0">
                <a:latin typeface="Monotype Corsiva" pitchFamily="66" charset="0"/>
              </a:rPr>
              <a:t>Ivan </a:t>
            </a:r>
            <a:r>
              <a:rPr lang="en-US" sz="4400" dirty="0" err="1" smtClean="0">
                <a:latin typeface="Monotype Corsiva" pitchFamily="66" charset="0"/>
              </a:rPr>
              <a:t>Egorovich</a:t>
            </a:r>
            <a:r>
              <a:rPr lang="en-US" sz="4400" dirty="0" smtClean="0">
                <a:latin typeface="Monotype Corsiva" pitchFamily="66" charset="0"/>
              </a:rPr>
              <a:t> </a:t>
            </a:r>
          </a:p>
          <a:p>
            <a:r>
              <a:rPr lang="en-US" sz="4400" dirty="0" err="1" smtClean="0">
                <a:latin typeface="Monotype Corsiva" pitchFamily="66" charset="0"/>
              </a:rPr>
              <a:t>Zabelin</a:t>
            </a:r>
            <a:r>
              <a:rPr lang="en-US" sz="4400" dirty="0" smtClean="0">
                <a:latin typeface="Monotype Corsiva" pitchFamily="66" charset="0"/>
              </a:rPr>
              <a:t>, 1877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uploads8.wikipaintings.org/images/ilya-repin/portrait-of-yanitskaya-1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8906" y="-11029"/>
            <a:ext cx="5145094" cy="68690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2917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Monotype Corsiva" pitchFamily="66" charset="0"/>
              </a:rPr>
              <a:t>Portrait of</a:t>
            </a:r>
          </a:p>
          <a:p>
            <a:r>
              <a:rPr lang="en-GB" sz="4800" dirty="0" smtClean="0">
                <a:latin typeface="Monotype Corsiva" pitchFamily="66" charset="0"/>
              </a:rPr>
              <a:t> </a:t>
            </a:r>
            <a:r>
              <a:rPr lang="en-GB" sz="4800" dirty="0" err="1" smtClean="0">
                <a:latin typeface="Monotype Corsiva" pitchFamily="66" charset="0"/>
              </a:rPr>
              <a:t>Yanitskaya</a:t>
            </a:r>
            <a:r>
              <a:rPr lang="en-GB" sz="4800" dirty="0" smtClean="0">
                <a:latin typeface="Monotype Corsiva" pitchFamily="66" charset="0"/>
              </a:rPr>
              <a:t>,</a:t>
            </a:r>
          </a:p>
          <a:p>
            <a:r>
              <a:rPr lang="en-GB" sz="4800" dirty="0" smtClean="0">
                <a:latin typeface="Monotype Corsiva" pitchFamily="66" charset="0"/>
              </a:rPr>
              <a:t> 1865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2285992"/>
            <a:ext cx="87062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Family portraits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uploads1.wikipaintings.org/images/ilya-repin/portrait-of-efim-repin-the-artist-s-father-1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5" y="-1"/>
            <a:ext cx="5072066" cy="6909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358143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Portrait of </a:t>
            </a:r>
            <a:r>
              <a:rPr lang="en-US" sz="4400" dirty="0" err="1" smtClean="0">
                <a:latin typeface="Monotype Corsiva" pitchFamily="66" charset="0"/>
              </a:rPr>
              <a:t>Efim</a:t>
            </a:r>
            <a:r>
              <a:rPr lang="en-US" sz="4400" dirty="0" smtClean="0">
                <a:latin typeface="Monotype Corsiva" pitchFamily="66" charset="0"/>
              </a:rPr>
              <a:t> </a:t>
            </a:r>
          </a:p>
          <a:p>
            <a:r>
              <a:rPr lang="en-US" sz="4400" dirty="0" err="1" smtClean="0">
                <a:latin typeface="Monotype Corsiva" pitchFamily="66" charset="0"/>
              </a:rPr>
              <a:t>Repin</a:t>
            </a:r>
            <a:r>
              <a:rPr lang="en-US" sz="4400" dirty="0" smtClean="0">
                <a:latin typeface="Monotype Corsiva" pitchFamily="66" charset="0"/>
              </a:rPr>
              <a:t>, the </a:t>
            </a:r>
          </a:p>
          <a:p>
            <a:r>
              <a:rPr lang="en-US" sz="4400" dirty="0" smtClean="0">
                <a:latin typeface="Monotype Corsiva" pitchFamily="66" charset="0"/>
              </a:rPr>
              <a:t>Artist's Father, </a:t>
            </a:r>
          </a:p>
          <a:p>
            <a:r>
              <a:rPr lang="en-US" sz="4400" dirty="0" smtClean="0">
                <a:latin typeface="Monotype Corsiva" pitchFamily="66" charset="0"/>
              </a:rPr>
              <a:t>1879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0/02/Tatyana_Stepanovna_by_Re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612" y="0"/>
            <a:ext cx="54383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5076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Monotype Corsiva" pitchFamily="66" charset="0"/>
              </a:rPr>
              <a:t>Tatyana </a:t>
            </a:r>
            <a:r>
              <a:rPr lang="en-US" sz="4400" b="1" dirty="0" err="1" smtClean="0">
                <a:latin typeface="Monotype Corsiva" pitchFamily="66" charset="0"/>
              </a:rPr>
              <a:t>Repina</a:t>
            </a:r>
            <a:r>
              <a:rPr lang="en-US" sz="4400" b="1" dirty="0" smtClean="0">
                <a:latin typeface="Monotype Corsiva" pitchFamily="66" charset="0"/>
              </a:rPr>
              <a:t>,</a:t>
            </a:r>
          </a:p>
          <a:p>
            <a:r>
              <a:rPr lang="en-US" sz="4400" b="1" dirty="0" smtClean="0">
                <a:latin typeface="Monotype Corsiva" pitchFamily="66" charset="0"/>
              </a:rPr>
              <a:t> the Artist's </a:t>
            </a:r>
          </a:p>
          <a:p>
            <a:r>
              <a:rPr lang="en-US" sz="4400" b="1" dirty="0" smtClean="0">
                <a:latin typeface="Monotype Corsiva" pitchFamily="66" charset="0"/>
              </a:rPr>
              <a:t>Mother, 1867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285992"/>
            <a:ext cx="63963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Genre painting</a:t>
            </a:r>
            <a:endParaRPr lang="ru-RU" sz="8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s0.wikipaintings.org/images/ilya-repin/portrait-of-v-repin-musician-brother-of-the-artist-1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429256" cy="6889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39212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Portrait of V. </a:t>
            </a:r>
          </a:p>
          <a:p>
            <a:r>
              <a:rPr lang="en-US" sz="4800" b="1" dirty="0" err="1" smtClean="0">
                <a:latin typeface="Monotype Corsiva" pitchFamily="66" charset="0"/>
              </a:rPr>
              <a:t>Repin</a:t>
            </a:r>
            <a:r>
              <a:rPr lang="en-US" sz="4800" b="1" dirty="0" smtClean="0">
                <a:latin typeface="Monotype Corsiva" pitchFamily="66" charset="0"/>
              </a:rPr>
              <a:t>, musician, </a:t>
            </a:r>
          </a:p>
          <a:p>
            <a:r>
              <a:rPr lang="en-US" sz="4800" b="1" dirty="0" smtClean="0">
                <a:latin typeface="Monotype Corsiva" pitchFamily="66" charset="0"/>
              </a:rPr>
              <a:t>brother of the </a:t>
            </a:r>
          </a:p>
          <a:p>
            <a:r>
              <a:rPr lang="en-US" sz="4800" b="1" dirty="0" smtClean="0">
                <a:latin typeface="Monotype Corsiva" pitchFamily="66" charset="0"/>
              </a:rPr>
              <a:t>artist, 1876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uploads0.wikipaintings.org/images/ilya-repin/portrait-of-vera-repina-the-artist-s-wife-1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269" y="0"/>
            <a:ext cx="49177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" y="0"/>
            <a:ext cx="38331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Portrait of Vera </a:t>
            </a:r>
          </a:p>
          <a:p>
            <a:r>
              <a:rPr lang="en-US" sz="4800" b="1" dirty="0" err="1" smtClean="0">
                <a:latin typeface="Monotype Corsiva" pitchFamily="66" charset="0"/>
              </a:rPr>
              <a:t>Repina</a:t>
            </a:r>
            <a:r>
              <a:rPr lang="en-US" sz="4800" b="1" dirty="0" smtClean="0">
                <a:latin typeface="Monotype Corsiva" pitchFamily="66" charset="0"/>
              </a:rPr>
              <a:t>, the </a:t>
            </a:r>
          </a:p>
          <a:p>
            <a:r>
              <a:rPr lang="en-US" sz="4800" b="1" dirty="0" smtClean="0">
                <a:latin typeface="Monotype Corsiva" pitchFamily="66" charset="0"/>
              </a:rPr>
              <a:t>Artist's Wife,</a:t>
            </a:r>
          </a:p>
          <a:p>
            <a:r>
              <a:rPr lang="en-US" sz="4800" b="1" dirty="0" smtClean="0">
                <a:latin typeface="Monotype Corsiva" pitchFamily="66" charset="0"/>
              </a:rPr>
              <a:t> 1876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" y="142855"/>
            <a:ext cx="303801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Monotype Corsiva" pitchFamily="66" charset="0"/>
              </a:rPr>
              <a:t>Portrait of A.</a:t>
            </a:r>
          </a:p>
          <a:p>
            <a:r>
              <a:rPr lang="en-US" sz="4400" b="1" dirty="0" smtClean="0">
                <a:latin typeface="Monotype Corsiva" pitchFamily="66" charset="0"/>
              </a:rPr>
              <a:t> </a:t>
            </a:r>
            <a:r>
              <a:rPr lang="en-US" sz="4400" b="1" dirty="0" err="1" smtClean="0">
                <a:latin typeface="Monotype Corsiva" pitchFamily="66" charset="0"/>
              </a:rPr>
              <a:t>Bocharova</a:t>
            </a:r>
            <a:r>
              <a:rPr lang="en-US" sz="4400" b="1" dirty="0" smtClean="0">
                <a:latin typeface="Monotype Corsiva" pitchFamily="66" charset="0"/>
              </a:rPr>
              <a:t>, </a:t>
            </a:r>
          </a:p>
          <a:p>
            <a:r>
              <a:rPr lang="en-US" sz="4400" b="1" dirty="0" smtClean="0">
                <a:latin typeface="Monotype Corsiva" pitchFamily="66" charset="0"/>
              </a:rPr>
              <a:t>artist's aunts, </a:t>
            </a:r>
          </a:p>
          <a:p>
            <a:r>
              <a:rPr lang="en-US" sz="4400" b="1" dirty="0" smtClean="0">
                <a:latin typeface="Monotype Corsiva" pitchFamily="66" charset="0"/>
              </a:rPr>
              <a:t>1859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052" name="Picture 4" descr="http://uploads6.wikipaintings.org/images/ilya-repin/portrait-of-a-bocharova-artist-s-aunts-1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005" y="0"/>
            <a:ext cx="5698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500306"/>
            <a:ext cx="45688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Landscapes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uploads5.wikipaintings.org/images/ilya-repin/landscape-with-boat-1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68879" cy="6215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088559"/>
            <a:ext cx="5626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onotype Corsiva" pitchFamily="66" charset="0"/>
              </a:rPr>
              <a:t>Landscape with boat, 1875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uploads7.wikipaintings.org/images/ilya-repin/peasant-yard-1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412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572140"/>
            <a:ext cx="4238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onotype Corsiva" pitchFamily="66" charset="0"/>
              </a:rPr>
              <a:t>Peasant Yard, 1879 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uploads1.wikipaintings.org/images/ilya-repin/summer-day-in-abramtsevo-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398" y="-40801"/>
            <a:ext cx="5643602" cy="6898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33233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onotype Corsiva" pitchFamily="66" charset="0"/>
              </a:rPr>
              <a:t>Summer day </a:t>
            </a:r>
          </a:p>
          <a:p>
            <a:r>
              <a:rPr lang="en-GB" sz="4400" dirty="0" smtClean="0">
                <a:latin typeface="Monotype Corsiva" pitchFamily="66" charset="0"/>
              </a:rPr>
              <a:t>in </a:t>
            </a:r>
            <a:r>
              <a:rPr lang="en-GB" sz="4400" dirty="0" err="1" smtClean="0">
                <a:latin typeface="Monotype Corsiva" pitchFamily="66" charset="0"/>
              </a:rPr>
              <a:t>Abramtsevo</a:t>
            </a:r>
            <a:r>
              <a:rPr lang="en-GB" sz="4400" dirty="0" smtClean="0">
                <a:latin typeface="Monotype Corsiva" pitchFamily="66" charset="0"/>
              </a:rPr>
              <a:t>, </a:t>
            </a:r>
          </a:p>
          <a:p>
            <a:r>
              <a:rPr lang="en-GB" sz="4400" dirty="0" smtClean="0">
                <a:latin typeface="Monotype Corsiva" pitchFamily="66" charset="0"/>
              </a:rPr>
              <a:t>1880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uploads0.wikipaintings.org/images/ilya-repin/ukrainian-peasant-house-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5711" cy="5715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857892"/>
            <a:ext cx="6417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onotype Corsiva" pitchFamily="66" charset="0"/>
              </a:rPr>
              <a:t>Ukrainian peasant house, 1880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500174"/>
            <a:ext cx="58512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Still  life</a:t>
            </a:r>
            <a:endParaRPr lang="ru-RU" sz="13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tanais.info/repin/repin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207" y="0"/>
            <a:ext cx="7511793" cy="64138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6610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Monotype Corsiva" pitchFamily="66" charset="0"/>
              </a:rPr>
              <a:t>Apples</a:t>
            </a:r>
          </a:p>
          <a:p>
            <a:r>
              <a:rPr lang="en-GB" sz="4000" dirty="0" smtClean="0">
                <a:latin typeface="Monotype Corsiva" pitchFamily="66" charset="0"/>
              </a:rPr>
              <a:t> and</a:t>
            </a:r>
          </a:p>
          <a:p>
            <a:r>
              <a:rPr lang="en-GB" sz="4000" dirty="0" smtClean="0">
                <a:latin typeface="Monotype Corsiva" pitchFamily="66" charset="0"/>
              </a:rPr>
              <a:t> Leaves,</a:t>
            </a:r>
          </a:p>
          <a:p>
            <a:r>
              <a:rPr lang="en-GB" sz="4000" dirty="0" smtClean="0">
                <a:latin typeface="Monotype Corsiva" pitchFamily="66" charset="0"/>
              </a:rPr>
              <a:t> 1879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7/Kurskaya_koren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41" y="1071546"/>
            <a:ext cx="8803059" cy="55742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3" y="214290"/>
            <a:ext cx="825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onotype Corsiva" pitchFamily="66" charset="0"/>
              </a:rPr>
              <a:t>“Religious Procession in Kursk Province” 1880-83. There are a lot of different  </a:t>
            </a:r>
            <a:r>
              <a:rPr lang="en-US" sz="2000" dirty="0" err="1" smtClean="0">
                <a:latin typeface="Monotype Corsiva" pitchFamily="66" charset="0"/>
              </a:rPr>
              <a:t>characteres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uploads6.wikipaintings.org/images/ilya-repin/a-bouquet-of-flowers-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70501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28953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A bouquet of </a:t>
            </a:r>
          </a:p>
          <a:p>
            <a:r>
              <a:rPr lang="en-US" sz="4400" dirty="0" smtClean="0">
                <a:latin typeface="Monotype Corsiva" pitchFamily="66" charset="0"/>
              </a:rPr>
              <a:t>flowers, 1878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285992"/>
            <a:ext cx="6599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Impressionism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s3.wikipaintings.org/images/ilya-repin/on-the-shore-of-the-gulf-of-finland-1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485228" cy="45339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491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onotype Corsiva" pitchFamily="66" charset="0"/>
              </a:rPr>
              <a:t>On the shore of the Gulf of Finland, 1903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2/2a/Repin-Sleeping_Cossack_(19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318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088559"/>
            <a:ext cx="4758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onotype Corsiva" pitchFamily="66" charset="0"/>
              </a:rPr>
              <a:t>Sleeping Cossack, 1914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357430"/>
            <a:ext cx="41264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Pencil</a:t>
            </a:r>
            <a:endParaRPr lang="ru-RU" sz="13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uploads3.wikipaintings.org/images/ilya-repin/portrait-of-v-a-zhirkevich-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370" y="0"/>
            <a:ext cx="5040630" cy="6858000"/>
          </a:xfrm>
          <a:prstGeom prst="rect">
            <a:avLst/>
          </a:prstGeom>
          <a:noFill/>
        </p:spPr>
      </p:pic>
      <p:pic>
        <p:nvPicPr>
          <p:cNvPr id="79876" name="Picture 4" descr="http://uploads3.wikipaintings.org/images/ilya-repin/ada-girl-1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800"/>
            <a:ext cx="4300568" cy="71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357298"/>
            <a:ext cx="6800260" cy="4924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base"/>
            <a:r>
              <a:rPr lang="en-GB" sz="13800" dirty="0" err="1" smtClean="0">
                <a:latin typeface="Monotype Corsiva" pitchFamily="66" charset="0"/>
              </a:rPr>
              <a:t>watercolor</a:t>
            </a:r>
            <a:endParaRPr lang="en-GB" sz="13800" dirty="0" smtClean="0">
              <a:latin typeface="Monotype Corsiva" pitchFamily="66" charset="0"/>
            </a:endParaRPr>
          </a:p>
          <a:p>
            <a:r>
              <a:rPr lang="en-GB" sz="8800" dirty="0" smtClean="0"/>
              <a:t/>
            </a:r>
            <a:br>
              <a:rPr lang="en-GB" sz="8800" dirty="0" smtClean="0"/>
            </a:br>
            <a:endParaRPr lang="ru-RU" sz="8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uploads1.wikipaintings.org/images/ilya-repin/zaporozh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5600720" cy="7000900"/>
          </a:xfrm>
          <a:prstGeom prst="rect">
            <a:avLst/>
          </a:prstGeom>
          <a:noFill/>
        </p:spPr>
      </p:pic>
      <p:pic>
        <p:nvPicPr>
          <p:cNvPr id="81922" name="Picture 2" descr="http://02varvara.files.wordpress.com/2011/12/ilya-repin-two-peasant-women-1878.jpg?w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244" y="-142900"/>
            <a:ext cx="4487756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rtclassic.edu.ru/attach.asp?a_no=7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" y="0"/>
            <a:ext cx="5350705" cy="4214842"/>
          </a:xfrm>
          <a:prstGeom prst="rect">
            <a:avLst/>
          </a:prstGeom>
          <a:noFill/>
        </p:spPr>
      </p:pic>
      <p:pic>
        <p:nvPicPr>
          <p:cNvPr id="31748" name="Picture 4" descr="http://www.nearyou.ru/repin/t82krho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280" y="1571565"/>
            <a:ext cx="5355720" cy="5286436"/>
          </a:xfrm>
          <a:prstGeom prst="rect">
            <a:avLst/>
          </a:prstGeom>
          <a:noFill/>
        </p:spPr>
      </p:pic>
      <p:pic>
        <p:nvPicPr>
          <p:cNvPr id="31750" name="Picture 6" descr="http://artclassic.edu.ru/attach.asp?a_no=71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38252"/>
            <a:ext cx="4667251" cy="561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2px-Sadko_Re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92" y="0"/>
            <a:ext cx="4831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8" y="214293"/>
            <a:ext cx="34692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onotype Corsiva" pitchFamily="66" charset="0"/>
              </a:rPr>
              <a:t>“</a:t>
            </a:r>
            <a:r>
              <a:rPr lang="en-US" sz="3600" dirty="0" err="1" smtClean="0">
                <a:latin typeface="Monotype Corsiva" pitchFamily="66" charset="0"/>
              </a:rPr>
              <a:t>Sadko</a:t>
            </a:r>
            <a:r>
              <a:rPr lang="en-US" sz="3600" dirty="0" smtClean="0">
                <a:latin typeface="Monotype Corsiva" pitchFamily="66" charset="0"/>
              </a:rPr>
              <a:t>” 1876.</a:t>
            </a:r>
          </a:p>
          <a:p>
            <a:r>
              <a:rPr lang="en-US" sz="3600" dirty="0" err="1" smtClean="0">
                <a:latin typeface="Monotype Corsiva" pitchFamily="66" charset="0"/>
              </a:rPr>
              <a:t>Sadko</a:t>
            </a:r>
            <a:r>
              <a:rPr lang="en-US" sz="3600" dirty="0" smtClean="0">
                <a:latin typeface="Monotype Corsiva" pitchFamily="66" charset="0"/>
              </a:rPr>
              <a:t> was a </a:t>
            </a:r>
          </a:p>
          <a:p>
            <a:r>
              <a:rPr lang="en-US" sz="3600" dirty="0" smtClean="0">
                <a:latin typeface="Monotype Corsiva" pitchFamily="66" charset="0"/>
              </a:rPr>
              <a:t>famous folk hero</a:t>
            </a:r>
            <a:r>
              <a:rPr lang="en-US" dirty="0" smtClean="0">
                <a:latin typeface="Monotype Corsiva" pitchFamily="66" charset="0"/>
              </a:rPr>
              <a:t>.</a:t>
            </a:r>
          </a:p>
          <a:p>
            <a:r>
              <a:rPr lang="en-US" sz="3600" dirty="0" smtClean="0">
                <a:latin typeface="Monotype Corsiva" pitchFamily="66" charset="0"/>
              </a:rPr>
              <a:t>There was a popular</a:t>
            </a:r>
          </a:p>
          <a:p>
            <a:r>
              <a:rPr lang="en-US" sz="3600" dirty="0" smtClean="0">
                <a:latin typeface="Monotype Corsiva" pitchFamily="66" charset="0"/>
              </a:rPr>
              <a:t> folk epic, so he </a:t>
            </a:r>
          </a:p>
          <a:p>
            <a:r>
              <a:rPr lang="en-US" sz="3600" dirty="0" smtClean="0">
                <a:latin typeface="Monotype Corsiva" pitchFamily="66" charset="0"/>
              </a:rPr>
              <a:t>decided to write</a:t>
            </a:r>
          </a:p>
          <a:p>
            <a:r>
              <a:rPr lang="en-US" sz="3600" dirty="0" smtClean="0">
                <a:latin typeface="Monotype Corsiva" pitchFamily="66" charset="0"/>
              </a:rPr>
              <a:t> such picture.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Ilja Jefimowitsch Repin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42055"/>
            <a:ext cx="9144000" cy="5406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028" y="214290"/>
            <a:ext cx="888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onotype Corsiva" pitchFamily="66" charset="0"/>
              </a:rPr>
              <a:t>“Reply of the </a:t>
            </a:r>
            <a:r>
              <a:rPr lang="en-US" sz="3600" dirty="0" err="1" smtClean="0">
                <a:latin typeface="Monotype Corsiva" pitchFamily="66" charset="0"/>
              </a:rPr>
              <a:t>Zaporozhian</a:t>
            </a:r>
            <a:r>
              <a:rPr lang="en-US" sz="3600" dirty="0" smtClean="0">
                <a:latin typeface="Monotype Corsiva" pitchFamily="66" charset="0"/>
              </a:rPr>
              <a:t> Cossacks </a:t>
            </a:r>
            <a:r>
              <a:rPr lang="en-GB" sz="3600" dirty="0" smtClean="0">
                <a:latin typeface="Monotype Corsiva" pitchFamily="66" charset="0"/>
              </a:rPr>
              <a:t>to </a:t>
            </a:r>
            <a:r>
              <a:rPr lang="en-GB" sz="3600" dirty="0" err="1" smtClean="0">
                <a:latin typeface="Monotype Corsiva" pitchFamily="66" charset="0"/>
              </a:rPr>
              <a:t>Sult</a:t>
            </a:r>
            <a:r>
              <a:rPr lang="en-US" sz="3600" dirty="0" smtClean="0">
                <a:latin typeface="Monotype Corsiva" pitchFamily="66" charset="0"/>
              </a:rPr>
              <a:t>” 1879-91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ibliotekar.ru/kRepin/2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52"/>
            <a:ext cx="7496175" cy="6343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"/>
            <a:ext cx="20712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b="1" dirty="0" smtClean="0"/>
              <a:t>Ivan the</a:t>
            </a:r>
          </a:p>
          <a:p>
            <a:r>
              <a:rPr lang="en-US" sz="3200" b="1" dirty="0" smtClean="0"/>
              <a:t> Terrible </a:t>
            </a:r>
          </a:p>
          <a:p>
            <a:r>
              <a:rPr lang="en-US" sz="3200" b="1" dirty="0" smtClean="0"/>
              <a:t>and His </a:t>
            </a:r>
          </a:p>
          <a:p>
            <a:r>
              <a:rPr lang="en-US" sz="3200" b="1" dirty="0" smtClean="0"/>
              <a:t>Son Ivan</a:t>
            </a:r>
          </a:p>
          <a:p>
            <a:r>
              <a:rPr lang="en-US" sz="3200" b="1" dirty="0" smtClean="0"/>
              <a:t> on </a:t>
            </a:r>
          </a:p>
          <a:p>
            <a:r>
              <a:rPr lang="en-US" sz="3200" b="1" dirty="0" smtClean="0"/>
              <a:t>November </a:t>
            </a:r>
          </a:p>
          <a:p>
            <a:r>
              <a:rPr lang="en-US" sz="3200" b="1" dirty="0" smtClean="0"/>
              <a:t>16,</a:t>
            </a:r>
            <a:r>
              <a:rPr lang="en-US" sz="3200" dirty="0" smtClean="0"/>
              <a:t>” </a:t>
            </a:r>
          </a:p>
          <a:p>
            <a:r>
              <a:rPr lang="en-US" sz="3200" dirty="0" smtClean="0"/>
              <a:t>1885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503</Words>
  <Application>Microsoft Office PowerPoint</Application>
  <PresentationFormat>Экран (4:3)</PresentationFormat>
  <Paragraphs>144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Бумажная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2014-04-22T14:56:19Z</dcterms:created>
  <dcterms:modified xsi:type="dcterms:W3CDTF">2014-04-24T14:41:05Z</dcterms:modified>
</cp:coreProperties>
</file>