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044-0652-4D35-B921-92C634CED659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2CC8-4D98-4441-8D63-D41E07CFA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044-0652-4D35-B921-92C634CED659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2CC8-4D98-4441-8D63-D41E07CFA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044-0652-4D35-B921-92C634CED659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2CC8-4D98-4441-8D63-D41E07CFA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044-0652-4D35-B921-92C634CED659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2CC8-4D98-4441-8D63-D41E07CFA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044-0652-4D35-B921-92C634CED659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2CC8-4D98-4441-8D63-D41E07CFA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044-0652-4D35-B921-92C634CED659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2CC8-4D98-4441-8D63-D41E07CFA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044-0652-4D35-B921-92C634CED659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2CC8-4D98-4441-8D63-D41E07CFA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044-0652-4D35-B921-92C634CED659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2CC8-4D98-4441-8D63-D41E07CFA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044-0652-4D35-B921-92C634CED659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2CC8-4D98-4441-8D63-D41E07CFA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044-0652-4D35-B921-92C634CED659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2CC8-4D98-4441-8D63-D41E07CFA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044-0652-4D35-B921-92C634CED659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2CC8-4D98-4441-8D63-D41E07CFA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82044-0652-4D35-B921-92C634CED659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A2CC8-4D98-4441-8D63-D41E07CFA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kinnydietsecret.com/images/saturated-fat1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28670"/>
            <a:ext cx="9144000" cy="1928778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Белки. </a:t>
            </a: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Строение</a:t>
            </a: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белков</a:t>
            </a:r>
            <a:r>
              <a:rPr lang="ru-RU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8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4000504"/>
            <a:ext cx="4572032" cy="2643206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rgbClr val="C00000"/>
                </a:solidFill>
              </a:rPr>
              <a:t> МОУ СОШ №29 г.Георгиевска Ставропольского края</a:t>
            </a:r>
          </a:p>
          <a:p>
            <a:pPr algn="r"/>
            <a:r>
              <a:rPr lang="ru-RU" dirty="0" smtClean="0">
                <a:solidFill>
                  <a:srgbClr val="C00000"/>
                </a:solidFill>
              </a:rPr>
              <a:t>Учитель биологии – </a:t>
            </a:r>
            <a:r>
              <a:rPr lang="ru-RU" dirty="0" err="1" smtClean="0">
                <a:solidFill>
                  <a:srgbClr val="C00000"/>
                </a:solidFill>
              </a:rPr>
              <a:t>Шмыкова</a:t>
            </a:r>
            <a:r>
              <a:rPr lang="ru-RU" dirty="0" smtClean="0">
                <a:solidFill>
                  <a:srgbClr val="C00000"/>
                </a:solidFill>
              </a:rPr>
              <a:t> И.А.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9218" name="Picture 2" descr="Картинка 1 из 1874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000372"/>
            <a:ext cx="4610699" cy="3500462"/>
          </a:xfrm>
          <a:prstGeom prst="rect">
            <a:avLst/>
          </a:prstGeom>
          <a:noFill/>
          <a:ln w="31750" cmpd="sng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311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сформировать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понятия: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«белки, или протеины», «аминокислоты», «денатурация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ренатурация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»;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познакомить учащихся со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строением, структурной организацией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свойствами белковых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молекул.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http://im2-tub.yandex.net/i?id=48490479-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2842478" cy="1928826"/>
          </a:xfrm>
          <a:prstGeom prst="rect">
            <a:avLst/>
          </a:prstGeom>
          <a:noFill/>
          <a:ln w="31750" cmpd="sng">
            <a:solidFill>
              <a:srgbClr val="C00000"/>
            </a:solidFill>
          </a:ln>
        </p:spPr>
      </p:pic>
      <p:pic>
        <p:nvPicPr>
          <p:cNvPr id="1028" name="Picture 4" descr="http://im8-tub.yandex.net/i?id=107490986-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6871" y="214290"/>
            <a:ext cx="2488537" cy="1857388"/>
          </a:xfrm>
          <a:prstGeom prst="rect">
            <a:avLst/>
          </a:prstGeom>
          <a:noFill/>
          <a:ln w="31750" cmpd="sng">
            <a:solidFill>
              <a:srgbClr val="C00000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4857752" cy="6215106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Белки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это высокомолекулярные азотосодержащие органические вещества, молекулы которых построены из аминокислот. Они являются структурной и функциональной основой жизнедеятельности всех живых организмов.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7" descr="бб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214942" y="214290"/>
            <a:ext cx="3714776" cy="6437124"/>
          </a:xfrm>
          <a:prstGeom prst="rect">
            <a:avLst/>
          </a:prstGeom>
          <a:noFill/>
          <a:ln w="25400" cmpd="sng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Химический состав организма человека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28" y="3071786"/>
            <a:ext cx="4143372" cy="37862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 Несмотря </a:t>
            </a:r>
            <a:r>
              <a:rPr lang="ru-RU" dirty="0">
                <a:solidFill>
                  <a:srgbClr val="C00000"/>
                </a:solidFill>
              </a:rPr>
              <a:t>на огромное разнообразие и сложность строения, белки построены из 20 видов различных аминокислот.</a:t>
            </a:r>
          </a:p>
          <a:p>
            <a:endParaRPr lang="ru-RU" dirty="0"/>
          </a:p>
        </p:txBody>
      </p:sp>
      <p:pic>
        <p:nvPicPr>
          <p:cNvPr id="4" name="Picture 6" descr="ббб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57158" y="3286124"/>
            <a:ext cx="4889546" cy="3214710"/>
          </a:xfrm>
          <a:prstGeom prst="rect">
            <a:avLst/>
          </a:prstGeom>
          <a:noFill/>
          <a:ln w="25400" cmpd="sng">
            <a:solidFill>
              <a:srgbClr val="FF0000"/>
            </a:solidFill>
          </a:ln>
        </p:spPr>
      </p:pic>
      <p:pic>
        <p:nvPicPr>
          <p:cNvPr id="7170" name="Picture 2" descr="http://im6-tub.yandex.net/i?id=134654983-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3643" y="857232"/>
            <a:ext cx="2989865" cy="200026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</p:pic>
      <p:pic>
        <p:nvPicPr>
          <p:cNvPr id="7172" name="Picture 4" descr="http://im7-tub.yandex.net/i?id=205401763-0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857232"/>
            <a:ext cx="3000396" cy="2071702"/>
          </a:xfrm>
          <a:prstGeom prst="rect">
            <a:avLst/>
          </a:prstGeom>
          <a:noFill/>
          <a:ln w="31750" cmpd="sng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3978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Аминокислоты 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392909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аминокислоты содержат </a:t>
            </a:r>
            <a:r>
              <a:rPr lang="ru-RU" dirty="0" smtClean="0"/>
              <a:t>карбоксильную </a:t>
            </a:r>
            <a:r>
              <a:rPr lang="ru-RU" dirty="0"/>
              <a:t>группу </a:t>
            </a:r>
            <a:r>
              <a:rPr lang="ru-RU" b="1" dirty="0" smtClean="0">
                <a:solidFill>
                  <a:srgbClr val="C00000"/>
                </a:solidFill>
              </a:rPr>
              <a:t>- СООН </a:t>
            </a:r>
            <a:r>
              <a:rPr lang="ru-RU" dirty="0"/>
              <a:t>и </a:t>
            </a:r>
            <a:r>
              <a:rPr lang="ru-RU" dirty="0" smtClean="0"/>
              <a:t>аминогруппу </a:t>
            </a:r>
            <a:r>
              <a:rPr lang="ru-RU" b="1" dirty="0">
                <a:solidFill>
                  <a:srgbClr val="C00000"/>
                </a:solidFill>
              </a:rPr>
              <a:t>- </a:t>
            </a:r>
            <a:r>
              <a:rPr lang="ru-RU" b="1" dirty="0" smtClean="0">
                <a:solidFill>
                  <a:srgbClr val="C00000"/>
                </a:solidFill>
              </a:rPr>
              <a:t>NН</a:t>
            </a:r>
            <a:r>
              <a:rPr lang="ru-RU" b="1" baseline="-25000" dirty="0" smtClean="0">
                <a:solidFill>
                  <a:srgbClr val="C00000"/>
                </a:solidFill>
              </a:rPr>
              <a:t>2</a:t>
            </a:r>
            <a:r>
              <a:rPr lang="ru-RU" dirty="0"/>
              <a:t>, а </a:t>
            </a:r>
            <a:r>
              <a:rPr lang="ru-RU" dirty="0" smtClean="0"/>
              <a:t>отличаются радикалом</a:t>
            </a:r>
          </a:p>
          <a:p>
            <a:r>
              <a:rPr lang="ru-RU" dirty="0" smtClean="0"/>
              <a:t>Аминогруппа </a:t>
            </a:r>
            <a:r>
              <a:rPr lang="ru-RU" dirty="0"/>
              <a:t>- обладает свойствами оснований, а карбоксильная группа </a:t>
            </a:r>
            <a:r>
              <a:rPr lang="ru-RU" dirty="0" smtClean="0"/>
              <a:t> </a:t>
            </a:r>
            <a:r>
              <a:rPr lang="ru-RU" dirty="0"/>
              <a:t>- кислотными свойствами</a:t>
            </a:r>
            <a:r>
              <a:rPr lang="ru-RU" dirty="0" smtClean="0"/>
              <a:t>. Аминокислоты  - </a:t>
            </a:r>
            <a:r>
              <a:rPr lang="ru-RU" b="1" i="1" dirty="0" err="1" smtClean="0">
                <a:solidFill>
                  <a:srgbClr val="C00000"/>
                </a:solidFill>
              </a:rPr>
              <a:t>амфотерные</a:t>
            </a:r>
            <a:r>
              <a:rPr lang="ru-RU" b="1" i="1" dirty="0" smtClean="0">
                <a:solidFill>
                  <a:srgbClr val="C00000"/>
                </a:solidFill>
              </a:rPr>
              <a:t> соединения</a:t>
            </a:r>
            <a:r>
              <a:rPr lang="ru-RU" dirty="0" smtClean="0"/>
              <a:t>, поэтому </a:t>
            </a:r>
            <a:r>
              <a:rPr lang="ru-RU" dirty="0"/>
              <a:t>могут взаимодействовать друг с </a:t>
            </a:r>
            <a:r>
              <a:rPr lang="ru-RU" dirty="0" smtClean="0"/>
              <a:t>другом, образуя </a:t>
            </a:r>
            <a:r>
              <a:rPr lang="ru-RU" dirty="0"/>
              <a:t>полипептидную </a:t>
            </a:r>
            <a:r>
              <a:rPr lang="ru-RU" dirty="0" smtClean="0"/>
              <a:t>цепь.</a:t>
            </a:r>
            <a:r>
              <a:rPr lang="ru-RU" dirty="0"/>
              <a:t> </a:t>
            </a:r>
            <a:r>
              <a:rPr lang="ru-RU" dirty="0" smtClean="0"/>
              <a:t>Связь </a:t>
            </a:r>
            <a:r>
              <a:rPr lang="ru-RU" dirty="0"/>
              <a:t>между углеродом кислотной и азотом основной </a:t>
            </a:r>
            <a:r>
              <a:rPr lang="ru-RU" dirty="0" smtClean="0"/>
              <a:t>групп называется </a:t>
            </a:r>
            <a:r>
              <a:rPr lang="ru-RU" b="1" i="1" dirty="0" smtClean="0">
                <a:solidFill>
                  <a:srgbClr val="C00000"/>
                </a:solidFill>
              </a:rPr>
              <a:t>пептидной.</a:t>
            </a:r>
            <a:endParaRPr lang="ru-RU" b="1" i="1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4929198"/>
          <a:ext cx="821537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685"/>
                <a:gridCol w="4107685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FF00"/>
                          </a:solidFill>
                        </a:rPr>
                        <a:t>Заменимые </a:t>
                      </a:r>
                      <a:endParaRPr lang="ru-RU" sz="4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FF00"/>
                          </a:solidFill>
                        </a:rPr>
                        <a:t>Незаменимые</a:t>
                      </a:r>
                      <a:r>
                        <a:rPr lang="ru-RU" sz="40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ru-RU" sz="4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7158" y="5715016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синтезируются в организме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5715016"/>
            <a:ext cx="4143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не синтезируются в организме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Уровни организации белковой молекулы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Group 36"/>
          <p:cNvGraphicFramePr>
            <a:graphicFrameLocks/>
          </p:cNvGraphicFramePr>
          <p:nvPr/>
        </p:nvGraphicFramePr>
        <p:xfrm>
          <a:off x="0" y="1428736"/>
          <a:ext cx="9144000" cy="5015886"/>
        </p:xfrm>
        <a:graphic>
          <a:graphicData uri="http://schemas.openxmlformats.org/drawingml/2006/table">
            <a:tbl>
              <a:tblPr/>
              <a:tblGrid>
                <a:gridCol w="3132667"/>
                <a:gridCol w="2963333"/>
                <a:gridCol w="3048000"/>
              </a:tblGrid>
              <a:tr h="61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Структура белковой молекулы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Характеристика структуры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Тип связи, определяющий структуру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Первичная-линейная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Порядок чередования аминокислот в полипептидной цепи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 пептидная связь –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NH-CO-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Вторичная-спиральная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Закручивание полипептидной линейной цепи в спираль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Внутримолекулярные водородные связи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6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Третичная-глобулярная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Упаковка вторичной спирали в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клубок-клубочковидная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 структура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Дисульфидные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 и ионные связи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6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Четвертичная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Соединение нескольких глобул в сложный комплекс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Все виды связей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бб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786058"/>
            <a:ext cx="1998663" cy="4071942"/>
          </a:xfrm>
          <a:noFill/>
          <a:ln cmpd="sng">
            <a:solidFill>
              <a:schemeClr val="tx1"/>
            </a:solidFill>
          </a:ln>
        </p:spPr>
      </p:pic>
      <p:pic>
        <p:nvPicPr>
          <p:cNvPr id="5" name="Picture 7" descr="ббб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00166" y="0"/>
            <a:ext cx="3286148" cy="3500462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</p:pic>
      <p:pic>
        <p:nvPicPr>
          <p:cNvPr id="7" name="Picture 7" descr="ббб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5400000">
            <a:off x="3662443" y="3481277"/>
            <a:ext cx="3357586" cy="3395860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</p:pic>
      <p:pic>
        <p:nvPicPr>
          <p:cNvPr id="6" name="Picture 7" descr="ббб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5786446" y="714356"/>
            <a:ext cx="3357554" cy="3320600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</p:pic>
      <p:cxnSp>
        <p:nvCxnSpPr>
          <p:cNvPr id="13" name="Прямая со стрелкой 12"/>
          <p:cNvCxnSpPr/>
          <p:nvPr/>
        </p:nvCxnSpPr>
        <p:spPr>
          <a:xfrm rot="5400000" flipH="1" flipV="1">
            <a:off x="500034" y="1643050"/>
            <a:ext cx="78581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857752" y="1357298"/>
            <a:ext cx="857256" cy="660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7143768" y="4214818"/>
            <a:ext cx="107157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214686"/>
            <a:ext cx="9144000" cy="2786082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Процесс  нарушения  естественной структуры белка называется </a:t>
            </a:r>
            <a:r>
              <a:rPr lang="ru-RU" b="1" dirty="0">
                <a:solidFill>
                  <a:srgbClr val="C00000"/>
                </a:solidFill>
              </a:rPr>
              <a:t>денатурацией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r>
              <a:rPr lang="ru-RU" dirty="0">
                <a:solidFill>
                  <a:srgbClr val="0070C0"/>
                </a:solidFill>
              </a:rPr>
              <a:t>Процесс </a:t>
            </a:r>
            <a:r>
              <a:rPr lang="ru-RU" dirty="0" smtClean="0">
                <a:solidFill>
                  <a:srgbClr val="0070C0"/>
                </a:solidFill>
              </a:rPr>
              <a:t>восстановления </a:t>
            </a:r>
            <a:r>
              <a:rPr lang="ru-RU" dirty="0">
                <a:solidFill>
                  <a:srgbClr val="0070C0"/>
                </a:solidFill>
              </a:rPr>
              <a:t>естественной структуры белка называется </a:t>
            </a:r>
            <a:r>
              <a:rPr lang="ru-RU" b="1" dirty="0" err="1">
                <a:solidFill>
                  <a:srgbClr val="C00000"/>
                </a:solidFill>
              </a:rPr>
              <a:t>ренатурацией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  <a:r>
              <a:rPr lang="ru-RU" dirty="0" smtClean="0">
                <a:solidFill>
                  <a:srgbClr val="0070C0"/>
                </a:solidFill>
              </a:rPr>
              <a:t>Возможна, если не разрушена первичная структура белка.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86116" y="214290"/>
            <a:ext cx="2500330" cy="785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Белки 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2428860" y="642918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857884" y="714356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214282" y="1000108"/>
            <a:ext cx="2428892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Простые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357950" y="1071546"/>
            <a:ext cx="250033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Сложные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1857364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состоят только из аминокислот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57918" y="1857364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содержат белковую и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небелковую части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0" grpId="0" animBg="1"/>
      <p:bldP spid="12" grpId="0" animBg="1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Задание на дом: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1.4 «Состав и строение белков»,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ответить 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вопросы в конце параграфа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273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Белки.  Строение белков </vt:lpstr>
      <vt:lpstr>Слайд 2</vt:lpstr>
      <vt:lpstr>Слайд 3</vt:lpstr>
      <vt:lpstr>Химический состав организма человека</vt:lpstr>
      <vt:lpstr>Аминокислоты </vt:lpstr>
      <vt:lpstr>Уровни организации белковой молекулы</vt:lpstr>
      <vt:lpstr>Слайд 7</vt:lpstr>
      <vt:lpstr>Слайд 8</vt:lpstr>
      <vt:lpstr>Задание на дом:</vt:lpstr>
    </vt:vector>
  </TitlesOfParts>
  <Company>Wg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БЕЛКИ, ИХ СТРОЕНИЕ </dc:title>
  <dc:creator>Мама</dc:creator>
  <cp:lastModifiedBy>User</cp:lastModifiedBy>
  <cp:revision>11</cp:revision>
  <dcterms:created xsi:type="dcterms:W3CDTF">2009-06-07T09:14:50Z</dcterms:created>
  <dcterms:modified xsi:type="dcterms:W3CDTF">2011-02-08T12:37:09Z</dcterms:modified>
</cp:coreProperties>
</file>