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60" r:id="rId2"/>
    <p:sldId id="257" r:id="rId3"/>
    <p:sldId id="258" r:id="rId4"/>
    <p:sldId id="262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6" autoAdjust="0"/>
  </p:normalViewPr>
  <p:slideViewPr>
    <p:cSldViewPr>
      <p:cViewPr>
        <p:scale>
          <a:sx n="70" d="100"/>
          <a:sy n="7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3B7CA8-2BDF-4A6F-A12C-CA989603B37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49156A-F500-4D0D-83C6-1FAD1620CBED}">
      <dgm:prSet/>
      <dgm:spPr/>
      <dgm:t>
        <a:bodyPr/>
        <a:lstStyle/>
        <a:p>
          <a:r>
            <a:rPr lang="ru-RU" b="0" i="0" dirty="0" err="1" smtClean="0"/>
            <a:t>поперечні</a:t>
          </a:r>
          <a:endParaRPr lang="ru-RU" b="0" i="0" dirty="0"/>
        </a:p>
      </dgm:t>
    </dgm:pt>
    <dgm:pt modelId="{08589F99-E2B9-41F5-9DDA-551F16B4DECC}" type="parTrans" cxnId="{F602F31D-9E40-4F6A-8EE3-BACBB5DF2EB1}">
      <dgm:prSet/>
      <dgm:spPr/>
      <dgm:t>
        <a:bodyPr/>
        <a:lstStyle/>
        <a:p>
          <a:endParaRPr lang="ru-RU"/>
        </a:p>
      </dgm:t>
    </dgm:pt>
    <dgm:pt modelId="{303A5366-D221-45CE-ADFA-668E49A055C3}" type="sibTrans" cxnId="{F602F31D-9E40-4F6A-8EE3-BACBB5DF2EB1}">
      <dgm:prSet/>
      <dgm:spPr/>
      <dgm:t>
        <a:bodyPr/>
        <a:lstStyle/>
        <a:p>
          <a:endParaRPr lang="ru-RU"/>
        </a:p>
      </dgm:t>
    </dgm:pt>
    <dgm:pt modelId="{3CB6170F-FB23-4348-8578-A1D410EBDB6B}">
      <dgm:prSet/>
      <dgm:spPr/>
      <dgm:t>
        <a:bodyPr/>
        <a:lstStyle/>
        <a:p>
          <a:r>
            <a:rPr lang="ru-RU" b="0" i="0" smtClean="0"/>
            <a:t>косі</a:t>
          </a:r>
          <a:endParaRPr lang="ru-RU" b="0" i="0"/>
        </a:p>
      </dgm:t>
    </dgm:pt>
    <dgm:pt modelId="{B18CDA50-B170-4BC4-8601-32E7C3FA9C29}" type="parTrans" cxnId="{189DA95D-E8B8-40E7-8D04-02C03C1203F4}">
      <dgm:prSet/>
      <dgm:spPr/>
      <dgm:t>
        <a:bodyPr/>
        <a:lstStyle/>
        <a:p>
          <a:endParaRPr lang="ru-RU"/>
        </a:p>
      </dgm:t>
    </dgm:pt>
    <dgm:pt modelId="{59A63493-F389-4462-B86B-F8A7BA71F684}" type="sibTrans" cxnId="{189DA95D-E8B8-40E7-8D04-02C03C1203F4}">
      <dgm:prSet/>
      <dgm:spPr/>
      <dgm:t>
        <a:bodyPr/>
        <a:lstStyle/>
        <a:p>
          <a:endParaRPr lang="ru-RU"/>
        </a:p>
      </dgm:t>
    </dgm:pt>
    <dgm:pt modelId="{045B0C0F-CF9B-4197-BE74-50EDCCFBB356}">
      <dgm:prSet/>
      <dgm:spPr/>
      <dgm:t>
        <a:bodyPr/>
        <a:lstStyle/>
        <a:p>
          <a:r>
            <a:rPr lang="ru-RU" b="0" i="0" smtClean="0"/>
            <a:t>гвинтоподібні</a:t>
          </a:r>
          <a:endParaRPr lang="ru-RU" b="0" i="0"/>
        </a:p>
      </dgm:t>
    </dgm:pt>
    <dgm:pt modelId="{BE4437F9-0BC6-41A6-B507-EDE76E35E894}" type="parTrans" cxnId="{22BB3089-0598-4748-86EA-FBD6D32BF3D5}">
      <dgm:prSet/>
      <dgm:spPr/>
      <dgm:t>
        <a:bodyPr/>
        <a:lstStyle/>
        <a:p>
          <a:endParaRPr lang="ru-RU"/>
        </a:p>
      </dgm:t>
    </dgm:pt>
    <dgm:pt modelId="{2260129E-0236-4314-B402-8F1E81E6F0E6}" type="sibTrans" cxnId="{22BB3089-0598-4748-86EA-FBD6D32BF3D5}">
      <dgm:prSet/>
      <dgm:spPr/>
      <dgm:t>
        <a:bodyPr/>
        <a:lstStyle/>
        <a:p>
          <a:endParaRPr lang="ru-RU"/>
        </a:p>
      </dgm:t>
    </dgm:pt>
    <dgm:pt modelId="{CBEA036D-7FFD-4CFD-8661-D64695B9C650}">
      <dgm:prSet/>
      <dgm:spPr/>
      <dgm:t>
        <a:bodyPr/>
        <a:lstStyle/>
        <a:p>
          <a:r>
            <a:rPr lang="ru-RU" b="0" i="0" smtClean="0"/>
            <a:t>осколчасті</a:t>
          </a:r>
          <a:endParaRPr lang="ru-RU" b="0" i="0"/>
        </a:p>
      </dgm:t>
    </dgm:pt>
    <dgm:pt modelId="{0630BFFF-BF08-452E-82DF-27D54CA291C8}" type="parTrans" cxnId="{907BAF79-E0BE-46FF-9C88-25F728F93DAE}">
      <dgm:prSet/>
      <dgm:spPr/>
      <dgm:t>
        <a:bodyPr/>
        <a:lstStyle/>
        <a:p>
          <a:endParaRPr lang="ru-RU"/>
        </a:p>
      </dgm:t>
    </dgm:pt>
    <dgm:pt modelId="{3B5C0265-7591-4CDB-9217-4F71FF4AABE9}" type="sibTrans" cxnId="{907BAF79-E0BE-46FF-9C88-25F728F93DAE}">
      <dgm:prSet/>
      <dgm:spPr/>
      <dgm:t>
        <a:bodyPr/>
        <a:lstStyle/>
        <a:p>
          <a:endParaRPr lang="ru-RU"/>
        </a:p>
      </dgm:t>
    </dgm:pt>
    <dgm:pt modelId="{47EE9850-210A-43A9-AA70-7791BEF09A50}">
      <dgm:prSet/>
      <dgm:spPr/>
      <dgm:t>
        <a:bodyPr/>
        <a:lstStyle/>
        <a:p>
          <a:r>
            <a:rPr lang="ru-RU" b="0" i="0" smtClean="0"/>
            <a:t>роздроблені</a:t>
          </a:r>
          <a:endParaRPr lang="ru-RU" b="0" i="0"/>
        </a:p>
      </dgm:t>
    </dgm:pt>
    <dgm:pt modelId="{BD9DCADC-6E0F-4AD0-9B50-27F421694560}" type="parTrans" cxnId="{B73885A9-2AE3-4951-9E92-3CD446B61AC0}">
      <dgm:prSet/>
      <dgm:spPr/>
      <dgm:t>
        <a:bodyPr/>
        <a:lstStyle/>
        <a:p>
          <a:endParaRPr lang="ru-RU"/>
        </a:p>
      </dgm:t>
    </dgm:pt>
    <dgm:pt modelId="{C68D7E40-CA00-41BE-97F8-2F4D3D52233B}" type="sibTrans" cxnId="{B73885A9-2AE3-4951-9E92-3CD446B61AC0}">
      <dgm:prSet/>
      <dgm:spPr/>
      <dgm:t>
        <a:bodyPr/>
        <a:lstStyle/>
        <a:p>
          <a:endParaRPr lang="ru-RU"/>
        </a:p>
      </dgm:t>
    </dgm:pt>
    <dgm:pt modelId="{2C3386B2-3AF5-461D-950B-C4FCC95259DB}" type="pres">
      <dgm:prSet presAssocID="{A73B7CA8-2BDF-4A6F-A12C-CA989603B37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AD1F5E-C912-4D7B-849F-5C001B5D6A7A}" type="pres">
      <dgm:prSet presAssocID="{3F49156A-F500-4D0D-83C6-1FAD1620CBE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52F3F-3185-4DC8-8D77-F3C75FFBFF76}" type="pres">
      <dgm:prSet presAssocID="{303A5366-D221-45CE-ADFA-668E49A055C3}" presName="sibTrans" presStyleCnt="0"/>
      <dgm:spPr/>
    </dgm:pt>
    <dgm:pt modelId="{CCBA0A43-E0C0-4E5B-BD32-B0EA52CB562A}" type="pres">
      <dgm:prSet presAssocID="{3CB6170F-FB23-4348-8578-A1D410EBDB6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2B0E1-3C28-4EB8-9914-E38C4BD61361}" type="pres">
      <dgm:prSet presAssocID="{59A63493-F389-4462-B86B-F8A7BA71F684}" presName="sibTrans" presStyleCnt="0"/>
      <dgm:spPr/>
    </dgm:pt>
    <dgm:pt modelId="{F4C48BC5-6CB9-4DE2-94B2-A12690939B05}" type="pres">
      <dgm:prSet presAssocID="{045B0C0F-CF9B-4197-BE74-50EDCCFBB35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341DE5-A717-42AB-A6E6-AB05A71EFD45}" type="pres">
      <dgm:prSet presAssocID="{2260129E-0236-4314-B402-8F1E81E6F0E6}" presName="sibTrans" presStyleCnt="0"/>
      <dgm:spPr/>
    </dgm:pt>
    <dgm:pt modelId="{0FA5EBCF-AB09-4175-99AE-A92AE3AC9609}" type="pres">
      <dgm:prSet presAssocID="{CBEA036D-7FFD-4CFD-8661-D64695B9C65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AEE3A-5D4B-41B0-A367-E376D420B344}" type="pres">
      <dgm:prSet presAssocID="{3B5C0265-7591-4CDB-9217-4F71FF4AABE9}" presName="sibTrans" presStyleCnt="0"/>
      <dgm:spPr/>
    </dgm:pt>
    <dgm:pt modelId="{D5F8CA01-282B-4A58-81F5-B16BB8E82B04}" type="pres">
      <dgm:prSet presAssocID="{47EE9850-210A-43A9-AA70-7791BEF09A5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BB3089-0598-4748-86EA-FBD6D32BF3D5}" srcId="{A73B7CA8-2BDF-4A6F-A12C-CA989603B377}" destId="{045B0C0F-CF9B-4197-BE74-50EDCCFBB356}" srcOrd="2" destOrd="0" parTransId="{BE4437F9-0BC6-41A6-B507-EDE76E35E894}" sibTransId="{2260129E-0236-4314-B402-8F1E81E6F0E6}"/>
    <dgm:cxn modelId="{09656F14-DFB1-41E3-B2CC-88C734E8C54F}" type="presOf" srcId="{47EE9850-210A-43A9-AA70-7791BEF09A50}" destId="{D5F8CA01-282B-4A58-81F5-B16BB8E82B04}" srcOrd="0" destOrd="0" presId="urn:microsoft.com/office/officeart/2005/8/layout/default"/>
    <dgm:cxn modelId="{C4E21C50-2B18-416B-B7C8-6A8B71AE8292}" type="presOf" srcId="{3CB6170F-FB23-4348-8578-A1D410EBDB6B}" destId="{CCBA0A43-E0C0-4E5B-BD32-B0EA52CB562A}" srcOrd="0" destOrd="0" presId="urn:microsoft.com/office/officeart/2005/8/layout/default"/>
    <dgm:cxn modelId="{907BAF79-E0BE-46FF-9C88-25F728F93DAE}" srcId="{A73B7CA8-2BDF-4A6F-A12C-CA989603B377}" destId="{CBEA036D-7FFD-4CFD-8661-D64695B9C650}" srcOrd="3" destOrd="0" parTransId="{0630BFFF-BF08-452E-82DF-27D54CA291C8}" sibTransId="{3B5C0265-7591-4CDB-9217-4F71FF4AABE9}"/>
    <dgm:cxn modelId="{189DA95D-E8B8-40E7-8D04-02C03C1203F4}" srcId="{A73B7CA8-2BDF-4A6F-A12C-CA989603B377}" destId="{3CB6170F-FB23-4348-8578-A1D410EBDB6B}" srcOrd="1" destOrd="0" parTransId="{B18CDA50-B170-4BC4-8601-32E7C3FA9C29}" sibTransId="{59A63493-F389-4462-B86B-F8A7BA71F684}"/>
    <dgm:cxn modelId="{87B1D455-3840-4748-9BCA-8F6983B16FB6}" type="presOf" srcId="{3F49156A-F500-4D0D-83C6-1FAD1620CBED}" destId="{08AD1F5E-C912-4D7B-849F-5C001B5D6A7A}" srcOrd="0" destOrd="0" presId="urn:microsoft.com/office/officeart/2005/8/layout/default"/>
    <dgm:cxn modelId="{90C55175-4E65-4705-9AAE-F14A97B8BE35}" type="presOf" srcId="{CBEA036D-7FFD-4CFD-8661-D64695B9C650}" destId="{0FA5EBCF-AB09-4175-99AE-A92AE3AC9609}" srcOrd="0" destOrd="0" presId="urn:microsoft.com/office/officeart/2005/8/layout/default"/>
    <dgm:cxn modelId="{4F325214-237E-4DD1-9820-385437E0AB76}" type="presOf" srcId="{045B0C0F-CF9B-4197-BE74-50EDCCFBB356}" destId="{F4C48BC5-6CB9-4DE2-94B2-A12690939B05}" srcOrd="0" destOrd="0" presId="urn:microsoft.com/office/officeart/2005/8/layout/default"/>
    <dgm:cxn modelId="{F602F31D-9E40-4F6A-8EE3-BACBB5DF2EB1}" srcId="{A73B7CA8-2BDF-4A6F-A12C-CA989603B377}" destId="{3F49156A-F500-4D0D-83C6-1FAD1620CBED}" srcOrd="0" destOrd="0" parTransId="{08589F99-E2B9-41F5-9DDA-551F16B4DECC}" sibTransId="{303A5366-D221-45CE-ADFA-668E49A055C3}"/>
    <dgm:cxn modelId="{B73885A9-2AE3-4951-9E92-3CD446B61AC0}" srcId="{A73B7CA8-2BDF-4A6F-A12C-CA989603B377}" destId="{47EE9850-210A-43A9-AA70-7791BEF09A50}" srcOrd="4" destOrd="0" parTransId="{BD9DCADC-6E0F-4AD0-9B50-27F421694560}" sibTransId="{C68D7E40-CA00-41BE-97F8-2F4D3D52233B}"/>
    <dgm:cxn modelId="{43C6432E-319D-478F-BE95-5C68FD7DEF26}" type="presOf" srcId="{A73B7CA8-2BDF-4A6F-A12C-CA989603B377}" destId="{2C3386B2-3AF5-461D-950B-C4FCC95259DB}" srcOrd="0" destOrd="0" presId="urn:microsoft.com/office/officeart/2005/8/layout/default"/>
    <dgm:cxn modelId="{AD7145FC-4F5C-49DA-87AB-A4FDCA6A8BAB}" type="presParOf" srcId="{2C3386B2-3AF5-461D-950B-C4FCC95259DB}" destId="{08AD1F5E-C912-4D7B-849F-5C001B5D6A7A}" srcOrd="0" destOrd="0" presId="urn:microsoft.com/office/officeart/2005/8/layout/default"/>
    <dgm:cxn modelId="{127F7E37-52DA-4FE3-9CB9-1FC60D70679D}" type="presParOf" srcId="{2C3386B2-3AF5-461D-950B-C4FCC95259DB}" destId="{73752F3F-3185-4DC8-8D77-F3C75FFBFF76}" srcOrd="1" destOrd="0" presId="urn:microsoft.com/office/officeart/2005/8/layout/default"/>
    <dgm:cxn modelId="{D35D37B7-0D3B-40DB-AD92-1FE176E466F7}" type="presParOf" srcId="{2C3386B2-3AF5-461D-950B-C4FCC95259DB}" destId="{CCBA0A43-E0C0-4E5B-BD32-B0EA52CB562A}" srcOrd="2" destOrd="0" presId="urn:microsoft.com/office/officeart/2005/8/layout/default"/>
    <dgm:cxn modelId="{49D41357-5448-44C5-A119-E31FE0F0CC53}" type="presParOf" srcId="{2C3386B2-3AF5-461D-950B-C4FCC95259DB}" destId="{61D2B0E1-3C28-4EB8-9914-E38C4BD61361}" srcOrd="3" destOrd="0" presId="urn:microsoft.com/office/officeart/2005/8/layout/default"/>
    <dgm:cxn modelId="{5151B6F4-152C-4A88-82F9-0B17453F7B66}" type="presParOf" srcId="{2C3386B2-3AF5-461D-950B-C4FCC95259DB}" destId="{F4C48BC5-6CB9-4DE2-94B2-A12690939B05}" srcOrd="4" destOrd="0" presId="urn:microsoft.com/office/officeart/2005/8/layout/default"/>
    <dgm:cxn modelId="{D4FDF349-4D5E-4BC8-AF85-64F8404C0149}" type="presParOf" srcId="{2C3386B2-3AF5-461D-950B-C4FCC95259DB}" destId="{22341DE5-A717-42AB-A6E6-AB05A71EFD45}" srcOrd="5" destOrd="0" presId="urn:microsoft.com/office/officeart/2005/8/layout/default"/>
    <dgm:cxn modelId="{E8116F0C-1D00-4678-A4BC-0538F8224CAF}" type="presParOf" srcId="{2C3386B2-3AF5-461D-950B-C4FCC95259DB}" destId="{0FA5EBCF-AB09-4175-99AE-A92AE3AC9609}" srcOrd="6" destOrd="0" presId="urn:microsoft.com/office/officeart/2005/8/layout/default"/>
    <dgm:cxn modelId="{D4BC2861-05AD-435B-8D49-B61299E2254C}" type="presParOf" srcId="{2C3386B2-3AF5-461D-950B-C4FCC95259DB}" destId="{4E5AEE3A-5D4B-41B0-A367-E376D420B344}" srcOrd="7" destOrd="0" presId="urn:microsoft.com/office/officeart/2005/8/layout/default"/>
    <dgm:cxn modelId="{51D9081A-D5E0-4B98-9464-EB707A224BC9}" type="presParOf" srcId="{2C3386B2-3AF5-461D-950B-C4FCC95259DB}" destId="{D5F8CA01-282B-4A58-81F5-B16BB8E82B0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D7AB6-A428-4B0D-B7A7-0FD8EB9F31B4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0A2F9-F70A-44F7-AB58-088462036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33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0A2F9-F70A-44F7-AB58-088462036CE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08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0A2F9-F70A-44F7-AB58-088462036CE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966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0A2F9-F70A-44F7-AB58-088462036CE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87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455C55-86A4-4F8F-80B3-D9C8C2FEAED3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8C7181-9450-48D1-A552-129004791A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ll dir="ru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8%D0%BE%D0%BA" TargetMode="External"/><Relationship Id="rId2" Type="http://schemas.openxmlformats.org/officeDocument/2006/relationships/hyperlink" Target="http://uk.wikipedia.org/wiki/%D0%A2%D1%80%D0%B0%D0%BD%D1%81%D0%BF%D0%BE%D1%80%D1%82%D0%BD%D0%B0_%D1%96%D0%BC%D0%BC%D0%BE%D0%B1%D1%96%D0%BB%D1%96%D0%B7%D0%B0%D1%86%D1%96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4%D0%B6%D0%B3%D1%83%D1%82" TargetMode="External"/><Relationship Id="rId4" Type="http://schemas.openxmlformats.org/officeDocument/2006/relationships/hyperlink" Target="http://uk.wikipedia.org/wiki/%D0%9C%D0%BE%D1%80%D1%84%D1%96%D0%B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hyperlink" Target="http://uk.wikipedia.org/wiki/%D0%9A%D1%96%D1%81%D1%82%D0%BA%D0%B0" TargetMode="External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0%D0%BF%D0%B0%D0%BB%D0%B5%D0%BD%D0%BD%D1%8F" TargetMode="External"/><Relationship Id="rId11" Type="http://schemas.microsoft.com/office/2007/relationships/diagramDrawing" Target="../diagrams/drawing1.xml"/><Relationship Id="rId5" Type="http://schemas.openxmlformats.org/officeDocument/2006/relationships/hyperlink" Target="http://uk.wikipedia.org/wiki/%D0%9F%D1%83%D1%85%D0%BB%D0%B8%D0%BD%D0%B0" TargetMode="External"/><Relationship Id="rId10" Type="http://schemas.openxmlformats.org/officeDocument/2006/relationships/diagramColors" Target="../diagrams/colors1.xml"/><Relationship Id="rId4" Type="http://schemas.openxmlformats.org/officeDocument/2006/relationships/hyperlink" Target="http://uk.wikipedia.org/wiki/%D0%9F%D0%B0%D1%82%D0%BE%D0%BB%D0%BE%D0%B3%D1%96%D1%8F" TargetMode="External"/><Relationship Id="rId9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60648"/>
            <a:ext cx="6912768" cy="5688632"/>
          </a:xfrm>
        </p:spPr>
        <p:txBody>
          <a:bodyPr>
            <a:noAutofit/>
          </a:bodyPr>
          <a:lstStyle/>
          <a:p>
            <a:r>
              <a:rPr lang="ru-RU" sz="5400" cap="none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Плечовий</a:t>
            </a:r>
            <a:r>
              <a:rPr lang="ru-RU" sz="54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cap="none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суглоб</a:t>
            </a:r>
            <a:r>
              <a:rPr lang="ru-RU" sz="54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5400" cap="none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Вивих</a:t>
            </a:r>
            <a:r>
              <a:rPr lang="ru-RU" sz="54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в </a:t>
            </a:r>
            <a:r>
              <a:rPr lang="ru-RU" sz="5400" cap="none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плечовому</a:t>
            </a:r>
            <a:r>
              <a:rPr lang="ru-RU" sz="54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cap="none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суглобі</a:t>
            </a:r>
            <a:r>
              <a:rPr lang="ru-RU" sz="54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54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5400" cap="none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0" dirty="0" err="1"/>
              <a:t>повні</a:t>
            </a:r>
            <a:endParaRPr lang="ru-RU" b="0" dirty="0"/>
          </a:p>
          <a:p>
            <a:r>
              <a:rPr lang="ru-RU" b="0" dirty="0" err="1"/>
              <a:t>неповні</a:t>
            </a:r>
            <a:endParaRPr lang="ru-RU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920873"/>
      </p:ext>
    </p:extLst>
  </p:cSld>
  <p:clrMapOvr>
    <a:masterClrMapping/>
  </p:clrMapOvr>
  <p:transition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зміщення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0" dirty="0" err="1"/>
              <a:t>зміщені</a:t>
            </a:r>
            <a:endParaRPr lang="ru-RU" b="0" dirty="0"/>
          </a:p>
          <a:p>
            <a:r>
              <a:rPr lang="ru-RU" b="0" dirty="0" err="1"/>
              <a:t>незміщені</a:t>
            </a:r>
            <a:endParaRPr lang="ru-RU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670086"/>
      </p:ext>
    </p:extLst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переломів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0" dirty="0" err="1"/>
              <a:t>одиночні</a:t>
            </a:r>
            <a:endParaRPr lang="ru-RU" b="0" dirty="0"/>
          </a:p>
          <a:p>
            <a:r>
              <a:rPr lang="ru-RU" b="0" dirty="0" err="1"/>
              <a:t>множинні</a:t>
            </a:r>
            <a:endParaRPr lang="ru-RU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977983"/>
      </p:ext>
    </p:extLst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Перша </a:t>
            </a:r>
            <a:r>
              <a:rPr lang="ru-RU" dirty="0" err="1"/>
              <a:t>допомога</a:t>
            </a:r>
            <a:r>
              <a:rPr lang="ru-RU" dirty="0"/>
              <a:t> при переломах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4600" dirty="0"/>
              <a:t>При </a:t>
            </a:r>
            <a:r>
              <a:rPr lang="ru-RU" sz="4600" dirty="0" err="1"/>
              <a:t>всіх</a:t>
            </a:r>
            <a:r>
              <a:rPr lang="ru-RU" sz="4600" dirty="0"/>
              <a:t> видах </a:t>
            </a:r>
            <a:r>
              <a:rPr lang="ru-RU" sz="4600" dirty="0" err="1"/>
              <a:t>переломів</a:t>
            </a:r>
            <a:r>
              <a:rPr lang="ru-RU" sz="4600" dirty="0"/>
              <a:t> повинна бути проведена </a:t>
            </a:r>
            <a:r>
              <a:rPr lang="ru-RU" sz="4600" dirty="0" err="1">
                <a:hlinkClick r:id="rId2" tooltip="Транспортна іммобілізація"/>
              </a:rPr>
              <a:t>транспортна</a:t>
            </a:r>
            <a:r>
              <a:rPr lang="ru-RU" sz="4600" dirty="0">
                <a:hlinkClick r:id="rId2" tooltip="Транспортна іммобілізація"/>
              </a:rPr>
              <a:t> </a:t>
            </a:r>
            <a:r>
              <a:rPr lang="ru-RU" sz="4600" dirty="0" err="1">
                <a:hlinkClick r:id="rId2" tooltip="Транспортна іммобілізація"/>
              </a:rPr>
              <a:t>іммобілізація</a:t>
            </a:r>
            <a:r>
              <a:rPr lang="ru-RU" sz="4600" dirty="0"/>
              <a:t> (</a:t>
            </a:r>
            <a:r>
              <a:rPr lang="ru-RU" sz="4600" dirty="0" err="1"/>
              <a:t>знерухомлення</a:t>
            </a:r>
            <a:r>
              <a:rPr lang="ru-RU" sz="4600" dirty="0"/>
              <a:t>). </a:t>
            </a:r>
            <a:r>
              <a:rPr lang="ru-RU" sz="4600" dirty="0" err="1"/>
              <a:t>Фіксація</a:t>
            </a:r>
            <a:r>
              <a:rPr lang="ru-RU" sz="4600" dirty="0"/>
              <a:t> проводиться </a:t>
            </a:r>
            <a:r>
              <a:rPr lang="ru-RU" sz="4600" dirty="0" err="1"/>
              <a:t>готовими</a:t>
            </a:r>
            <a:r>
              <a:rPr lang="ru-RU" sz="4600" dirty="0"/>
              <a:t> шинами </a:t>
            </a:r>
            <a:r>
              <a:rPr lang="ru-RU" sz="4600" dirty="0" err="1"/>
              <a:t>або</a:t>
            </a:r>
            <a:r>
              <a:rPr lang="ru-RU" sz="4600" dirty="0"/>
              <a:t> </a:t>
            </a:r>
            <a:r>
              <a:rPr lang="ru-RU" sz="4600" dirty="0" err="1"/>
              <a:t>пов'язкою</a:t>
            </a:r>
            <a:r>
              <a:rPr lang="ru-RU" sz="4600" dirty="0"/>
              <a:t> з </a:t>
            </a:r>
            <a:r>
              <a:rPr lang="ru-RU" sz="4600" dirty="0" err="1"/>
              <a:t>використанням</a:t>
            </a:r>
            <a:r>
              <a:rPr lang="ru-RU" sz="4600" dirty="0"/>
              <a:t> </a:t>
            </a:r>
            <a:r>
              <a:rPr lang="ru-RU" sz="4600" dirty="0" err="1"/>
              <a:t>підручних</a:t>
            </a:r>
            <a:r>
              <a:rPr lang="ru-RU" sz="4600" dirty="0"/>
              <a:t> </a:t>
            </a:r>
            <a:r>
              <a:rPr lang="ru-RU" sz="4600" dirty="0" err="1"/>
              <a:t>матеріалів</a:t>
            </a:r>
            <a:r>
              <a:rPr lang="ru-RU" sz="4600" dirty="0"/>
              <a:t> (палки, </a:t>
            </a:r>
            <a:r>
              <a:rPr lang="ru-RU" sz="4600" dirty="0" err="1"/>
              <a:t>дошки</a:t>
            </a:r>
            <a:r>
              <a:rPr lang="ru-RU" sz="4600" dirty="0"/>
              <a:t> та </a:t>
            </a:r>
            <a:r>
              <a:rPr lang="ru-RU" sz="4600" dirty="0" err="1"/>
              <a:t>ін</a:t>
            </a:r>
            <a:r>
              <a:rPr lang="ru-RU" sz="4600" dirty="0"/>
              <a:t>.). </a:t>
            </a:r>
            <a:r>
              <a:rPr lang="ru-RU" sz="4600" dirty="0" err="1"/>
              <a:t>Фіксація</a:t>
            </a:r>
            <a:r>
              <a:rPr lang="ru-RU" sz="4600" dirty="0"/>
              <a:t> </a:t>
            </a:r>
            <a:r>
              <a:rPr lang="ru-RU" sz="4600" dirty="0" err="1"/>
              <a:t>створює</a:t>
            </a:r>
            <a:r>
              <a:rPr lang="ru-RU" sz="4600" dirty="0"/>
              <a:t> </a:t>
            </a:r>
            <a:r>
              <a:rPr lang="ru-RU" sz="4600" dirty="0" err="1"/>
              <a:t>максимальний</a:t>
            </a:r>
            <a:r>
              <a:rPr lang="ru-RU" sz="4600" dirty="0"/>
              <a:t> </a:t>
            </a:r>
            <a:r>
              <a:rPr lang="ru-RU" sz="4600" dirty="0" err="1"/>
              <a:t>спокій</a:t>
            </a:r>
            <a:r>
              <a:rPr lang="ru-RU" sz="4600" dirty="0"/>
              <a:t> </a:t>
            </a:r>
            <a:r>
              <a:rPr lang="ru-RU" sz="4600" dirty="0" err="1"/>
              <a:t>ділянки</a:t>
            </a:r>
            <a:r>
              <a:rPr lang="ru-RU" sz="4600" dirty="0"/>
              <a:t> перелому, </a:t>
            </a:r>
            <a:r>
              <a:rPr lang="ru-RU" sz="4600" dirty="0" err="1"/>
              <a:t>що</a:t>
            </a:r>
            <a:r>
              <a:rPr lang="ru-RU" sz="4600" dirty="0"/>
              <a:t> </a:t>
            </a:r>
            <a:r>
              <a:rPr lang="ru-RU" sz="4600" dirty="0" err="1"/>
              <a:t>попереджує</a:t>
            </a:r>
            <a:r>
              <a:rPr lang="ru-RU" sz="4600" dirty="0"/>
              <a:t> </a:t>
            </a:r>
            <a:r>
              <a:rPr lang="ru-RU" sz="4600" dirty="0" err="1"/>
              <a:t>подальшу</a:t>
            </a:r>
            <a:r>
              <a:rPr lang="ru-RU" sz="4600" dirty="0"/>
              <a:t> </a:t>
            </a:r>
            <a:r>
              <a:rPr lang="ru-RU" sz="4600" dirty="0" err="1"/>
              <a:t>травматизацію</a:t>
            </a:r>
            <a:r>
              <a:rPr lang="ru-RU" sz="4600" dirty="0"/>
              <a:t> </a:t>
            </a:r>
            <a:r>
              <a:rPr lang="ru-RU" sz="4600" dirty="0" err="1"/>
              <a:t>м'яких</a:t>
            </a:r>
            <a:r>
              <a:rPr lang="ru-RU" sz="4600" dirty="0"/>
              <a:t> тканин </a:t>
            </a:r>
            <a:r>
              <a:rPr lang="ru-RU" sz="4600" dirty="0" err="1"/>
              <a:t>гострими</a:t>
            </a:r>
            <a:r>
              <a:rPr lang="ru-RU" sz="4600" dirty="0"/>
              <a:t> </a:t>
            </a:r>
            <a:r>
              <a:rPr lang="ru-RU" sz="4600" dirty="0" err="1"/>
              <a:t>уламками</a:t>
            </a:r>
            <a:r>
              <a:rPr lang="ru-RU" sz="4600" dirty="0"/>
              <a:t> </a:t>
            </a:r>
            <a:r>
              <a:rPr lang="ru-RU" sz="4600" dirty="0" err="1"/>
              <a:t>кісток</a:t>
            </a:r>
            <a:r>
              <a:rPr lang="ru-RU" sz="4600" dirty="0"/>
              <a:t> та </a:t>
            </a:r>
            <a:r>
              <a:rPr lang="ru-RU" sz="4600" dirty="0" err="1"/>
              <a:t>вторинне</a:t>
            </a:r>
            <a:r>
              <a:rPr lang="ru-RU" sz="4600" dirty="0"/>
              <a:t> </a:t>
            </a:r>
            <a:r>
              <a:rPr lang="ru-RU" sz="4600" dirty="0" err="1"/>
              <a:t>зміщення</a:t>
            </a:r>
            <a:r>
              <a:rPr lang="ru-RU" sz="4600" dirty="0"/>
              <a:t> </a:t>
            </a:r>
            <a:r>
              <a:rPr lang="ru-RU" sz="4600" dirty="0" err="1"/>
              <a:t>уламків</a:t>
            </a:r>
            <a:r>
              <a:rPr lang="ru-RU" sz="4600" dirty="0"/>
              <a:t>, а </a:t>
            </a:r>
            <a:r>
              <a:rPr lang="ru-RU" sz="4600" dirty="0" err="1"/>
              <a:t>також</a:t>
            </a:r>
            <a:r>
              <a:rPr lang="ru-RU" sz="4600" dirty="0"/>
              <a:t> </a:t>
            </a:r>
            <a:r>
              <a:rPr lang="ru-RU" sz="4600" dirty="0" err="1"/>
              <a:t>зменшує</a:t>
            </a:r>
            <a:r>
              <a:rPr lang="ru-RU" sz="4600" dirty="0"/>
              <a:t> </a:t>
            </a:r>
            <a:r>
              <a:rPr lang="ru-RU" sz="4600" dirty="0" err="1"/>
              <a:t>біль</a:t>
            </a:r>
            <a:r>
              <a:rPr lang="ru-RU" sz="4600" dirty="0"/>
              <a:t> та, </a:t>
            </a:r>
            <a:r>
              <a:rPr lang="ru-RU" sz="4600" dirty="0" err="1"/>
              <a:t>відповідно</a:t>
            </a:r>
            <a:r>
              <a:rPr lang="ru-RU" sz="4600" dirty="0"/>
              <a:t>, </a:t>
            </a:r>
            <a:r>
              <a:rPr lang="ru-RU" sz="4600" dirty="0" err="1"/>
              <a:t>можливість</a:t>
            </a:r>
            <a:r>
              <a:rPr lang="ru-RU" sz="4600" dirty="0"/>
              <a:t> </a:t>
            </a:r>
            <a:r>
              <a:rPr lang="ru-RU" sz="4600" dirty="0" err="1"/>
              <a:t>поглиблення</a:t>
            </a:r>
            <a:r>
              <a:rPr lang="ru-RU" sz="4600" dirty="0"/>
              <a:t> </a:t>
            </a:r>
            <a:r>
              <a:rPr lang="ru-RU" sz="4600" dirty="0" err="1"/>
              <a:t>больового</a:t>
            </a:r>
            <a:r>
              <a:rPr lang="ru-RU" sz="4600" dirty="0"/>
              <a:t> </a:t>
            </a:r>
            <a:r>
              <a:rPr lang="ru-RU" sz="4600" dirty="0">
                <a:hlinkClick r:id="rId3" tooltip="Шок"/>
              </a:rPr>
              <a:t>шоку</a:t>
            </a:r>
            <a:r>
              <a:rPr lang="ru-RU" sz="4600" dirty="0"/>
              <a:t>.</a:t>
            </a:r>
          </a:p>
          <a:p>
            <a:r>
              <a:rPr lang="ru-RU" sz="4600" dirty="0" err="1"/>
              <a:t>Транспортна</a:t>
            </a:r>
            <a:r>
              <a:rPr lang="ru-RU" sz="4600" dirty="0"/>
              <a:t> шина повинна </a:t>
            </a:r>
            <a:r>
              <a:rPr lang="ru-RU" sz="4600" dirty="0" err="1"/>
              <a:t>фіксувати</a:t>
            </a:r>
            <a:r>
              <a:rPr lang="ru-RU" sz="4600" dirty="0"/>
              <a:t> не </a:t>
            </a:r>
            <a:r>
              <a:rPr lang="ru-RU" sz="4600" dirty="0" err="1"/>
              <a:t>менше</a:t>
            </a:r>
            <a:r>
              <a:rPr lang="ru-RU" sz="4600" dirty="0"/>
              <a:t> </a:t>
            </a:r>
            <a:r>
              <a:rPr lang="ru-RU" sz="4600" dirty="0" err="1"/>
              <a:t>двох</a:t>
            </a:r>
            <a:r>
              <a:rPr lang="ru-RU" sz="4600" dirty="0"/>
              <a:t> </a:t>
            </a:r>
            <a:r>
              <a:rPr lang="ru-RU" sz="4600" dirty="0" err="1"/>
              <a:t>суглобів</a:t>
            </a:r>
            <a:r>
              <a:rPr lang="ru-RU" sz="4600" dirty="0"/>
              <a:t>, </a:t>
            </a:r>
            <a:r>
              <a:rPr lang="ru-RU" sz="4600" dirty="0" err="1"/>
              <a:t>поєднаних</a:t>
            </a:r>
            <a:r>
              <a:rPr lang="ru-RU" sz="4600" dirty="0"/>
              <a:t> з </a:t>
            </a:r>
            <a:r>
              <a:rPr lang="ru-RU" sz="4600" dirty="0" err="1"/>
              <a:t>місцем</a:t>
            </a:r>
            <a:r>
              <a:rPr lang="ru-RU" sz="4600" dirty="0"/>
              <a:t> перелому (</a:t>
            </a:r>
            <a:r>
              <a:rPr lang="ru-RU" sz="4600" dirty="0" err="1"/>
              <a:t>вище</a:t>
            </a:r>
            <a:r>
              <a:rPr lang="ru-RU" sz="4600" dirty="0"/>
              <a:t> та </a:t>
            </a:r>
            <a:r>
              <a:rPr lang="ru-RU" sz="4600" dirty="0" err="1"/>
              <a:t>нижче</a:t>
            </a:r>
            <a:r>
              <a:rPr lang="ru-RU" sz="4600" dirty="0"/>
              <a:t>).</a:t>
            </a:r>
          </a:p>
          <a:p>
            <a:r>
              <a:rPr lang="ru-RU" sz="4600" dirty="0"/>
              <a:t>При </a:t>
            </a:r>
            <a:r>
              <a:rPr lang="ru-RU" sz="4600" dirty="0" err="1"/>
              <a:t>переломі</a:t>
            </a:r>
            <a:r>
              <a:rPr lang="ru-RU" sz="4600" dirty="0"/>
              <a:t> </a:t>
            </a:r>
            <a:r>
              <a:rPr lang="ru-RU" sz="4600" dirty="0" err="1"/>
              <a:t>плечової</a:t>
            </a:r>
            <a:r>
              <a:rPr lang="ru-RU" sz="4600" dirty="0"/>
              <a:t> та </a:t>
            </a:r>
            <a:r>
              <a:rPr lang="ru-RU" sz="4600" dirty="0" err="1"/>
              <a:t>стегнової</a:t>
            </a:r>
            <a:r>
              <a:rPr lang="ru-RU" sz="4600" dirty="0"/>
              <a:t> </a:t>
            </a:r>
            <a:r>
              <a:rPr lang="ru-RU" sz="4600" dirty="0" err="1"/>
              <a:t>кісток</a:t>
            </a:r>
            <a:r>
              <a:rPr lang="ru-RU" sz="4600" dirty="0"/>
              <a:t> </a:t>
            </a:r>
            <a:r>
              <a:rPr lang="ru-RU" sz="4600" dirty="0" err="1"/>
              <a:t>потрібна</a:t>
            </a:r>
            <a:r>
              <a:rPr lang="ru-RU" sz="4600" dirty="0"/>
              <a:t> </a:t>
            </a:r>
            <a:r>
              <a:rPr lang="ru-RU" sz="4600" dirty="0" err="1"/>
              <a:t>фіксація</a:t>
            </a:r>
            <a:r>
              <a:rPr lang="ru-RU" sz="4600" dirty="0"/>
              <a:t> </a:t>
            </a:r>
            <a:r>
              <a:rPr lang="ru-RU" sz="4600" dirty="0" err="1"/>
              <a:t>трьох</a:t>
            </a:r>
            <a:r>
              <a:rPr lang="ru-RU" sz="4600" dirty="0"/>
              <a:t> </a:t>
            </a:r>
            <a:r>
              <a:rPr lang="ru-RU" sz="4600" dirty="0" err="1"/>
              <a:t>суглобів</a:t>
            </a:r>
            <a:r>
              <a:rPr lang="ru-RU" sz="4600" dirty="0"/>
              <a:t> (</a:t>
            </a:r>
            <a:r>
              <a:rPr lang="ru-RU" sz="4600" dirty="0" err="1"/>
              <a:t>променевозап'ястковий</a:t>
            </a:r>
            <a:r>
              <a:rPr lang="ru-RU" sz="4600" dirty="0"/>
              <a:t> </a:t>
            </a:r>
            <a:r>
              <a:rPr lang="ru-RU" sz="4600" dirty="0" err="1"/>
              <a:t>суглоб</a:t>
            </a:r>
            <a:r>
              <a:rPr lang="ru-RU" sz="4600" dirty="0"/>
              <a:t> при </a:t>
            </a:r>
            <a:r>
              <a:rPr lang="ru-RU" sz="4600" dirty="0" err="1"/>
              <a:t>переломі</a:t>
            </a:r>
            <a:r>
              <a:rPr lang="ru-RU" sz="4600" dirty="0"/>
              <a:t> плеча, </a:t>
            </a:r>
            <a:r>
              <a:rPr lang="ru-RU" sz="4600" dirty="0" err="1"/>
              <a:t>гомілковий</a:t>
            </a:r>
            <a:r>
              <a:rPr lang="ru-RU" sz="4600" dirty="0"/>
              <a:t> - при </a:t>
            </a:r>
            <a:r>
              <a:rPr lang="ru-RU" sz="4600" dirty="0" err="1"/>
              <a:t>переломі</a:t>
            </a:r>
            <a:r>
              <a:rPr lang="ru-RU" sz="4600" dirty="0"/>
              <a:t> </a:t>
            </a:r>
            <a:r>
              <a:rPr lang="ru-RU" sz="4600" dirty="0" err="1"/>
              <a:t>гомілки</a:t>
            </a:r>
            <a:r>
              <a:rPr lang="ru-RU" sz="4600" dirty="0"/>
              <a:t>). При </a:t>
            </a:r>
            <a:r>
              <a:rPr lang="ru-RU" sz="4600" dirty="0" err="1"/>
              <a:t>транспортуванні</a:t>
            </a:r>
            <a:r>
              <a:rPr lang="ru-RU" sz="4600" dirty="0"/>
              <a:t> </a:t>
            </a:r>
            <a:r>
              <a:rPr lang="ru-RU" sz="4600" dirty="0" err="1"/>
              <a:t>постраждалому</a:t>
            </a:r>
            <a:r>
              <a:rPr lang="ru-RU" sz="4600" dirty="0"/>
              <a:t> </a:t>
            </a:r>
            <a:r>
              <a:rPr lang="ru-RU" sz="4600" dirty="0" err="1"/>
              <a:t>вводять</a:t>
            </a:r>
            <a:r>
              <a:rPr lang="ru-RU" sz="4600" dirty="0"/>
              <a:t> </a:t>
            </a:r>
            <a:r>
              <a:rPr lang="ru-RU" sz="4600" dirty="0" err="1">
                <a:hlinkClick r:id="rId4" tooltip="Морфін"/>
              </a:rPr>
              <a:t>морфін</a:t>
            </a:r>
            <a:r>
              <a:rPr lang="ru-RU" sz="4600" dirty="0"/>
              <a:t>.</a:t>
            </a:r>
          </a:p>
          <a:p>
            <a:r>
              <a:rPr lang="ru-RU" sz="4600" dirty="0"/>
              <a:t>При </a:t>
            </a:r>
            <a:r>
              <a:rPr lang="ru-RU" sz="4600" dirty="0" err="1"/>
              <a:t>відкритих</a:t>
            </a:r>
            <a:r>
              <a:rPr lang="ru-RU" sz="4600" dirty="0"/>
              <a:t> переломах </a:t>
            </a:r>
            <a:r>
              <a:rPr lang="ru-RU" sz="4600" dirty="0" err="1"/>
              <a:t>під</a:t>
            </a:r>
            <a:r>
              <a:rPr lang="ru-RU" sz="4600" dirty="0"/>
              <a:t> час </a:t>
            </a:r>
            <a:r>
              <a:rPr lang="ru-RU" sz="4600" dirty="0" err="1"/>
              <a:t>транспортної</a:t>
            </a:r>
            <a:r>
              <a:rPr lang="ru-RU" sz="4600" dirty="0"/>
              <a:t> </a:t>
            </a:r>
            <a:r>
              <a:rPr lang="ru-RU" sz="4600" dirty="0" err="1"/>
              <a:t>іммобілізації</a:t>
            </a:r>
            <a:r>
              <a:rPr lang="ru-RU" sz="4600" dirty="0"/>
              <a:t> </a:t>
            </a:r>
            <a:r>
              <a:rPr lang="ru-RU" sz="4600" dirty="0" err="1"/>
              <a:t>вправлення</a:t>
            </a:r>
            <a:r>
              <a:rPr lang="ru-RU" sz="4600" dirty="0"/>
              <a:t> </a:t>
            </a:r>
            <a:r>
              <a:rPr lang="ru-RU" sz="4600" dirty="0" err="1"/>
              <a:t>кісток</a:t>
            </a:r>
            <a:r>
              <a:rPr lang="ru-RU" sz="4600" dirty="0"/>
              <a:t> не </a:t>
            </a:r>
            <a:r>
              <a:rPr lang="ru-RU" sz="4600" dirty="0" err="1"/>
              <a:t>проводять</a:t>
            </a:r>
            <a:r>
              <a:rPr lang="ru-RU" sz="4600" dirty="0"/>
              <a:t>. На рану </a:t>
            </a:r>
            <a:r>
              <a:rPr lang="ru-RU" sz="4600" dirty="0" err="1"/>
              <a:t>накладають</a:t>
            </a:r>
            <a:r>
              <a:rPr lang="ru-RU" sz="4600" dirty="0"/>
              <a:t> </a:t>
            </a:r>
            <a:r>
              <a:rPr lang="ru-RU" sz="4600" dirty="0" err="1"/>
              <a:t>стерильну</a:t>
            </a:r>
            <a:r>
              <a:rPr lang="ru-RU" sz="4600" dirty="0"/>
              <a:t> </a:t>
            </a:r>
            <a:r>
              <a:rPr lang="ru-RU" sz="4600" dirty="0" err="1"/>
              <a:t>пов'язку</a:t>
            </a:r>
            <a:r>
              <a:rPr lang="ru-RU" sz="4600" dirty="0"/>
              <a:t>. При </a:t>
            </a:r>
            <a:r>
              <a:rPr lang="ru-RU" sz="4600" dirty="0" err="1"/>
              <a:t>артеріальній</a:t>
            </a:r>
            <a:r>
              <a:rPr lang="ru-RU" sz="4600" dirty="0"/>
              <a:t> </a:t>
            </a:r>
            <a:r>
              <a:rPr lang="ru-RU" sz="4600" dirty="0" err="1"/>
              <a:t>кровотечі</a:t>
            </a:r>
            <a:r>
              <a:rPr lang="ru-RU" sz="4600" dirty="0"/>
              <a:t> </a:t>
            </a:r>
            <a:r>
              <a:rPr lang="ru-RU" sz="4600" dirty="0" err="1"/>
              <a:t>накладають</a:t>
            </a:r>
            <a:r>
              <a:rPr lang="ru-RU" sz="4600" dirty="0"/>
              <a:t> </a:t>
            </a:r>
            <a:r>
              <a:rPr lang="ru-RU" sz="4600" dirty="0" err="1">
                <a:hlinkClick r:id="rId5" tooltip="Джгут"/>
              </a:rPr>
              <a:t>джгут</a:t>
            </a:r>
            <a:r>
              <a:rPr lang="ru-RU" sz="4600" dirty="0"/>
              <a:t>.</a:t>
            </a:r>
          </a:p>
          <a:p>
            <a:r>
              <a:rPr lang="ru-RU" sz="4600" dirty="0"/>
              <a:t>У </a:t>
            </a:r>
            <a:r>
              <a:rPr lang="ru-RU" sz="4600" b="1" dirty="0" err="1"/>
              <a:t>лікувальному</a:t>
            </a:r>
            <a:r>
              <a:rPr lang="ru-RU" sz="4600" b="1" dirty="0"/>
              <a:t> </a:t>
            </a:r>
            <a:r>
              <a:rPr lang="ru-RU" sz="4600" b="1" dirty="0" err="1"/>
              <a:t>закладі</a:t>
            </a:r>
            <a:r>
              <a:rPr lang="ru-RU" sz="4600" dirty="0"/>
              <a:t> </a:t>
            </a:r>
            <a:r>
              <a:rPr lang="ru-RU" sz="4600" dirty="0" err="1"/>
              <a:t>після</a:t>
            </a:r>
            <a:r>
              <a:rPr lang="ru-RU" sz="4600" dirty="0"/>
              <a:t> </a:t>
            </a:r>
            <a:r>
              <a:rPr lang="ru-RU" sz="4600" dirty="0" err="1"/>
              <a:t>обстеження</a:t>
            </a:r>
            <a:r>
              <a:rPr lang="ru-RU" sz="4600" dirty="0"/>
              <a:t> </a:t>
            </a:r>
            <a:r>
              <a:rPr lang="ru-RU" sz="4600" dirty="0" err="1"/>
              <a:t>постраждалого</a:t>
            </a:r>
            <a:r>
              <a:rPr lang="ru-RU" sz="4600" dirty="0"/>
              <a:t> у першу </a:t>
            </a:r>
            <a:r>
              <a:rPr lang="ru-RU" sz="4600" dirty="0" err="1"/>
              <a:t>чергу</a:t>
            </a:r>
            <a:r>
              <a:rPr lang="ru-RU" sz="4600" dirty="0"/>
              <a:t> </a:t>
            </a:r>
            <a:r>
              <a:rPr lang="ru-RU" sz="4600" dirty="0" err="1"/>
              <a:t>проводять</a:t>
            </a:r>
            <a:r>
              <a:rPr lang="ru-RU" sz="4600" dirty="0"/>
              <a:t> </a:t>
            </a:r>
            <a:r>
              <a:rPr lang="ru-RU" sz="4600" dirty="0" err="1"/>
              <a:t>репозицію</a:t>
            </a:r>
            <a:r>
              <a:rPr lang="ru-RU" sz="4600" dirty="0"/>
              <a:t> (</a:t>
            </a:r>
            <a:r>
              <a:rPr lang="ru-RU" sz="4600" dirty="0" err="1"/>
              <a:t>вправлення</a:t>
            </a:r>
            <a:r>
              <a:rPr lang="ru-RU" sz="4600" dirty="0"/>
              <a:t>) </a:t>
            </a:r>
            <a:r>
              <a:rPr lang="ru-RU" sz="4600" dirty="0" err="1"/>
              <a:t>уламків</a:t>
            </a:r>
            <a:r>
              <a:rPr lang="ru-RU" sz="4600" dirty="0"/>
              <a:t>, а </a:t>
            </a:r>
            <a:r>
              <a:rPr lang="ru-RU" sz="4600" dirty="0" err="1"/>
              <a:t>потім</a:t>
            </a:r>
            <a:r>
              <a:rPr lang="ru-RU" sz="4600" dirty="0"/>
              <a:t> </a:t>
            </a:r>
            <a:r>
              <a:rPr lang="ru-RU" sz="4600" dirty="0" err="1"/>
              <a:t>накладають</a:t>
            </a:r>
            <a:r>
              <a:rPr lang="ru-RU" sz="4600" dirty="0"/>
              <a:t> </a:t>
            </a:r>
            <a:r>
              <a:rPr lang="ru-RU" sz="4600" dirty="0" err="1"/>
              <a:t>відповідну</a:t>
            </a:r>
            <a:r>
              <a:rPr lang="ru-RU" sz="4600" dirty="0"/>
              <a:t> </a:t>
            </a:r>
            <a:r>
              <a:rPr lang="ru-RU" sz="4600" dirty="0" err="1"/>
              <a:t>гіпсову</a:t>
            </a:r>
            <a:r>
              <a:rPr lang="ru-RU" sz="4600" dirty="0"/>
              <a:t> лонгету. Для </a:t>
            </a:r>
            <a:r>
              <a:rPr lang="ru-RU" sz="4600" dirty="0" err="1"/>
              <a:t>лікування</a:t>
            </a:r>
            <a:r>
              <a:rPr lang="ru-RU" sz="4600" dirty="0"/>
              <a:t> </a:t>
            </a:r>
            <a:r>
              <a:rPr lang="ru-RU" sz="4600" dirty="0" err="1"/>
              <a:t>переломів</a:t>
            </a:r>
            <a:r>
              <a:rPr lang="ru-RU" sz="4600" dirty="0"/>
              <a:t> </a:t>
            </a:r>
            <a:r>
              <a:rPr lang="ru-RU" sz="4600" dirty="0" err="1"/>
              <a:t>застосовують</a:t>
            </a:r>
            <a:r>
              <a:rPr lang="ru-RU" sz="4600" dirty="0"/>
              <a:t> </a:t>
            </a:r>
            <a:r>
              <a:rPr lang="ru-RU" sz="4600" dirty="0" err="1"/>
              <a:t>різні</a:t>
            </a:r>
            <a:r>
              <a:rPr lang="ru-RU" sz="4600" dirty="0"/>
              <a:t> </a:t>
            </a:r>
            <a:r>
              <a:rPr lang="ru-RU" sz="4600" dirty="0" err="1"/>
              <a:t>лікувальні</a:t>
            </a:r>
            <a:r>
              <a:rPr lang="ru-RU" sz="4600" dirty="0"/>
              <a:t> </a:t>
            </a:r>
            <a:r>
              <a:rPr lang="ru-RU" sz="4600" dirty="0" err="1"/>
              <a:t>методи</a:t>
            </a:r>
            <a:r>
              <a:rPr lang="ru-RU" sz="4600" dirty="0"/>
              <a:t>: </a:t>
            </a:r>
            <a:r>
              <a:rPr lang="ru-RU" sz="4600" dirty="0" err="1"/>
              <a:t>шинні</a:t>
            </a:r>
            <a:r>
              <a:rPr lang="ru-RU" sz="4600" dirty="0"/>
              <a:t> та </a:t>
            </a:r>
            <a:r>
              <a:rPr lang="ru-RU" sz="4600" dirty="0" err="1"/>
              <a:t>гіпсові</a:t>
            </a:r>
            <a:r>
              <a:rPr lang="ru-RU" sz="4600" dirty="0"/>
              <a:t> </a:t>
            </a:r>
            <a:r>
              <a:rPr lang="ru-RU" sz="4600" dirty="0" err="1"/>
              <a:t>пов'язки</a:t>
            </a:r>
            <a:r>
              <a:rPr lang="ru-RU" sz="4600" dirty="0"/>
              <a:t>, </a:t>
            </a:r>
            <a:r>
              <a:rPr lang="ru-RU" sz="4600" dirty="0" err="1"/>
              <a:t>скелетне</a:t>
            </a:r>
            <a:r>
              <a:rPr lang="ru-RU" sz="4600" dirty="0"/>
              <a:t> </a:t>
            </a:r>
            <a:r>
              <a:rPr lang="ru-RU" sz="4600" dirty="0" err="1"/>
              <a:t>витягування</a:t>
            </a:r>
            <a:r>
              <a:rPr lang="ru-RU" sz="4600" dirty="0"/>
              <a:t>, </a:t>
            </a:r>
            <a:r>
              <a:rPr lang="ru-RU" sz="4600" dirty="0" err="1"/>
              <a:t>оперативне</a:t>
            </a:r>
            <a:r>
              <a:rPr lang="ru-RU" sz="4600" dirty="0"/>
              <a:t> </a:t>
            </a:r>
            <a:r>
              <a:rPr lang="ru-RU" sz="4600" dirty="0" err="1"/>
              <a:t>лікування</a:t>
            </a:r>
            <a:r>
              <a:rPr lang="ru-RU" sz="4600" dirty="0"/>
              <a:t> за </a:t>
            </a:r>
            <a:r>
              <a:rPr lang="ru-RU" sz="4600" dirty="0" err="1"/>
              <a:t>допомогою</a:t>
            </a:r>
            <a:r>
              <a:rPr lang="ru-RU" sz="4600" dirty="0"/>
              <a:t> </a:t>
            </a:r>
            <a:r>
              <a:rPr lang="ru-RU" sz="4600" dirty="0" err="1"/>
              <a:t>різних</a:t>
            </a:r>
            <a:r>
              <a:rPr lang="ru-RU" sz="4600" dirty="0"/>
              <a:t> </a:t>
            </a:r>
            <a:r>
              <a:rPr lang="ru-RU" sz="4600" dirty="0" err="1"/>
              <a:t>швів</a:t>
            </a:r>
            <a:r>
              <a:rPr lang="ru-RU" sz="4600" dirty="0"/>
              <a:t>, </a:t>
            </a:r>
            <a:r>
              <a:rPr lang="ru-RU" sz="4600" dirty="0" err="1"/>
              <a:t>цв'яхів</a:t>
            </a:r>
            <a:r>
              <a:rPr lang="ru-RU" sz="4600" dirty="0"/>
              <a:t>, </a:t>
            </a:r>
            <a:r>
              <a:rPr lang="ru-RU" sz="4600" dirty="0" err="1"/>
              <a:t>гвинтів</a:t>
            </a:r>
            <a:r>
              <a:rPr lang="ru-RU" sz="4600" dirty="0"/>
              <a:t>, пластинок.</a:t>
            </a:r>
          </a:p>
          <a:p>
            <a:r>
              <a:rPr lang="ru-RU" sz="4600" dirty="0"/>
              <a:t>При </a:t>
            </a:r>
            <a:r>
              <a:rPr lang="ru-RU" sz="4600" dirty="0" err="1"/>
              <a:t>відкритому</a:t>
            </a:r>
            <a:r>
              <a:rPr lang="ru-RU" sz="4600" dirty="0"/>
              <a:t> </a:t>
            </a:r>
            <a:r>
              <a:rPr lang="ru-RU" sz="4600" dirty="0" err="1"/>
              <a:t>переломі</a:t>
            </a:r>
            <a:r>
              <a:rPr lang="ru-RU" sz="4600" dirty="0"/>
              <a:t> </a:t>
            </a:r>
            <a:r>
              <a:rPr lang="ru-RU" sz="4600" dirty="0" err="1"/>
              <a:t>проводять</a:t>
            </a:r>
            <a:r>
              <a:rPr lang="ru-RU" sz="4600" dirty="0"/>
              <a:t> </a:t>
            </a:r>
            <a:r>
              <a:rPr lang="ru-RU" sz="4600" dirty="0" err="1"/>
              <a:t>первинну</a:t>
            </a:r>
            <a:r>
              <a:rPr lang="ru-RU" sz="4600" dirty="0"/>
              <a:t> </a:t>
            </a:r>
            <a:r>
              <a:rPr lang="ru-RU" sz="4600" dirty="0" err="1"/>
              <a:t>хірургічну</a:t>
            </a:r>
            <a:r>
              <a:rPr lang="ru-RU" sz="4600" dirty="0"/>
              <a:t> </a:t>
            </a:r>
            <a:r>
              <a:rPr lang="ru-RU" sz="4600" dirty="0" err="1"/>
              <a:t>обробку</a:t>
            </a:r>
            <a:r>
              <a:rPr lang="ru-RU" sz="4600" dirty="0"/>
              <a:t> та </a:t>
            </a:r>
            <a:r>
              <a:rPr lang="ru-RU" sz="4600" dirty="0" err="1"/>
              <a:t>лікування</a:t>
            </a:r>
            <a:r>
              <a:rPr lang="ru-RU" sz="4600" dirty="0"/>
              <a:t> рани. </a:t>
            </a:r>
            <a:r>
              <a:rPr lang="ru-RU" sz="4600" dirty="0" err="1"/>
              <a:t>Вводять</a:t>
            </a:r>
            <a:r>
              <a:rPr lang="ru-RU" sz="4600" dirty="0"/>
              <a:t> </a:t>
            </a:r>
            <a:r>
              <a:rPr lang="ru-RU" sz="4600" dirty="0" err="1"/>
              <a:t>протиправцеву</a:t>
            </a:r>
            <a:r>
              <a:rPr lang="ru-RU" sz="4600" dirty="0"/>
              <a:t> </a:t>
            </a:r>
            <a:r>
              <a:rPr lang="ru-RU" sz="4600" dirty="0" err="1"/>
              <a:t>сировотку</a:t>
            </a:r>
            <a:r>
              <a:rPr lang="ru-RU" sz="4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0029296"/>
      </p:ext>
    </p:extLst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>
                <a:latin typeface="Arial Black" pitchFamily="34" charset="0"/>
              </a:rPr>
              <a:t>Зламана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кістка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починає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процес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відновлення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одразу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після</a:t>
            </a:r>
            <a:r>
              <a:rPr lang="ru-RU" sz="2000" dirty="0">
                <a:latin typeface="Arial Black" pitchFamily="34" charset="0"/>
              </a:rPr>
              <a:t> перелому. </a:t>
            </a:r>
            <a:r>
              <a:rPr lang="ru-RU" sz="2000" dirty="0" err="1">
                <a:latin typeface="Arial Black" pitchFamily="34" charset="0"/>
              </a:rPr>
              <a:t>Зростання</a:t>
            </a:r>
            <a:r>
              <a:rPr lang="ru-RU" sz="2000" dirty="0">
                <a:latin typeface="Arial Black" pitchFamily="34" charset="0"/>
              </a:rPr>
              <a:t> перелому проходить </a:t>
            </a:r>
            <a:r>
              <a:rPr lang="ru-RU" sz="2000" dirty="0" err="1">
                <a:latin typeface="Arial Black" pitchFamily="34" charset="0"/>
              </a:rPr>
              <a:t>чотири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головні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стадії</a:t>
            </a:r>
            <a:r>
              <a:rPr lang="ru-RU" sz="2000" dirty="0">
                <a:latin typeface="Arial Black" pitchFamily="34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>
                <a:latin typeface="Arial Black" pitchFamily="34" charset="0"/>
              </a:rPr>
              <a:t>Утворення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згустку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/>
              <a:t>кров </a:t>
            </a:r>
            <a:r>
              <a:rPr lang="ru-RU" dirty="0" err="1"/>
              <a:t>збирається</a:t>
            </a:r>
            <a:r>
              <a:rPr lang="ru-RU" dirty="0"/>
              <a:t> в </a:t>
            </a:r>
            <a:r>
              <a:rPr lang="ru-RU" dirty="0" err="1"/>
              <a:t>кінцях</a:t>
            </a:r>
            <a:r>
              <a:rPr lang="ru-RU" dirty="0"/>
              <a:t> </a:t>
            </a:r>
            <a:r>
              <a:rPr lang="ru-RU" dirty="0" err="1"/>
              <a:t>зламаної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в'язку</a:t>
            </a:r>
            <a:r>
              <a:rPr lang="ru-RU" dirty="0"/>
              <a:t> </a:t>
            </a:r>
            <a:r>
              <a:rPr lang="ru-RU" dirty="0" err="1"/>
              <a:t>масу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згустку</a:t>
            </a:r>
            <a:r>
              <a:rPr lang="ru-RU" dirty="0"/>
              <a:t>.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згустку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волокна,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основою для </a:t>
            </a:r>
            <a:r>
              <a:rPr lang="ru-RU" dirty="0" err="1"/>
              <a:t>наростання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кісткової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.</a:t>
            </a:r>
          </a:p>
          <a:p>
            <a:r>
              <a:rPr lang="ru-RU" b="1" dirty="0" err="1">
                <a:latin typeface="Arial Black" pitchFamily="34" charset="0"/>
              </a:rPr>
              <a:t>Заповнення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згустку</a:t>
            </a:r>
            <a:r>
              <a:rPr lang="ru-RU" b="1" dirty="0" smtClean="0">
                <a:latin typeface="Arial Black" pitchFamily="34" charset="0"/>
              </a:rPr>
              <a:t>.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загоюють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 - </a:t>
            </a:r>
            <a:r>
              <a:rPr lang="ru-RU" dirty="0" err="1"/>
              <a:t>остеокласти</a:t>
            </a:r>
            <a:r>
              <a:rPr lang="ru-RU" dirty="0"/>
              <a:t> і </a:t>
            </a:r>
            <a:r>
              <a:rPr lang="ru-RU" dirty="0" err="1"/>
              <a:t>остеобласти</a:t>
            </a:r>
            <a:r>
              <a:rPr lang="ru-RU" dirty="0"/>
              <a:t>, - </a:t>
            </a:r>
            <a:r>
              <a:rPr lang="ru-RU" dirty="0" err="1"/>
              <a:t>заповнюють</a:t>
            </a:r>
            <a:r>
              <a:rPr lang="ru-RU" dirty="0"/>
              <a:t> </a:t>
            </a:r>
            <a:r>
              <a:rPr lang="ru-RU" dirty="0" err="1"/>
              <a:t>згусток</a:t>
            </a:r>
            <a:r>
              <a:rPr lang="ru-RU" dirty="0"/>
              <a:t>. </a:t>
            </a:r>
            <a:r>
              <a:rPr lang="ru-RU" dirty="0" err="1"/>
              <a:t>Остеокласти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згладжувати</a:t>
            </a:r>
            <a:r>
              <a:rPr lang="ru-RU" dirty="0"/>
              <a:t> </a:t>
            </a:r>
            <a:r>
              <a:rPr lang="ru-RU" dirty="0" err="1"/>
              <a:t>зазубрені</a:t>
            </a:r>
            <a:r>
              <a:rPr lang="ru-RU" dirty="0"/>
              <a:t> </a:t>
            </a:r>
            <a:r>
              <a:rPr lang="ru-RU" dirty="0" err="1"/>
              <a:t>краї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, а </a:t>
            </a:r>
            <a:r>
              <a:rPr lang="ru-RU" dirty="0" err="1"/>
              <a:t>остеобласти</a:t>
            </a:r>
            <a:r>
              <a:rPr lang="ru-RU" dirty="0"/>
              <a:t> </a:t>
            </a:r>
            <a:r>
              <a:rPr lang="ru-RU" dirty="0" err="1"/>
              <a:t>заповнюють</a:t>
            </a:r>
            <a:r>
              <a:rPr lang="ru-RU" dirty="0"/>
              <a:t> </a:t>
            </a:r>
            <a:r>
              <a:rPr lang="ru-RU" dirty="0" err="1"/>
              <a:t>проміжок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кінцями</a:t>
            </a:r>
            <a:r>
              <a:rPr lang="ru-RU" dirty="0"/>
              <a:t>. Через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гранулярний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зв'язує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.</a:t>
            </a:r>
          </a:p>
          <a:p>
            <a:r>
              <a:rPr lang="ru-RU" b="1" dirty="0" err="1">
                <a:latin typeface="Arial Black" pitchFamily="34" charset="0"/>
              </a:rPr>
              <a:t>Формування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 err="1">
                <a:latin typeface="Arial Black" pitchFamily="34" charset="0"/>
              </a:rPr>
              <a:t>кістної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 err="1" smtClean="0">
                <a:latin typeface="Arial Black" pitchFamily="34" charset="0"/>
              </a:rPr>
              <a:t>мозолі</a:t>
            </a:r>
            <a:r>
              <a:rPr lang="ru-RU" b="1" dirty="0" smtClean="0">
                <a:latin typeface="Arial Black" pitchFamily="34" charset="0"/>
              </a:rPr>
              <a:t>.</a:t>
            </a:r>
            <a:r>
              <a:rPr lang="ru-RU" b="1" dirty="0" smtClean="0"/>
              <a:t> </a:t>
            </a:r>
            <a:r>
              <a:rPr lang="ru-RU" dirty="0" smtClean="0"/>
              <a:t>Через </a:t>
            </a:r>
            <a:r>
              <a:rPr lang="ru-RU" dirty="0"/>
              <a:t>6-10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перелому </a:t>
            </a:r>
            <a:r>
              <a:rPr lang="ru-RU" dirty="0" err="1"/>
              <a:t>гранулярний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з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кістковою</a:t>
            </a:r>
            <a:r>
              <a:rPr lang="ru-RU" dirty="0"/>
              <a:t> </a:t>
            </a:r>
            <a:r>
              <a:rPr lang="ru-RU" dirty="0" err="1"/>
              <a:t>масою</a:t>
            </a:r>
            <a:r>
              <a:rPr lang="ru-RU" dirty="0"/>
              <a:t>, яка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мозолем</a:t>
            </a:r>
            <a:r>
              <a:rPr lang="ru-RU" dirty="0"/>
              <a:t>. Вона </a:t>
            </a:r>
            <a:r>
              <a:rPr lang="ru-RU" dirty="0" err="1"/>
              <a:t>крихка</a:t>
            </a:r>
            <a:r>
              <a:rPr lang="ru-RU" dirty="0"/>
              <a:t> і при </a:t>
            </a:r>
            <a:r>
              <a:rPr lang="ru-RU" dirty="0" err="1"/>
              <a:t>різкому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зламатися</a:t>
            </a:r>
            <a:r>
              <a:rPr lang="ru-RU" dirty="0"/>
              <a:t>. Ось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зламана</a:t>
            </a:r>
            <a:r>
              <a:rPr lang="ru-RU" dirty="0"/>
              <a:t> </a:t>
            </a:r>
            <a:r>
              <a:rPr lang="ru-RU" dirty="0" err="1"/>
              <a:t>кістка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загоєння</a:t>
            </a:r>
            <a:r>
              <a:rPr lang="ru-RU" dirty="0"/>
              <a:t> повинна бути </a:t>
            </a:r>
            <a:r>
              <a:rPr lang="ru-RU" dirty="0" err="1"/>
              <a:t>нерухомою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 мозоль </a:t>
            </a:r>
            <a:r>
              <a:rPr lang="ru-RU" dirty="0" err="1"/>
              <a:t>перетворюється</a:t>
            </a:r>
            <a:r>
              <a:rPr lang="ru-RU" dirty="0"/>
              <a:t> на </a:t>
            </a:r>
            <a:r>
              <a:rPr lang="ru-RU" dirty="0" err="1"/>
              <a:t>тверду</a:t>
            </a:r>
            <a:r>
              <a:rPr lang="ru-RU" dirty="0"/>
              <a:t> </a:t>
            </a:r>
            <a:r>
              <a:rPr lang="ru-RU" dirty="0" err="1"/>
              <a:t>кістку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85903"/>
      </p:ext>
    </p:extLst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Ливтвиненко</a:t>
            </a:r>
            <a:r>
              <a:rPr lang="uk-UA" sz="400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400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Світлани</a:t>
            </a:r>
            <a:endParaRPr lang="ru-RU" sz="4000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600" i="1" dirty="0" smtClean="0">
                <a:solidFill>
                  <a:schemeClr val="accent1">
                    <a:lumMod val="75000"/>
                  </a:schemeClr>
                </a:solidFill>
                <a:cs typeface="Arabic Typesetting" pitchFamily="66" charset="-78"/>
              </a:rPr>
              <a:t>11-А</a:t>
            </a:r>
            <a:endParaRPr lang="ru-RU" sz="3600" i="1" dirty="0">
              <a:solidFill>
                <a:schemeClr val="accent1">
                  <a:lumMod val="75000"/>
                </a:schemeClr>
              </a:solidFill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3281938"/>
      </p:ext>
    </p:extLst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427984" y="0"/>
            <a:ext cx="4716016" cy="710140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sz="2600" dirty="0" smtClean="0">
                <a:latin typeface="Comic Sans MS" pitchFamily="66" charset="0"/>
              </a:rPr>
              <a:t>	</a:t>
            </a:r>
            <a:r>
              <a:rPr lang="ru-RU" sz="32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Плечовий</a:t>
            </a:r>
            <a:r>
              <a:rPr lang="ru-RU" sz="32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32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суглоб</a:t>
            </a:r>
            <a:r>
              <a:rPr lang="ru-RU" sz="3200" b="1" i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sz="2600" dirty="0">
                <a:latin typeface="Comic Sans MS" pitchFamily="66" charset="0"/>
              </a:rPr>
              <a:t>—</a:t>
            </a:r>
            <a:r>
              <a:rPr lang="ru-RU" sz="2600" smtClean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найбільш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рухливий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суглоб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людського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організму</a:t>
            </a:r>
            <a:r>
              <a:rPr lang="ru-RU" sz="2600" dirty="0">
                <a:latin typeface="Comic Sans MS" pitchFamily="66" charset="0"/>
              </a:rPr>
              <a:t>. </a:t>
            </a:r>
            <a:r>
              <a:rPr lang="ru-RU" sz="2600" dirty="0" err="1">
                <a:latin typeface="Comic Sans MS" pitchFamily="66" charset="0"/>
              </a:rPr>
              <a:t>Він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дозволяє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підняти</a:t>
            </a:r>
            <a:r>
              <a:rPr lang="ru-RU" sz="2600" dirty="0">
                <a:latin typeface="Comic Sans MS" pitchFamily="66" charset="0"/>
              </a:rPr>
              <a:t> руку , завести </a:t>
            </a:r>
            <a:r>
              <a:rPr lang="ru-RU" sz="2600" dirty="0" err="1">
                <a:latin typeface="Comic Sans MS" pitchFamily="66" charset="0"/>
              </a:rPr>
              <a:t>її</a:t>
            </a:r>
            <a:r>
              <a:rPr lang="ru-RU" sz="2600" dirty="0">
                <a:latin typeface="Comic Sans MS" pitchFamily="66" charset="0"/>
              </a:rPr>
              <a:t> за спину , </a:t>
            </a:r>
            <a:r>
              <a:rPr lang="ru-RU" sz="2600" dirty="0" err="1">
                <a:latin typeface="Comic Sans MS" pitchFamily="66" charset="0"/>
              </a:rPr>
              <a:t>дотягнутися</a:t>
            </a:r>
            <a:r>
              <a:rPr lang="ru-RU" sz="2600" dirty="0">
                <a:latin typeface="Comic Sans MS" pitchFamily="66" charset="0"/>
              </a:rPr>
              <a:t> до </a:t>
            </a:r>
            <a:r>
              <a:rPr lang="ru-RU" sz="2600" dirty="0" err="1">
                <a:latin typeface="Comic Sans MS" pitchFamily="66" charset="0"/>
              </a:rPr>
              <a:t>власного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потилиці</a:t>
            </a:r>
            <a:r>
              <a:rPr lang="ru-RU" sz="2600" dirty="0">
                <a:latin typeface="Comic Sans MS" pitchFamily="66" charset="0"/>
              </a:rPr>
              <a:t> . </a:t>
            </a:r>
            <a:r>
              <a:rPr lang="ru-RU" sz="2600" dirty="0" err="1">
                <a:latin typeface="Comic Sans MS" pitchFamily="66" charset="0"/>
              </a:rPr>
              <a:t>Вважається</a:t>
            </a:r>
            <a:r>
              <a:rPr lang="ru-RU" sz="2600" dirty="0">
                <a:latin typeface="Comic Sans MS" pitchFamily="66" charset="0"/>
              </a:rPr>
              <a:t> , </a:t>
            </a:r>
            <a:r>
              <a:rPr lang="ru-RU" sz="2600" dirty="0" err="1">
                <a:latin typeface="Comic Sans MS" pitchFamily="66" charset="0"/>
              </a:rPr>
              <a:t>що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саме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завдяки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праці</a:t>
            </a:r>
            <a:r>
              <a:rPr lang="ru-RU" sz="2600" dirty="0">
                <a:latin typeface="Comic Sans MS" pitchFamily="66" charset="0"/>
              </a:rPr>
              <a:t> та </a:t>
            </a:r>
            <a:r>
              <a:rPr lang="ru-RU" sz="2600" dirty="0" err="1">
                <a:latin typeface="Comic Sans MS" pitchFamily="66" charset="0"/>
              </a:rPr>
              <a:t>своїх</a:t>
            </a:r>
            <a:r>
              <a:rPr lang="ru-RU" sz="2600" dirty="0">
                <a:latin typeface="Comic Sans MS" pitchFamily="66" charset="0"/>
              </a:rPr>
              <a:t> рук </a:t>
            </a:r>
            <a:r>
              <a:rPr lang="ru-RU" sz="2600" dirty="0" err="1">
                <a:latin typeface="Comic Sans MS" pitchFamily="66" charset="0"/>
              </a:rPr>
              <a:t>людина</a:t>
            </a:r>
            <a:r>
              <a:rPr lang="ru-RU" sz="2600" dirty="0">
                <a:latin typeface="Comic Sans MS" pitchFamily="66" charset="0"/>
              </a:rPr>
              <a:t> стала </a:t>
            </a:r>
            <a:r>
              <a:rPr lang="ru-RU" sz="2600" dirty="0" err="1">
                <a:latin typeface="Comic Sans MS" pitchFamily="66" charset="0"/>
              </a:rPr>
              <a:t>людиною</a:t>
            </a:r>
            <a:r>
              <a:rPr lang="ru-RU" sz="2600" dirty="0">
                <a:latin typeface="Comic Sans MS" pitchFamily="66" charset="0"/>
              </a:rPr>
              <a:t> , </a:t>
            </a:r>
            <a:r>
              <a:rPr lang="ru-RU" sz="2600" dirty="0" err="1">
                <a:latin typeface="Comic Sans MS" pitchFamily="66" charset="0"/>
              </a:rPr>
              <a:t>але</a:t>
            </a:r>
            <a:r>
              <a:rPr lang="ru-RU" sz="2600" dirty="0">
                <a:latin typeface="Comic Sans MS" pitchFamily="66" charset="0"/>
              </a:rPr>
              <a:t> не буде </a:t>
            </a:r>
            <a:r>
              <a:rPr lang="ru-RU" sz="2600" dirty="0" err="1">
                <a:latin typeface="Comic Sans MS" pitchFamily="66" charset="0"/>
              </a:rPr>
              <a:t>перебільшенням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сказати</a:t>
            </a:r>
            <a:r>
              <a:rPr lang="ru-RU" sz="2600" dirty="0">
                <a:latin typeface="Comic Sans MS" pitchFamily="66" charset="0"/>
              </a:rPr>
              <a:t> , </a:t>
            </a:r>
            <a:r>
              <a:rPr lang="ru-RU" sz="2600" dirty="0" err="1">
                <a:latin typeface="Comic Sans MS" pitchFamily="66" charset="0"/>
              </a:rPr>
              <a:t>що</a:t>
            </a:r>
            <a:r>
              <a:rPr lang="ru-RU" sz="2600" dirty="0">
                <a:latin typeface="Comic Sans MS" pitchFamily="66" charset="0"/>
              </a:rPr>
              <a:t> все </a:t>
            </a:r>
            <a:r>
              <a:rPr lang="ru-RU" sz="2600" dirty="0" err="1">
                <a:latin typeface="Comic Sans MS" pitchFamily="66" charset="0"/>
              </a:rPr>
              <a:t>різноманіття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функції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людської</a:t>
            </a:r>
            <a:r>
              <a:rPr lang="ru-RU" sz="2600" dirty="0">
                <a:latin typeface="Comic Sans MS" pitchFamily="66" charset="0"/>
              </a:rPr>
              <a:t> руки </a:t>
            </a:r>
            <a:r>
              <a:rPr lang="ru-RU" sz="2600" dirty="0" err="1">
                <a:latin typeface="Comic Sans MS" pitchFamily="66" charset="0"/>
              </a:rPr>
              <a:t>засноване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саме</a:t>
            </a:r>
            <a:r>
              <a:rPr lang="ru-RU" sz="2600" dirty="0">
                <a:latin typeface="Comic Sans MS" pitchFamily="66" charset="0"/>
              </a:rPr>
              <a:t> на </a:t>
            </a:r>
            <a:r>
              <a:rPr lang="ru-RU" sz="2600" dirty="0" err="1">
                <a:latin typeface="Comic Sans MS" pitchFamily="66" charset="0"/>
              </a:rPr>
              <a:t>приголомшливою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рухливості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плечового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суглоба</a:t>
            </a:r>
            <a:r>
              <a:rPr lang="ru-RU" sz="2600" dirty="0">
                <a:latin typeface="Comic Sans MS" pitchFamily="66" charset="0"/>
              </a:rPr>
              <a:t>. </a:t>
            </a:r>
            <a:r>
              <a:rPr lang="ru-RU" sz="2600" dirty="0" err="1">
                <a:latin typeface="Comic Sans MS" pitchFamily="66" charset="0"/>
              </a:rPr>
              <a:t>Рухи</a:t>
            </a:r>
            <a:r>
              <a:rPr lang="ru-RU" sz="2600" dirty="0">
                <a:latin typeface="Comic Sans MS" pitchFamily="66" charset="0"/>
              </a:rPr>
              <a:t> в </a:t>
            </a:r>
            <a:r>
              <a:rPr lang="ru-RU" sz="2600" dirty="0" err="1">
                <a:latin typeface="Comic Sans MS" pitchFamily="66" charset="0"/>
              </a:rPr>
              <a:t>плечовому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суглобі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здійснюються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в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усіх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трьох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площинах</a:t>
            </a:r>
            <a:r>
              <a:rPr lang="ru-RU" sz="2600" dirty="0">
                <a:latin typeface="Comic Sans MS" pitchFamily="66" charset="0"/>
              </a:rPr>
              <a:t> , </a:t>
            </a:r>
            <a:r>
              <a:rPr lang="ru-RU" sz="2600" dirty="0" err="1">
                <a:latin typeface="Comic Sans MS" pitchFamily="66" charset="0"/>
              </a:rPr>
              <a:t>але</a:t>
            </a:r>
            <a:r>
              <a:rPr lang="ru-RU" sz="2600" dirty="0">
                <a:latin typeface="Comic Sans MS" pitchFamily="66" charset="0"/>
              </a:rPr>
              <a:t> за </a:t>
            </a:r>
            <a:r>
              <a:rPr lang="ru-RU" sz="2600" dirty="0" err="1">
                <a:latin typeface="Comic Sans MS" pitchFamily="66" charset="0"/>
              </a:rPr>
              <a:t>збільшення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обсягу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рухів</a:t>
            </a:r>
            <a:r>
              <a:rPr lang="ru-RU" sz="2600" dirty="0">
                <a:latin typeface="Comic Sans MS" pitchFamily="66" charset="0"/>
              </a:rPr>
              <a:t> у </a:t>
            </a:r>
            <a:r>
              <a:rPr lang="ru-RU" sz="2600" dirty="0" err="1">
                <a:latin typeface="Comic Sans MS" pitchFamily="66" charset="0"/>
              </a:rPr>
              <a:t>суглобі</a:t>
            </a:r>
            <a:r>
              <a:rPr lang="ru-RU" sz="2600" dirty="0">
                <a:latin typeface="Comic Sans MS" pitchFamily="66" charset="0"/>
              </a:rPr>
              <a:t> нам доводиться </a:t>
            </a:r>
            <a:r>
              <a:rPr lang="ru-RU" sz="2600" dirty="0" err="1">
                <a:latin typeface="Comic Sans MS" pitchFamily="66" charset="0"/>
              </a:rPr>
              <a:t>розплачуватися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зменшенням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його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стабільності</a:t>
            </a:r>
            <a:r>
              <a:rPr lang="ru-RU" sz="2600" dirty="0">
                <a:latin typeface="Comic Sans MS" pitchFamily="66" charset="0"/>
              </a:rPr>
              <a:t>. </a:t>
            </a:r>
            <a:r>
              <a:rPr lang="ru-RU" sz="2600" dirty="0" err="1">
                <a:latin typeface="Comic Sans MS" pitchFamily="66" charset="0"/>
              </a:rPr>
              <a:t>Площа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зіткнення</a:t>
            </a:r>
            <a:r>
              <a:rPr lang="ru-RU" sz="2600" dirty="0">
                <a:latin typeface="Comic Sans MS" pitchFamily="66" charset="0"/>
              </a:rPr>
              <a:t> головки </a:t>
            </a:r>
            <a:r>
              <a:rPr lang="ru-RU" sz="2600" dirty="0" err="1">
                <a:latin typeface="Comic Sans MS" pitchFamily="66" charset="0"/>
              </a:rPr>
              <a:t>плечової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кістки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і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суглобової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западини</a:t>
            </a:r>
            <a:r>
              <a:rPr lang="ru-RU" sz="2600" dirty="0">
                <a:latin typeface="Comic Sans MS" pitchFamily="66" charset="0"/>
              </a:rPr>
              <a:t> лопатки </a:t>
            </a:r>
            <a:r>
              <a:rPr lang="ru-RU" sz="2600" dirty="0" err="1">
                <a:latin typeface="Comic Sans MS" pitchFamily="66" charset="0"/>
              </a:rPr>
              <a:t>відносно</a:t>
            </a:r>
            <a:r>
              <a:rPr lang="ru-RU" sz="2600" dirty="0">
                <a:latin typeface="Comic Sans MS" pitchFamily="66" charset="0"/>
              </a:rPr>
              <a:t> невелика, </a:t>
            </a:r>
            <a:r>
              <a:rPr lang="ru-RU" sz="2600" dirty="0" err="1">
                <a:latin typeface="Comic Sans MS" pitchFamily="66" charset="0"/>
              </a:rPr>
              <a:t>навіть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з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урахуванням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хрящової</a:t>
            </a:r>
            <a:r>
              <a:rPr lang="ru-RU" sz="2600" dirty="0">
                <a:latin typeface="Comic Sans MS" pitchFamily="66" charset="0"/>
              </a:rPr>
              <a:t> губи , яка </a:t>
            </a:r>
            <a:r>
              <a:rPr lang="ru-RU" sz="2600" dirty="0" err="1">
                <a:latin typeface="Comic Sans MS" pitchFamily="66" charset="0"/>
              </a:rPr>
              <a:t>оточує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її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і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збільшує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площу</a:t>
            </a:r>
            <a:r>
              <a:rPr lang="ru-RU" sz="2600" dirty="0">
                <a:latin typeface="Comic Sans MS" pitchFamily="66" charset="0"/>
              </a:rPr>
              <a:t> контакту </a:t>
            </a:r>
            <a:r>
              <a:rPr lang="ru-RU" sz="2600" dirty="0" err="1">
                <a:latin typeface="Comic Sans MS" pitchFamily="66" charset="0"/>
              </a:rPr>
              <a:t>суглобових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поверхонь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і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стабільність</a:t>
            </a:r>
            <a:r>
              <a:rPr lang="ru-RU" sz="2600" dirty="0">
                <a:latin typeface="Comic Sans MS" pitchFamily="66" charset="0"/>
              </a:rPr>
              <a:t> </a:t>
            </a:r>
            <a:r>
              <a:rPr lang="ru-RU" sz="2600" dirty="0" err="1">
                <a:latin typeface="Comic Sans MS" pitchFamily="66" charset="0"/>
              </a:rPr>
              <a:t>суглоба</a:t>
            </a:r>
            <a:r>
              <a:rPr lang="ru-RU" sz="2600" dirty="0" smtClean="0">
                <a:latin typeface="Comic Sans MS" pitchFamily="66" charset="0"/>
              </a:rPr>
              <a:t>. </a:t>
            </a:r>
            <a:r>
              <a:rPr lang="ru-RU" sz="2600" dirty="0" err="1" smtClean="0">
                <a:latin typeface="Comic Sans MS" pitchFamily="66" charset="0"/>
              </a:rPr>
              <a:t>Плечовий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суглоб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утворений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трьома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кістками</a:t>
            </a:r>
            <a:r>
              <a:rPr lang="ru-RU" sz="2600" dirty="0" smtClean="0">
                <a:latin typeface="Comic Sans MS" pitchFamily="66" charset="0"/>
              </a:rPr>
              <a:t>: головкою </a:t>
            </a:r>
            <a:r>
              <a:rPr lang="ru-RU" sz="2600" dirty="0" err="1" smtClean="0">
                <a:latin typeface="Comic Sans MS" pitchFamily="66" charset="0"/>
              </a:rPr>
              <a:t>плечової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кістки</a:t>
            </a:r>
            <a:r>
              <a:rPr lang="ru-RU" sz="2600" dirty="0" smtClean="0">
                <a:latin typeface="Comic Sans MS" pitchFamily="66" charset="0"/>
              </a:rPr>
              <a:t>, </a:t>
            </a:r>
            <a:r>
              <a:rPr lang="ru-RU" sz="2600" dirty="0" err="1" smtClean="0">
                <a:latin typeface="Comic Sans MS" pitchFamily="66" charset="0"/>
              </a:rPr>
              <a:t>суглобової</a:t>
            </a:r>
            <a:r>
              <a:rPr lang="ru-RU" sz="2600" dirty="0" smtClean="0">
                <a:latin typeface="Comic Sans MS" pitchFamily="66" charset="0"/>
              </a:rPr>
              <a:t> западиною лопатки </a:t>
            </a:r>
            <a:r>
              <a:rPr lang="ru-RU" sz="2600" dirty="0" err="1" smtClean="0">
                <a:latin typeface="Comic Sans MS" pitchFamily="66" charset="0"/>
              </a:rPr>
              <a:t>і</a:t>
            </a:r>
            <a:r>
              <a:rPr lang="ru-RU" sz="2600" dirty="0" smtClean="0">
                <a:latin typeface="Comic Sans MS" pitchFamily="66" charset="0"/>
              </a:rPr>
              <a:t> ключицею, не </a:t>
            </a:r>
            <a:r>
              <a:rPr lang="ru-RU" sz="2600" dirty="0" err="1" smtClean="0">
                <a:latin typeface="Comic Sans MS" pitchFamily="66" charset="0"/>
              </a:rPr>
              <a:t>пов'язаної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з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суглобом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анатомічно</a:t>
            </a:r>
            <a:r>
              <a:rPr lang="ru-RU" sz="2600" dirty="0" smtClean="0">
                <a:latin typeface="Comic Sans MS" pitchFamily="66" charset="0"/>
              </a:rPr>
              <a:t>, </a:t>
            </a:r>
            <a:r>
              <a:rPr lang="ru-RU" sz="2600" dirty="0" err="1" smtClean="0">
                <a:latin typeface="Comic Sans MS" pitchFamily="66" charset="0"/>
              </a:rPr>
              <a:t>але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значно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впливає</a:t>
            </a:r>
            <a:r>
              <a:rPr lang="ru-RU" sz="2600" dirty="0" smtClean="0">
                <a:latin typeface="Comic Sans MS" pitchFamily="66" charset="0"/>
              </a:rPr>
              <a:t> на </a:t>
            </a:r>
            <a:r>
              <a:rPr lang="ru-RU" sz="2600" dirty="0" err="1" smtClean="0">
                <a:latin typeface="Comic Sans MS" pitchFamily="66" charset="0"/>
              </a:rPr>
              <a:t>його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функцію</a:t>
            </a:r>
            <a:r>
              <a:rPr lang="ru-RU" sz="2600" dirty="0" smtClean="0">
                <a:latin typeface="Comic Sans MS" pitchFamily="66" charset="0"/>
              </a:rPr>
              <a:t>.</a:t>
            </a:r>
            <a:br>
              <a:rPr lang="ru-RU" sz="2600" dirty="0" smtClean="0">
                <a:latin typeface="Comic Sans MS" pitchFamily="66" charset="0"/>
              </a:rPr>
            </a:br>
            <a:r>
              <a:rPr lang="ru-RU" sz="2600" dirty="0" smtClean="0">
                <a:latin typeface="Comic Sans MS" pitchFamily="66" charset="0"/>
              </a:rPr>
              <a:t>Головка </a:t>
            </a:r>
            <a:r>
              <a:rPr lang="ru-RU" sz="2600" dirty="0" err="1" smtClean="0">
                <a:latin typeface="Comic Sans MS" pitchFamily="66" charset="0"/>
              </a:rPr>
              <a:t>плечової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кістки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відповідає</a:t>
            </a:r>
            <a:r>
              <a:rPr lang="ru-RU" sz="2600" dirty="0" smtClean="0">
                <a:latin typeface="Comic Sans MS" pitchFamily="66" charset="0"/>
              </a:rPr>
              <a:t> за формою </a:t>
            </a:r>
            <a:r>
              <a:rPr lang="ru-RU" sz="2600" dirty="0" err="1" smtClean="0">
                <a:latin typeface="Comic Sans MS" pitchFamily="66" charset="0"/>
              </a:rPr>
              <a:t>суглобової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западині</a:t>
            </a:r>
            <a:r>
              <a:rPr lang="ru-RU" sz="2600" dirty="0" smtClean="0">
                <a:latin typeface="Comic Sans MS" pitchFamily="66" charset="0"/>
              </a:rPr>
              <a:t> лопатки, </a:t>
            </a:r>
            <a:r>
              <a:rPr lang="ru-RU" sz="2600" dirty="0" err="1" smtClean="0">
                <a:latin typeface="Comic Sans MS" pitchFamily="66" charset="0"/>
              </a:rPr>
              <a:t>званої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також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гленоідальной</a:t>
            </a:r>
            <a:r>
              <a:rPr lang="ru-RU" sz="2600" dirty="0" smtClean="0">
                <a:latin typeface="Comic Sans MS" pitchFamily="66" charset="0"/>
              </a:rPr>
              <a:t> западиною (</a:t>
            </a:r>
            <a:r>
              <a:rPr lang="ru-RU" sz="2600" dirty="0" err="1" smtClean="0">
                <a:latin typeface="Comic Sans MS" pitchFamily="66" charset="0"/>
              </a:rPr>
              <a:t>від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латинського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терміну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cavitas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glenoidalis</a:t>
            </a:r>
            <a:r>
              <a:rPr lang="ru-RU" sz="2600" dirty="0" smtClean="0">
                <a:latin typeface="Comic Sans MS" pitchFamily="66" charset="0"/>
              </a:rPr>
              <a:t> - </a:t>
            </a:r>
            <a:r>
              <a:rPr lang="ru-RU" sz="2600" dirty="0" err="1" smtClean="0">
                <a:latin typeface="Comic Sans MS" pitchFamily="66" charset="0"/>
              </a:rPr>
              <a:t>суглобова</a:t>
            </a:r>
            <a:r>
              <a:rPr lang="ru-RU" sz="2600" dirty="0" smtClean="0">
                <a:latin typeface="Comic Sans MS" pitchFamily="66" charset="0"/>
              </a:rPr>
              <a:t> западина). По краю </a:t>
            </a:r>
            <a:r>
              <a:rPr lang="ru-RU" sz="2600" dirty="0" err="1" smtClean="0">
                <a:latin typeface="Comic Sans MS" pitchFamily="66" charset="0"/>
              </a:rPr>
              <a:t>суглобової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западини</a:t>
            </a:r>
            <a:r>
              <a:rPr lang="ru-RU" sz="2600" dirty="0" smtClean="0">
                <a:latin typeface="Comic Sans MS" pitchFamily="66" charset="0"/>
              </a:rPr>
              <a:t> лопатки </a:t>
            </a:r>
            <a:r>
              <a:rPr lang="ru-RU" sz="2600" dirty="0" err="1" smtClean="0">
                <a:latin typeface="Comic Sans MS" pitchFamily="66" charset="0"/>
              </a:rPr>
              <a:t>є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суглобова</a:t>
            </a:r>
            <a:r>
              <a:rPr lang="ru-RU" sz="2600" dirty="0" smtClean="0">
                <a:latin typeface="Comic Sans MS" pitchFamily="66" charset="0"/>
              </a:rPr>
              <a:t> губа - </a:t>
            </a:r>
            <a:r>
              <a:rPr lang="ru-RU" sz="2600" dirty="0" err="1" smtClean="0">
                <a:latin typeface="Comic Sans MS" pitchFamily="66" charset="0"/>
              </a:rPr>
              <a:t>хрящової</a:t>
            </a:r>
            <a:r>
              <a:rPr lang="ru-RU" sz="2600" dirty="0" smtClean="0">
                <a:latin typeface="Comic Sans MS" pitchFamily="66" charset="0"/>
              </a:rPr>
              <a:t> валик, </a:t>
            </a:r>
            <a:r>
              <a:rPr lang="ru-RU" sz="2600" dirty="0" err="1" smtClean="0">
                <a:latin typeface="Comic Sans MS" pitchFamily="66" charset="0"/>
              </a:rPr>
              <a:t>який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утримує</a:t>
            </a:r>
            <a:r>
              <a:rPr lang="ru-RU" sz="2600" dirty="0" smtClean="0">
                <a:latin typeface="Comic Sans MS" pitchFamily="66" charset="0"/>
              </a:rPr>
              <a:t> головку </a:t>
            </a:r>
            <a:r>
              <a:rPr lang="ru-RU" sz="2600" dirty="0" err="1" smtClean="0">
                <a:latin typeface="Comic Sans MS" pitchFamily="66" charset="0"/>
              </a:rPr>
              <a:t>плечової</a:t>
            </a:r>
            <a:r>
              <a:rPr lang="ru-RU" sz="2600" dirty="0" smtClean="0">
                <a:latin typeface="Comic Sans MS" pitchFamily="66" charset="0"/>
              </a:rPr>
              <a:t> </a:t>
            </a:r>
            <a:r>
              <a:rPr lang="ru-RU" sz="2600" dirty="0" err="1" smtClean="0">
                <a:latin typeface="Comic Sans MS" pitchFamily="66" charset="0"/>
              </a:rPr>
              <a:t>кістки</a:t>
            </a:r>
            <a:r>
              <a:rPr lang="ru-RU" sz="2600" dirty="0" smtClean="0">
                <a:latin typeface="Comic Sans MS" pitchFamily="66" charset="0"/>
              </a:rPr>
              <a:t> в </a:t>
            </a:r>
            <a:r>
              <a:rPr lang="ru-RU" sz="2600" dirty="0" err="1" smtClean="0">
                <a:latin typeface="Comic Sans MS" pitchFamily="66" charset="0"/>
              </a:rPr>
              <a:t>суглобі</a:t>
            </a:r>
            <a:r>
              <a:rPr lang="ru-RU" sz="2600" dirty="0" smtClean="0">
                <a:latin typeface="Comic Sans MS" pitchFamily="66" charset="0"/>
              </a:rPr>
              <a:t>.</a:t>
            </a:r>
          </a:p>
          <a:p>
            <a:pPr algn="just">
              <a:buNone/>
            </a:pPr>
            <a:endParaRPr lang="ru-RU" dirty="0">
              <a:latin typeface="Comic Sans MS" pitchFamily="66" charset="0"/>
            </a:endParaRPr>
          </a:p>
          <a:p>
            <a:pPr algn="just">
              <a:buNone/>
            </a:pPr>
            <a:endParaRPr lang="ru-RU" dirty="0"/>
          </a:p>
        </p:txBody>
      </p:sp>
      <p:pic>
        <p:nvPicPr>
          <p:cNvPr id="5" name="Рисунок 4" descr="S7BggLNis7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16021"/>
            <a:ext cx="4674096" cy="3341979"/>
          </a:xfrm>
          <a:prstGeom prst="rect">
            <a:avLst/>
          </a:prstGeom>
        </p:spPr>
      </p:pic>
      <p:pic>
        <p:nvPicPr>
          <p:cNvPr id="6" name="Рисунок 5" descr="SanGCntq_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4762500" cy="3552825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JQOO9XAgxp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501008"/>
            <a:ext cx="5080000" cy="3492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580926"/>
          </a:xfrm>
        </p:spPr>
        <p:txBody>
          <a:bodyPr/>
          <a:lstStyle/>
          <a:p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Що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таке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вивих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в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плечовому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суглобі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?</a:t>
            </a:r>
            <a:endParaRPr lang="ru-RU" b="1" cap="none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4355976" cy="7128792"/>
          </a:xfrm>
        </p:spPr>
        <p:txBody>
          <a:bodyPr numCol="1"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	Головка </a:t>
            </a:r>
            <a:r>
              <a:rPr lang="ru-RU" dirty="0" err="1" smtClean="0">
                <a:latin typeface="Comic Sans MS" pitchFamily="66" charset="0"/>
              </a:rPr>
              <a:t>плечової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кістки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лежить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суглобової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западині</a:t>
            </a:r>
            <a:r>
              <a:rPr lang="ru-RU" dirty="0" smtClean="0">
                <a:latin typeface="Comic Sans MS" pitchFamily="66" charset="0"/>
              </a:rPr>
              <a:t> лопатки </a:t>
            </a:r>
            <a:r>
              <a:rPr lang="ru-RU" dirty="0" err="1" smtClean="0">
                <a:latin typeface="Comic Sans MS" pitchFamily="66" charset="0"/>
              </a:rPr>
              <a:t>подібно</a:t>
            </a:r>
            <a:r>
              <a:rPr lang="ru-RU" dirty="0" smtClean="0">
                <a:latin typeface="Comic Sans MS" pitchFamily="66" charset="0"/>
              </a:rPr>
              <a:t> баскетбольному </a:t>
            </a:r>
            <a:r>
              <a:rPr lang="ru-RU" dirty="0" err="1" smtClean="0">
                <a:latin typeface="Comic Sans MS" pitchFamily="66" charset="0"/>
              </a:rPr>
              <a:t>м'ячу</a:t>
            </a:r>
            <a:r>
              <a:rPr lang="ru-RU" dirty="0" smtClean="0">
                <a:latin typeface="Comic Sans MS" pitchFamily="66" charset="0"/>
              </a:rPr>
              <a:t> на </a:t>
            </a:r>
            <a:r>
              <a:rPr lang="ru-RU" dirty="0" err="1" smtClean="0">
                <a:latin typeface="Comic Sans MS" pitchFamily="66" charset="0"/>
              </a:rPr>
              <a:t>тарілці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Отримавши</a:t>
            </a:r>
            <a:r>
              <a:rPr lang="ru-RU" dirty="0" smtClean="0">
                <a:latin typeface="Comic Sans MS" pitchFamily="66" charset="0"/>
              </a:rPr>
              <a:t> великий </a:t>
            </a:r>
            <a:r>
              <a:rPr lang="ru-RU" dirty="0" err="1" smtClean="0">
                <a:latin typeface="Comic Sans MS" pitchFamily="66" charset="0"/>
              </a:rPr>
              <a:t>обсяг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рухів</a:t>
            </a:r>
            <a:r>
              <a:rPr lang="ru-RU" dirty="0" smtClean="0">
                <a:latin typeface="Comic Sans MS" pitchFamily="66" charset="0"/>
              </a:rPr>
              <a:t> , </a:t>
            </a:r>
            <a:r>
              <a:rPr lang="ru-RU" dirty="0" err="1" smtClean="0">
                <a:latin typeface="Comic Sans MS" pitchFamily="66" charset="0"/>
              </a:rPr>
              <a:t>плечовий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суглоб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пожертвував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стабільністю</a:t>
            </a:r>
            <a:r>
              <a:rPr lang="ru-RU" dirty="0" smtClean="0">
                <a:latin typeface="Comic Sans MS" pitchFamily="66" charset="0"/>
              </a:rPr>
              <a:t>. Для </a:t>
            </a:r>
            <a:r>
              <a:rPr lang="ru-RU" dirty="0" err="1" smtClean="0">
                <a:latin typeface="Comic Sans MS" pitchFamily="66" charset="0"/>
              </a:rPr>
              <a:t>нього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характерні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підвивихи</a:t>
            </a:r>
            <a:r>
              <a:rPr lang="ru-RU" dirty="0" smtClean="0">
                <a:latin typeface="Comic Sans MS" pitchFamily="66" charset="0"/>
              </a:rPr>
              <a:t> , </a:t>
            </a:r>
            <a:r>
              <a:rPr lang="ru-RU" dirty="0" err="1" smtClean="0">
                <a:latin typeface="Comic Sans MS" pitchFamily="66" charset="0"/>
              </a:rPr>
              <a:t>вивихи</a:t>
            </a:r>
            <a:r>
              <a:rPr lang="ru-RU" dirty="0" smtClean="0">
                <a:latin typeface="Comic Sans MS" pitchFamily="66" charset="0"/>
              </a:rPr>
              <a:t> , </a:t>
            </a:r>
            <a:r>
              <a:rPr lang="ru-RU" dirty="0" err="1" smtClean="0">
                <a:latin typeface="Comic Sans MS" pitchFamily="66" charset="0"/>
              </a:rPr>
              <a:t>розриви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суглобової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капсули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Під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стабільністю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суглоба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розуміють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здатність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голівки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плечової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кістки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залишатися</a:t>
            </a:r>
            <a:r>
              <a:rPr lang="ru-RU" dirty="0" smtClean="0">
                <a:latin typeface="Comic Sans MS" pitchFamily="66" charset="0"/>
              </a:rPr>
              <a:t> в правильному </a:t>
            </a:r>
            <a:r>
              <a:rPr lang="ru-RU" dirty="0" err="1" smtClean="0">
                <a:latin typeface="Comic Sans MS" pitchFamily="66" charset="0"/>
              </a:rPr>
              <a:t>місці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не </a:t>
            </a:r>
            <a:r>
              <a:rPr lang="ru-RU" dirty="0" err="1" smtClean="0">
                <a:latin typeface="Comic Sans MS" pitchFamily="66" charset="0"/>
              </a:rPr>
              <a:t>вивіхівается</a:t>
            </a:r>
            <a:r>
              <a:rPr lang="ru-RU" dirty="0" smtClean="0">
                <a:latin typeface="Comic Sans MS" pitchFamily="66" charset="0"/>
              </a:rPr>
              <a:t> , </a:t>
            </a:r>
            <a:r>
              <a:rPr lang="ru-RU" dirty="0" err="1" smtClean="0">
                <a:latin typeface="Comic Sans MS" pitchFamily="66" charset="0"/>
              </a:rPr>
              <a:t>тобто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зміщуватися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щодо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суглобової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западини</a:t>
            </a:r>
            <a:r>
              <a:rPr lang="ru-RU" dirty="0" smtClean="0">
                <a:latin typeface="Comic Sans MS" pitchFamily="66" charset="0"/>
              </a:rPr>
              <a:t> лопатки </a:t>
            </a:r>
            <a:r>
              <a:rPr lang="ru-RU" dirty="0" err="1" smtClean="0">
                <a:latin typeface="Comic Sans MS" pitchFamily="66" charset="0"/>
              </a:rPr>
              <a:t>під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дією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зовнішньої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сили</a:t>
            </a:r>
            <a:r>
              <a:rPr lang="ru-RU" dirty="0" smtClean="0">
                <a:latin typeface="Comic Sans MS" pitchFamily="66" charset="0"/>
              </a:rPr>
              <a:t> . </a:t>
            </a:r>
            <a:r>
              <a:rPr lang="ru-RU" dirty="0" err="1" smtClean="0">
                <a:latin typeface="Comic Sans MS" pitchFamily="66" charset="0"/>
              </a:rPr>
              <a:t>Відповідно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під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нестабільністю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плечового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суглоба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розуміють</a:t>
            </a:r>
            <a:r>
              <a:rPr lang="ru-RU" dirty="0" smtClean="0">
                <a:latin typeface="Comic Sans MS" pitchFamily="66" charset="0"/>
              </a:rPr>
              <a:t> стан , при </a:t>
            </a:r>
            <a:r>
              <a:rPr lang="ru-RU" dirty="0" err="1" smtClean="0">
                <a:latin typeface="Comic Sans MS" pitchFamily="66" charset="0"/>
              </a:rPr>
              <a:t>якому</a:t>
            </a:r>
            <a:r>
              <a:rPr lang="ru-RU" dirty="0" smtClean="0">
                <a:latin typeface="Comic Sans MS" pitchFamily="66" charset="0"/>
              </a:rPr>
              <a:t> головка </a:t>
            </a:r>
            <a:r>
              <a:rPr lang="ru-RU" dirty="0" err="1" smtClean="0">
                <a:latin typeface="Comic Sans MS" pitchFamily="66" charset="0"/>
              </a:rPr>
              <a:t>плечової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кістки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може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виходити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суглобової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западини</a:t>
            </a:r>
            <a:r>
              <a:rPr lang="ru-RU" dirty="0" smtClean="0">
                <a:latin typeface="Comic Sans MS" pitchFamily="66" charset="0"/>
              </a:rPr>
              <a:t> лопатки при </a:t>
            </a:r>
            <a:r>
              <a:rPr lang="ru-RU" dirty="0" err="1" smtClean="0">
                <a:latin typeface="Comic Sans MS" pitchFamily="66" charset="0"/>
              </a:rPr>
              <a:t>додатку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зовнішнього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зусилля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або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будь-яких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рухах</a:t>
            </a:r>
            <a:r>
              <a:rPr lang="ru-RU" dirty="0" smtClean="0">
                <a:latin typeface="Comic Sans MS" pitchFamily="66" charset="0"/>
              </a:rPr>
              <a:t>.</a:t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err="1" smtClean="0">
                <a:latin typeface="Comic Sans MS" pitchFamily="66" charset="0"/>
              </a:rPr>
              <a:t>Вивихи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плечовому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суглобі</a:t>
            </a:r>
            <a:r>
              <a:rPr lang="ru-RU" dirty="0" smtClean="0">
                <a:latin typeface="Comic Sans MS" pitchFamily="66" charset="0"/>
              </a:rPr>
              <a:t> (</a:t>
            </a:r>
            <a:r>
              <a:rPr lang="ru-RU" dirty="0" err="1" smtClean="0">
                <a:latin typeface="Comic Sans MS" pitchFamily="66" charset="0"/>
              </a:rPr>
              <a:t>правильніше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їх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називати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вивихами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плечової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кістки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плечовому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суглобі</a:t>
            </a:r>
            <a:r>
              <a:rPr lang="ru-RU" dirty="0" smtClean="0">
                <a:latin typeface="Comic Sans MS" pitchFamily="66" charset="0"/>
              </a:rPr>
              <a:t> , </a:t>
            </a:r>
            <a:r>
              <a:rPr lang="ru-RU" dirty="0" err="1" smtClean="0">
                <a:latin typeface="Comic Sans MS" pitchFamily="66" charset="0"/>
              </a:rPr>
              <a:t>або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вивихами</a:t>
            </a:r>
            <a:r>
              <a:rPr lang="ru-RU" dirty="0" smtClean="0">
                <a:latin typeface="Comic Sans MS" pitchFamily="66" charset="0"/>
              </a:rPr>
              <a:t> головки </a:t>
            </a:r>
            <a:r>
              <a:rPr lang="ru-RU" dirty="0" err="1" smtClean="0">
                <a:latin typeface="Comic Sans MS" pitchFamily="66" charset="0"/>
              </a:rPr>
              <a:t>плечової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кістки</a:t>
            </a:r>
            <a:r>
              <a:rPr lang="ru-RU" dirty="0" smtClean="0">
                <a:latin typeface="Comic Sans MS" pitchFamily="66" charset="0"/>
              </a:rPr>
              <a:t> ) </a:t>
            </a:r>
            <a:r>
              <a:rPr lang="ru-RU" dirty="0" err="1" smtClean="0">
                <a:latin typeface="Comic Sans MS" pitchFamily="66" charset="0"/>
              </a:rPr>
              <a:t>бувають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передніми</a:t>
            </a:r>
            <a:r>
              <a:rPr lang="ru-RU" dirty="0" smtClean="0">
                <a:latin typeface="Comic Sans MS" pitchFamily="66" charset="0"/>
              </a:rPr>
              <a:t> , </a:t>
            </a:r>
            <a:r>
              <a:rPr lang="ru-RU" dirty="0" err="1" smtClean="0">
                <a:latin typeface="Comic Sans MS" pitchFamily="66" charset="0"/>
              </a:rPr>
              <a:t>задніми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нижніми</a:t>
            </a:r>
            <a:r>
              <a:rPr lang="ru-RU" dirty="0" smtClean="0">
                <a:latin typeface="Comic Sans MS" pitchFamily="66" charset="0"/>
              </a:rPr>
              <a:t> , </a:t>
            </a:r>
            <a:r>
              <a:rPr lang="ru-RU" dirty="0" err="1" smtClean="0">
                <a:latin typeface="Comic Sans MS" pitchFamily="66" charset="0"/>
              </a:rPr>
              <a:t>залежно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того , </a:t>
            </a:r>
            <a:r>
              <a:rPr lang="ru-RU" dirty="0" err="1" smtClean="0">
                <a:latin typeface="Comic Sans MS" pitchFamily="66" charset="0"/>
              </a:rPr>
              <a:t>куди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змістилася</a:t>
            </a:r>
            <a:r>
              <a:rPr lang="ru-RU" dirty="0" smtClean="0">
                <a:latin typeface="Comic Sans MS" pitchFamily="66" charset="0"/>
              </a:rPr>
              <a:t> головка </a:t>
            </a:r>
            <a:r>
              <a:rPr lang="ru-RU" dirty="0" err="1" smtClean="0">
                <a:latin typeface="Comic Sans MS" pitchFamily="66" charset="0"/>
              </a:rPr>
              <a:t>плечової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кістки</a:t>
            </a:r>
            <a:r>
              <a:rPr lang="ru-RU" dirty="0" smtClean="0">
                <a:latin typeface="Comic Sans MS" pitchFamily="66" charset="0"/>
              </a:rPr>
              <a:t>.</a:t>
            </a:r>
            <a:br>
              <a:rPr lang="ru-RU" dirty="0" smtClean="0">
                <a:latin typeface="Comic Sans MS" pitchFamily="66" charset="0"/>
              </a:rPr>
            </a:br>
            <a:endParaRPr lang="ru-RU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404664"/>
            <a:ext cx="4932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400" dirty="0" smtClean="0">
                <a:latin typeface="Comic Sans MS" pitchFamily="66" charset="0"/>
              </a:rPr>
              <a:t/>
            </a:r>
            <a:br>
              <a:rPr lang="ru-RU" sz="1400" dirty="0" smtClean="0">
                <a:latin typeface="Comic Sans MS" pitchFamily="66" charset="0"/>
              </a:rPr>
            </a:br>
            <a:r>
              <a:rPr lang="ru-RU" sz="1400" dirty="0" err="1" smtClean="0">
                <a:latin typeface="Comic Sans MS" pitchFamily="66" charset="0"/>
              </a:rPr>
              <a:t>Передній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вивих</a:t>
            </a:r>
            <a:r>
              <a:rPr lang="ru-RU" sz="1400" dirty="0" smtClean="0">
                <a:latin typeface="Comic Sans MS" pitchFamily="66" charset="0"/>
              </a:rPr>
              <a:t> . </a:t>
            </a:r>
            <a:r>
              <a:rPr lang="ru-RU" sz="1400" dirty="0" err="1" smtClean="0">
                <a:latin typeface="Comic Sans MS" pitchFamily="66" charset="0"/>
              </a:rPr>
              <a:t>Зустрічається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найчастіше</a:t>
            </a:r>
            <a:r>
              <a:rPr lang="ru-RU" sz="1400" dirty="0" smtClean="0">
                <a:latin typeface="Comic Sans MS" pitchFamily="66" charset="0"/>
              </a:rPr>
              <a:t> ( </a:t>
            </a:r>
            <a:r>
              <a:rPr lang="ru-RU" sz="1400" dirty="0" err="1" smtClean="0">
                <a:latin typeface="Comic Sans MS" pitchFamily="66" charset="0"/>
              </a:rPr>
              <a:t>понад</a:t>
            </a:r>
            <a:r>
              <a:rPr lang="ru-RU" sz="1400" dirty="0" smtClean="0">
                <a:latin typeface="Comic Sans MS" pitchFamily="66" charset="0"/>
              </a:rPr>
              <a:t> 98 % </a:t>
            </a:r>
            <a:r>
              <a:rPr lang="ru-RU" sz="1400" dirty="0" err="1" smtClean="0">
                <a:latin typeface="Comic Sans MS" pitchFamily="66" charset="0"/>
              </a:rPr>
              <a:t>випадків</a:t>
            </a:r>
            <a:r>
              <a:rPr lang="ru-RU" sz="1400" dirty="0" smtClean="0">
                <a:latin typeface="Comic Sans MS" pitchFamily="66" charset="0"/>
              </a:rPr>
              <a:t>). </a:t>
            </a:r>
            <a:r>
              <a:rPr lang="ru-RU" sz="1400" dirty="0" err="1" smtClean="0">
                <a:latin typeface="Comic Sans MS" pitchFamily="66" charset="0"/>
              </a:rPr>
              <a:t>Вивих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може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відбутися</a:t>
            </a:r>
            <a:r>
              <a:rPr lang="ru-RU" sz="1400" dirty="0" smtClean="0">
                <a:latin typeface="Comic Sans MS" pitchFamily="66" charset="0"/>
              </a:rPr>
              <a:t> при </a:t>
            </a:r>
            <a:r>
              <a:rPr lang="ru-RU" sz="1400" dirty="0" err="1" smtClean="0">
                <a:latin typeface="Comic Sans MS" pitchFamily="66" charset="0"/>
              </a:rPr>
              <a:t>травмі</a:t>
            </a:r>
            <a:r>
              <a:rPr lang="ru-RU" sz="1400" dirty="0" smtClean="0">
                <a:latin typeface="Comic Sans MS" pitchFamily="66" charset="0"/>
              </a:rPr>
              <a:t> , а </a:t>
            </a:r>
            <a:r>
              <a:rPr lang="ru-RU" sz="1400" dirty="0" err="1" smtClean="0">
                <a:latin typeface="Comic Sans MS" pitchFamily="66" charset="0"/>
              </a:rPr>
              <a:t>може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і</a:t>
            </a:r>
            <a:r>
              <a:rPr lang="ru-RU" sz="1400" dirty="0" smtClean="0">
                <a:latin typeface="Comic Sans MS" pitchFamily="66" charset="0"/>
              </a:rPr>
              <a:t> спонтанно , при </a:t>
            </a:r>
            <a:r>
              <a:rPr lang="ru-RU" sz="1400" dirty="0" err="1" smtClean="0">
                <a:latin typeface="Comic Sans MS" pitchFamily="66" charset="0"/>
              </a:rPr>
              <a:t>якому-небудь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невдалому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русі</a:t>
            </a:r>
            <a:r>
              <a:rPr lang="ru-RU" sz="1400" dirty="0" smtClean="0">
                <a:latin typeface="Comic Sans MS" pitchFamily="66" charset="0"/>
              </a:rPr>
              <a:t> ( як правило , при </a:t>
            </a:r>
            <a:r>
              <a:rPr lang="ru-RU" sz="1400" dirty="0" err="1" smtClean="0">
                <a:latin typeface="Comic Sans MS" pitchFamily="66" charset="0"/>
              </a:rPr>
              <a:t>рухах</a:t>
            </a:r>
            <a:r>
              <a:rPr lang="ru-RU" sz="1400" dirty="0" smtClean="0">
                <a:latin typeface="Comic Sans MS" pitchFamily="66" charset="0"/>
              </a:rPr>
              <a:t> типу « </a:t>
            </a:r>
            <a:r>
              <a:rPr lang="ru-RU" sz="1400" dirty="0" err="1" smtClean="0">
                <a:latin typeface="Comic Sans MS" pitchFamily="66" charset="0"/>
              </a:rPr>
              <a:t>кидок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списа</a:t>
            </a:r>
            <a:r>
              <a:rPr lang="ru-RU" sz="1400" dirty="0" smtClean="0">
                <a:latin typeface="Comic Sans MS" pitchFamily="66" charset="0"/>
              </a:rPr>
              <a:t> »). Головка </a:t>
            </a:r>
            <a:r>
              <a:rPr lang="ru-RU" sz="1400" dirty="0" err="1" smtClean="0">
                <a:latin typeface="Comic Sans MS" pitchFamily="66" charset="0"/>
              </a:rPr>
              <a:t>плечової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кістки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зміщується</a:t>
            </a:r>
            <a:r>
              <a:rPr lang="ru-RU" sz="1400" dirty="0" smtClean="0">
                <a:latin typeface="Comic Sans MS" pitchFamily="66" charset="0"/>
              </a:rPr>
              <a:t> вперед , </a:t>
            </a:r>
            <a:r>
              <a:rPr lang="ru-RU" sz="1400" dirty="0" err="1" smtClean="0">
                <a:latin typeface="Comic Sans MS" pitchFamily="66" charset="0"/>
              </a:rPr>
              <a:t>і</a:t>
            </a:r>
            <a:r>
              <a:rPr lang="ru-RU" sz="1400" dirty="0" smtClean="0">
                <a:latin typeface="Comic Sans MS" pitchFamily="66" charset="0"/>
              </a:rPr>
              <a:t> заходить </a:t>
            </a:r>
            <a:r>
              <a:rPr lang="ru-RU" sz="1400" dirty="0" err="1" smtClean="0">
                <a:latin typeface="Comic Sans MS" pitchFamily="66" charset="0"/>
              </a:rPr>
              <a:t>під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дзьобовидний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відросток</a:t>
            </a:r>
            <a:r>
              <a:rPr lang="ru-RU" sz="1400" dirty="0" smtClean="0">
                <a:latin typeface="Comic Sans MS" pitchFamily="66" charset="0"/>
              </a:rPr>
              <a:t> лопатки , тому </a:t>
            </a:r>
            <a:r>
              <a:rPr lang="ru-RU" sz="1400" dirty="0" err="1" smtClean="0">
                <a:latin typeface="Comic Sans MS" pitchFamily="66" charset="0"/>
              </a:rPr>
              <a:t>цей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вивих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іноді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називають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і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подклювовідним</a:t>
            </a:r>
            <a:r>
              <a:rPr lang="ru-RU" sz="1400" dirty="0" smtClean="0">
                <a:latin typeface="Comic Sans MS" pitchFamily="66" charset="0"/>
              </a:rPr>
              <a:t> . </a:t>
            </a:r>
            <a:r>
              <a:rPr lang="ru-RU" sz="1400" dirty="0" err="1" smtClean="0">
                <a:latin typeface="Comic Sans MS" pitchFamily="66" charset="0"/>
              </a:rPr>
              <a:t>Якщо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голівка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плечової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кістки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зміститься</a:t>
            </a:r>
            <a:r>
              <a:rPr lang="ru-RU" sz="1400" dirty="0" smtClean="0">
                <a:latin typeface="Comic Sans MS" pitchFamily="66" charset="0"/>
              </a:rPr>
              <a:t> вперед </a:t>
            </a:r>
            <a:r>
              <a:rPr lang="ru-RU" sz="1400" dirty="0" err="1" smtClean="0">
                <a:latin typeface="Comic Sans MS" pitchFamily="66" charset="0"/>
              </a:rPr>
              <a:t>далі</a:t>
            </a:r>
            <a:r>
              <a:rPr lang="ru-RU" sz="1400" dirty="0" smtClean="0">
                <a:latin typeface="Comic Sans MS" pitchFamily="66" charset="0"/>
              </a:rPr>
              <a:t> , то вона </a:t>
            </a:r>
            <a:r>
              <a:rPr lang="ru-RU" sz="1400" dirty="0" err="1" smtClean="0">
                <a:latin typeface="Comic Sans MS" pitchFamily="66" charset="0"/>
              </a:rPr>
              <a:t>опиниться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під</a:t>
            </a:r>
            <a:r>
              <a:rPr lang="ru-RU" sz="1400" dirty="0" smtClean="0">
                <a:latin typeface="Comic Sans MS" pitchFamily="66" charset="0"/>
              </a:rPr>
              <a:t> ключицею ( </a:t>
            </a:r>
            <a:r>
              <a:rPr lang="ru-RU" sz="1400" dirty="0" err="1" smtClean="0">
                <a:latin typeface="Comic Sans MS" pitchFamily="66" charset="0"/>
              </a:rPr>
              <a:t>підключичний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вивих</a:t>
            </a:r>
            <a:r>
              <a:rPr lang="ru-RU" sz="1400" dirty="0" smtClean="0">
                <a:latin typeface="Comic Sans MS" pitchFamily="66" charset="0"/>
              </a:rPr>
              <a:t> ) . При </a:t>
            </a:r>
            <a:r>
              <a:rPr lang="ru-RU" sz="1400" dirty="0" err="1" smtClean="0">
                <a:latin typeface="Comic Sans MS" pitchFamily="66" charset="0"/>
              </a:rPr>
              <a:t>передньому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вивиху</a:t>
            </a:r>
            <a:r>
              <a:rPr lang="ru-RU" sz="1400" dirty="0" smtClean="0">
                <a:latin typeface="Comic Sans MS" pitchFamily="66" charset="0"/>
              </a:rPr>
              <a:t> головка </a:t>
            </a:r>
            <a:r>
              <a:rPr lang="ru-RU" sz="1400" dirty="0" err="1" smtClean="0">
                <a:latin typeface="Comic Sans MS" pitchFamily="66" charset="0"/>
              </a:rPr>
              <a:t>відриває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від</a:t>
            </a:r>
            <a:r>
              <a:rPr lang="ru-RU" sz="1400" dirty="0" smtClean="0">
                <a:latin typeface="Comic Sans MS" pitchFamily="66" charset="0"/>
              </a:rPr>
              <a:t> краю </a:t>
            </a:r>
            <a:r>
              <a:rPr lang="ru-RU" sz="1400" dirty="0" err="1" smtClean="0">
                <a:latin typeface="Comic Sans MS" pitchFamily="66" charset="0"/>
              </a:rPr>
              <a:t>суглобової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западини</a:t>
            </a:r>
            <a:r>
              <a:rPr lang="ru-RU" sz="1400" dirty="0" smtClean="0">
                <a:latin typeface="Comic Sans MS" pitchFamily="66" charset="0"/>
              </a:rPr>
              <a:t> лопатки </a:t>
            </a:r>
            <a:r>
              <a:rPr lang="ru-RU" sz="1400" dirty="0" err="1" smtClean="0">
                <a:latin typeface="Comic Sans MS" pitchFamily="66" charset="0"/>
              </a:rPr>
              <a:t>суглобову</a:t>
            </a:r>
            <a:r>
              <a:rPr lang="ru-RU" sz="1400" dirty="0" smtClean="0">
                <a:latin typeface="Comic Sans MS" pitchFamily="66" charset="0"/>
              </a:rPr>
              <a:t> губу (</a:t>
            </a:r>
            <a:r>
              <a:rPr lang="ru-RU" sz="1400" dirty="0" err="1" smtClean="0">
                <a:latin typeface="Comic Sans MS" pitchFamily="66" charset="0"/>
              </a:rPr>
              <a:t>пошкодження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Банкарта</a:t>
            </a:r>
            <a:r>
              <a:rPr lang="ru-RU" sz="1400" dirty="0" smtClean="0">
                <a:latin typeface="Comic Sans MS" pitchFamily="66" charset="0"/>
              </a:rPr>
              <a:t> , названо </a:t>
            </a:r>
            <a:r>
              <a:rPr lang="ru-RU" sz="1400" dirty="0" err="1" smtClean="0">
                <a:latin typeface="Comic Sans MS" pitchFamily="66" charset="0"/>
              </a:rPr>
              <a:t>ім'ям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англійського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хірурга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Arthur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Sidney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Blundell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Bankart</a:t>
            </a:r>
            <a:r>
              <a:rPr lang="ru-RU" sz="1400" dirty="0" smtClean="0">
                <a:latin typeface="Comic Sans MS" pitchFamily="66" charset="0"/>
              </a:rPr>
              <a:t> (1879 - 1951 )) . </a:t>
            </a:r>
            <a:r>
              <a:rPr lang="ru-RU" sz="1400" dirty="0" err="1" smtClean="0">
                <a:latin typeface="Comic Sans MS" pitchFamily="66" charset="0"/>
              </a:rPr>
              <a:t>Крім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цього</a:t>
            </a:r>
            <a:r>
              <a:rPr lang="ru-RU" sz="1400" dirty="0" smtClean="0">
                <a:latin typeface="Comic Sans MS" pitchFamily="66" charset="0"/>
              </a:rPr>
              <a:t> , </a:t>
            </a:r>
            <a:r>
              <a:rPr lang="ru-RU" sz="1400" dirty="0" err="1" smtClean="0">
                <a:latin typeface="Comic Sans MS" pitchFamily="66" charset="0"/>
              </a:rPr>
              <a:t>може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відбутися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і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розрив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самої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капсули</a:t>
            </a:r>
            <a:r>
              <a:rPr lang="ru-RU" sz="1400" dirty="0" smtClean="0">
                <a:latin typeface="Comic Sans MS" pitchFamily="66" charset="0"/>
              </a:rPr>
              <a:t> </a:t>
            </a:r>
            <a:r>
              <a:rPr lang="ru-RU" sz="1400" dirty="0" err="1" smtClean="0">
                <a:latin typeface="Comic Sans MS" pitchFamily="66" charset="0"/>
              </a:rPr>
              <a:t>суглоба</a:t>
            </a:r>
            <a:r>
              <a:rPr lang="ru-RU" sz="1400" dirty="0" smtClean="0">
                <a:latin typeface="Comic Sans MS" pitchFamily="66" charset="0"/>
              </a:rPr>
              <a:t>.</a:t>
            </a:r>
            <a:endParaRPr lang="ru-RU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EnkpvS3A9G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15046"/>
            <a:ext cx="3657600" cy="2142308"/>
          </a:xfrm>
        </p:spPr>
      </p:pic>
      <p:pic>
        <p:nvPicPr>
          <p:cNvPr id="10" name="Содержимое 9" descr="61175_html_51f46cc0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179512" y="-1"/>
            <a:ext cx="8568952" cy="3796770"/>
          </a:xfrm>
        </p:spPr>
      </p:pic>
    </p:spTree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yq4ZKx_Af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775146"/>
            <a:ext cx="4536504" cy="40828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380312" cy="346050"/>
          </a:xfrm>
        </p:spPr>
        <p:txBody>
          <a:bodyPr>
            <a:normAutofit fontScale="90000"/>
          </a:bodyPr>
          <a:lstStyle/>
          <a:p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Ознаки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та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симптоми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вивиху</a:t>
            </a:r>
            <a:r>
              <a:rPr lang="ru-RU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 </a:t>
            </a:r>
            <a:r>
              <a:rPr lang="ru-RU" b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голеностопа</a:t>
            </a:r>
            <a:endParaRPr lang="ru-RU" b="1" cap="none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620688"/>
            <a:ext cx="4572000" cy="62373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При </a:t>
            </a:r>
            <a:r>
              <a:rPr lang="ru-RU" sz="1800" dirty="0" err="1" smtClean="0">
                <a:latin typeface="Comic Sans MS" pitchFamily="66" charset="0"/>
              </a:rPr>
              <a:t>першого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ступеня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рвуться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окремі</a:t>
            </a:r>
            <a:r>
              <a:rPr lang="ru-RU" sz="1800" dirty="0" smtClean="0">
                <a:latin typeface="Comic Sans MS" pitchFamily="66" charset="0"/>
              </a:rPr>
              <a:t> волокна </a:t>
            </a:r>
            <a:r>
              <a:rPr lang="ru-RU" sz="1800" dirty="0" err="1" smtClean="0">
                <a:latin typeface="Comic Sans MS" pitchFamily="66" charset="0"/>
              </a:rPr>
              <a:t>зв'язки</a:t>
            </a:r>
            <a:r>
              <a:rPr lang="ru-RU" sz="1800" dirty="0" smtClean="0">
                <a:latin typeface="Comic Sans MS" pitchFamily="66" charset="0"/>
              </a:rPr>
              <a:t> , в </a:t>
            </a:r>
            <a:r>
              <a:rPr lang="ru-RU" sz="1800" dirty="0" err="1" smtClean="0">
                <a:latin typeface="Comic Sans MS" pitchFamily="66" charset="0"/>
              </a:rPr>
              <a:t>результаті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чого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виникає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незначна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припухлість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набряклість</a:t>
            </a:r>
            <a:r>
              <a:rPr lang="ru-RU" sz="1800" dirty="0" smtClean="0">
                <a:latin typeface="Comic Sans MS" pitchFamily="66" charset="0"/>
              </a:rPr>
              <a:t> . При </a:t>
            </a:r>
            <a:r>
              <a:rPr lang="ru-RU" sz="1800" dirty="0" err="1" smtClean="0">
                <a:latin typeface="Comic Sans MS" pitchFamily="66" charset="0"/>
              </a:rPr>
              <a:t>пальпації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ходьбі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відчувається</a:t>
            </a:r>
            <a:r>
              <a:rPr lang="ru-RU" sz="1800" dirty="0" smtClean="0">
                <a:latin typeface="Comic Sans MS" pitchFamily="66" charset="0"/>
              </a:rPr>
              <a:t> дискомфорт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біль</a:t>
            </a:r>
            <a:r>
              <a:rPr lang="ru-RU" sz="1800" dirty="0" smtClean="0">
                <a:latin typeface="Comic Sans MS" pitchFamily="66" charset="0"/>
              </a:rPr>
              <a:t> , </a:t>
            </a:r>
            <a:r>
              <a:rPr lang="ru-RU" sz="1800" dirty="0" err="1" smtClean="0">
                <a:latin typeface="Comic Sans MS" pitchFamily="66" charset="0"/>
              </a:rPr>
              <a:t>хоча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рухова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функція</a:t>
            </a:r>
            <a:r>
              <a:rPr lang="ru-RU" sz="1800" dirty="0" smtClean="0">
                <a:latin typeface="Comic Sans MS" pitchFamily="66" charset="0"/>
              </a:rPr>
              <a:t> при </a:t>
            </a:r>
            <a:r>
              <a:rPr lang="ru-RU" sz="1800" dirty="0" err="1" smtClean="0">
                <a:latin typeface="Comic Sans MS" pitchFamily="66" charset="0"/>
              </a:rPr>
              <a:t>цьому</a:t>
            </a:r>
            <a:r>
              <a:rPr lang="ru-RU" sz="1800" dirty="0" smtClean="0">
                <a:latin typeface="Comic Sans MS" pitchFamily="66" charset="0"/>
              </a:rPr>
              <a:t> не </a:t>
            </a:r>
            <a:r>
              <a:rPr lang="ru-RU" sz="1800" dirty="0" err="1" smtClean="0">
                <a:latin typeface="Comic Sans MS" pitchFamily="66" charset="0"/>
              </a:rPr>
              <a:t>порушується</a:t>
            </a:r>
            <a:r>
              <a:rPr lang="ru-RU" sz="1800" dirty="0" smtClean="0">
                <a:latin typeface="Comic Sans MS" pitchFamily="66" charset="0"/>
              </a:rPr>
              <a:t>.</a:t>
            </a:r>
            <a:endParaRPr lang="ru-RU" sz="17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700" dirty="0" smtClean="0">
                <a:latin typeface="Comic Sans MS" pitchFamily="66" charset="0"/>
              </a:rPr>
              <a:t>При другому </a:t>
            </a:r>
            <a:r>
              <a:rPr lang="ru-RU" sz="1700" dirty="0" err="1" smtClean="0">
                <a:latin typeface="Comic Sans MS" pitchFamily="66" charset="0"/>
              </a:rPr>
              <a:t>ступені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зв'язка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розривається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частково</a:t>
            </a:r>
            <a:r>
              <a:rPr lang="ru-RU" sz="1700" dirty="0" smtClean="0">
                <a:latin typeface="Comic Sans MS" pitchFamily="66" charset="0"/>
              </a:rPr>
              <a:t> , </a:t>
            </a:r>
            <a:r>
              <a:rPr lang="ru-RU" sz="1700" dirty="0" err="1" smtClean="0">
                <a:latin typeface="Comic Sans MS" pitchFamily="66" charset="0"/>
              </a:rPr>
              <a:t>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утворилася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набряклість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поширюється</a:t>
            </a:r>
            <a:r>
              <a:rPr lang="ru-RU" sz="1700" dirty="0" smtClean="0">
                <a:latin typeface="Comic Sans MS" pitchFamily="66" charset="0"/>
              </a:rPr>
              <a:t> на всю </a:t>
            </a:r>
            <a:r>
              <a:rPr lang="ru-RU" sz="1700" dirty="0" err="1" smtClean="0">
                <a:latin typeface="Comic Sans MS" pitchFamily="66" charset="0"/>
              </a:rPr>
              <a:t>зовнішню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поверхню</a:t>
            </a:r>
            <a:r>
              <a:rPr lang="ru-RU" sz="1700" dirty="0" smtClean="0">
                <a:latin typeface="Comic Sans MS" pitchFamily="66" charset="0"/>
              </a:rPr>
              <a:t> стопи. </a:t>
            </a:r>
            <a:r>
              <a:rPr lang="ru-RU" sz="1700" dirty="0" err="1" smtClean="0">
                <a:latin typeface="Comic Sans MS" pitchFamily="66" charset="0"/>
              </a:rPr>
              <a:t>Навіть</a:t>
            </a:r>
            <a:r>
              <a:rPr lang="ru-RU" sz="1700" dirty="0" smtClean="0">
                <a:latin typeface="Comic Sans MS" pitchFamily="66" charset="0"/>
              </a:rPr>
              <a:t> у </a:t>
            </a:r>
            <a:r>
              <a:rPr lang="ru-RU" sz="1700" dirty="0" err="1" smtClean="0">
                <a:latin typeface="Comic Sans MS" pitchFamily="66" charset="0"/>
              </a:rPr>
              <a:t>спокійному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стані</a:t>
            </a:r>
            <a:r>
              <a:rPr lang="ru-RU" sz="1700" dirty="0" smtClean="0">
                <a:latin typeface="Comic Sans MS" pitchFamily="66" charset="0"/>
              </a:rPr>
              <a:t> в </a:t>
            </a:r>
            <a:r>
              <a:rPr lang="ru-RU" sz="1700" dirty="0" err="1" smtClean="0">
                <a:latin typeface="Comic Sans MS" pitchFamily="66" charset="0"/>
              </a:rPr>
              <a:t>місці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розриву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відчуваються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сильні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болі</a:t>
            </a:r>
            <a:r>
              <a:rPr lang="ru-RU" sz="1700" dirty="0" smtClean="0">
                <a:latin typeface="Comic Sans MS" pitchFamily="66" charset="0"/>
              </a:rPr>
              <a:t> , ходьба </a:t>
            </a:r>
            <a:r>
              <a:rPr lang="ru-RU" sz="1700" dirty="0" err="1" smtClean="0">
                <a:latin typeface="Comic Sans MS" pitchFamily="66" charset="0"/>
              </a:rPr>
              <a:t>стає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утрудненою</a:t>
            </a:r>
            <a:r>
              <a:rPr lang="ru-RU" sz="1700" dirty="0" smtClean="0">
                <a:latin typeface="Comic Sans MS" pitchFamily="66" charset="0"/>
              </a:rPr>
              <a:t> , </a:t>
            </a:r>
            <a:r>
              <a:rPr lang="ru-RU" sz="1700" dirty="0" err="1" smtClean="0">
                <a:latin typeface="Comic Sans MS" pitchFamily="66" charset="0"/>
              </a:rPr>
              <a:t>хоча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рухова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функція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зберігається</a:t>
            </a:r>
            <a:r>
              <a:rPr lang="ru-RU" sz="17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sz="1700" dirty="0" smtClean="0">
                <a:latin typeface="Comic Sans MS" pitchFamily="66" charset="0"/>
              </a:rPr>
              <a:t>При </a:t>
            </a:r>
            <a:r>
              <a:rPr lang="ru-RU" sz="1700" dirty="0" err="1" smtClean="0">
                <a:latin typeface="Comic Sans MS" pitchFamily="66" charset="0"/>
              </a:rPr>
              <a:t>третього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ступеня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зв'язка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суглоба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повністю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розривається</a:t>
            </a:r>
            <a:r>
              <a:rPr lang="ru-RU" sz="1700" dirty="0" smtClean="0">
                <a:latin typeface="Comic Sans MS" pitchFamily="66" charset="0"/>
              </a:rPr>
              <a:t> , </a:t>
            </a:r>
            <a:r>
              <a:rPr lang="ru-RU" sz="1700" dirty="0" err="1" smtClean="0">
                <a:latin typeface="Comic Sans MS" pitchFamily="66" charset="0"/>
              </a:rPr>
              <a:t>з'являються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гострі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больові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відчуття</a:t>
            </a:r>
            <a:r>
              <a:rPr lang="ru-RU" sz="1700" dirty="0" smtClean="0">
                <a:latin typeface="Comic Sans MS" pitchFamily="66" charset="0"/>
              </a:rPr>
              <a:t> як при </a:t>
            </a:r>
            <a:r>
              <a:rPr lang="ru-RU" sz="1700" dirty="0" err="1" smtClean="0">
                <a:latin typeface="Comic Sans MS" pitchFamily="66" charset="0"/>
              </a:rPr>
              <a:t>пальпації</a:t>
            </a:r>
            <a:r>
              <a:rPr lang="ru-RU" sz="1700" dirty="0" smtClean="0">
                <a:latin typeface="Comic Sans MS" pitchFamily="66" charset="0"/>
              </a:rPr>
              <a:t> , так </a:t>
            </a:r>
            <a:r>
              <a:rPr lang="ru-RU" sz="1700" dirty="0" err="1" smtClean="0">
                <a:latin typeface="Comic Sans MS" pitchFamily="66" charset="0"/>
              </a:rPr>
              <a:t>і</a:t>
            </a:r>
            <a:r>
              <a:rPr lang="ru-RU" sz="1700" dirty="0" smtClean="0">
                <a:latin typeface="Comic Sans MS" pitchFamily="66" charset="0"/>
              </a:rPr>
              <a:t> при </a:t>
            </a:r>
            <a:r>
              <a:rPr lang="ru-RU" sz="1700" dirty="0" err="1" smtClean="0">
                <a:latin typeface="Comic Sans MS" pitchFamily="66" charset="0"/>
              </a:rPr>
              <a:t>спробі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навантажити</a:t>
            </a:r>
            <a:r>
              <a:rPr lang="ru-RU" sz="1700" dirty="0" smtClean="0">
                <a:latin typeface="Comic Sans MS" pitchFamily="66" charset="0"/>
              </a:rPr>
              <a:t> стопу. </a:t>
            </a:r>
            <a:r>
              <a:rPr lang="ru-RU" sz="1700" dirty="0" err="1" smtClean="0">
                <a:latin typeface="Comic Sans MS" pitchFamily="66" charset="0"/>
              </a:rPr>
              <a:t>Крововилив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припухлість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поширюється</a:t>
            </a:r>
            <a:r>
              <a:rPr lang="ru-RU" sz="1700" dirty="0" smtClean="0">
                <a:latin typeface="Comic Sans MS" pitchFamily="66" charset="0"/>
              </a:rPr>
              <a:t> на всю </a:t>
            </a:r>
            <a:r>
              <a:rPr lang="ru-RU" sz="1700" dirty="0" err="1" smtClean="0">
                <a:latin typeface="Comic Sans MS" pitchFamily="66" charset="0"/>
              </a:rPr>
              <a:t>поверхню</a:t>
            </a:r>
            <a:r>
              <a:rPr lang="ru-RU" sz="1700" dirty="0" smtClean="0">
                <a:latin typeface="Comic Sans MS" pitchFamily="66" charset="0"/>
              </a:rPr>
              <a:t> стопи , в тому </a:t>
            </a:r>
            <a:r>
              <a:rPr lang="ru-RU" sz="1700" dirty="0" err="1" smtClean="0">
                <a:latin typeface="Comic Sans MS" pitchFamily="66" charset="0"/>
              </a:rPr>
              <a:t>числі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і</a:t>
            </a:r>
            <a:r>
              <a:rPr lang="ru-RU" sz="1700" dirty="0" smtClean="0">
                <a:latin typeface="Comic Sans MS" pitchFamily="66" charset="0"/>
              </a:rPr>
              <a:t> на </a:t>
            </a:r>
            <a:r>
              <a:rPr lang="ru-RU" sz="1700" dirty="0" err="1" smtClean="0">
                <a:latin typeface="Comic Sans MS" pitchFamily="66" charset="0"/>
              </a:rPr>
              <a:t>підошовну</a:t>
            </a:r>
            <a:r>
              <a:rPr lang="ru-RU" sz="1700" dirty="0" smtClean="0">
                <a:latin typeface="Comic Sans MS" pitchFamily="66" charset="0"/>
              </a:rPr>
              <a:t> </a:t>
            </a:r>
            <a:r>
              <a:rPr lang="ru-RU" sz="1700" dirty="0" err="1" smtClean="0">
                <a:latin typeface="Comic Sans MS" pitchFamily="66" charset="0"/>
              </a:rPr>
              <a:t>частину</a:t>
            </a:r>
            <a:r>
              <a:rPr lang="ru-RU" sz="1700" dirty="0" smtClean="0">
                <a:latin typeface="Comic Sans MS" pitchFamily="66" charset="0"/>
              </a:rPr>
              <a:t> .</a:t>
            </a:r>
          </a:p>
          <a:p>
            <a:endParaRPr lang="ru-RU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64704"/>
            <a:ext cx="46440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	</a:t>
            </a:r>
            <a:r>
              <a:rPr lang="ru-RU" dirty="0" err="1" smtClean="0">
                <a:latin typeface="Comic Sans MS" pitchFamily="66" charset="0"/>
              </a:rPr>
              <a:t>Залежно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серйозності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пошкодження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зв'язок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виділяють</a:t>
            </a:r>
            <a:r>
              <a:rPr lang="ru-RU" dirty="0" smtClean="0">
                <a:latin typeface="Comic Sans MS" pitchFamily="66" charset="0"/>
              </a:rPr>
              <a:t> три </a:t>
            </a:r>
            <a:r>
              <a:rPr lang="ru-RU" dirty="0" err="1" smtClean="0">
                <a:latin typeface="Comic Sans MS" pitchFamily="66" charset="0"/>
              </a:rPr>
              <a:t>ступеня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тяжкості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травми</a:t>
            </a:r>
            <a:r>
              <a:rPr lang="ru-RU" dirty="0" smtClean="0">
                <a:latin typeface="Comic Sans MS" pitchFamily="66" charset="0"/>
              </a:rPr>
              <a:t> ,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кожна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них </a:t>
            </a:r>
            <a:r>
              <a:rPr lang="ru-RU" dirty="0" err="1" smtClean="0">
                <a:latin typeface="Comic Sans MS" pitchFamily="66" charset="0"/>
              </a:rPr>
              <a:t>має</a:t>
            </a:r>
            <a:r>
              <a:rPr lang="ru-RU" dirty="0" smtClean="0">
                <a:latin typeface="Comic Sans MS" pitchFamily="66" charset="0"/>
              </a:rPr>
              <a:t> свою симптоматику :</a:t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endParaRPr lang="ru-RU" dirty="0"/>
          </a:p>
        </p:txBody>
      </p:sp>
    </p:spTree>
  </p:cSld>
  <p:clrMapOvr>
    <a:masterClrMapping/>
  </p:clrMapOvr>
  <p:transition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sv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1" y="0"/>
            <a:ext cx="4824537" cy="3599104"/>
          </a:xfrm>
        </p:spPr>
      </p:pic>
      <p:pic>
        <p:nvPicPr>
          <p:cNvPr id="8" name="Содержимое 7" descr="sprained-ankle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3233844" y="3212976"/>
            <a:ext cx="4851740" cy="3645025"/>
          </a:xfr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err="1"/>
              <a:t>Перело́м</a:t>
            </a:r>
            <a:r>
              <a:rPr lang="ru-RU" sz="1800" dirty="0"/>
              <a:t> — </a:t>
            </a:r>
            <a:r>
              <a:rPr lang="ru-RU" sz="1800" dirty="0" err="1"/>
              <a:t>часткове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повне</a:t>
            </a:r>
            <a:r>
              <a:rPr lang="ru-RU" sz="1800" dirty="0"/>
              <a:t> </a:t>
            </a:r>
            <a:r>
              <a:rPr lang="ru-RU" sz="1800" dirty="0" err="1"/>
              <a:t>порушення</a:t>
            </a:r>
            <a:r>
              <a:rPr lang="ru-RU" sz="1800" dirty="0"/>
              <a:t> </a:t>
            </a:r>
            <a:r>
              <a:rPr lang="ru-RU" sz="1800" dirty="0" err="1"/>
              <a:t>цілісності</a:t>
            </a:r>
            <a:r>
              <a:rPr lang="ru-RU" sz="1800" dirty="0"/>
              <a:t> </a:t>
            </a:r>
            <a:r>
              <a:rPr lang="ru-RU" sz="1800" dirty="0" err="1">
                <a:hlinkClick r:id="rId3" tooltip="Кістка"/>
              </a:rPr>
              <a:t>кістки</a:t>
            </a:r>
            <a:r>
              <a:rPr lang="ru-RU" sz="1800" dirty="0"/>
              <a:t>, </a:t>
            </a:r>
            <a:r>
              <a:rPr lang="ru-RU" sz="1800" dirty="0" err="1"/>
              <a:t>викликане</a:t>
            </a:r>
            <a:r>
              <a:rPr lang="ru-RU" sz="1800" dirty="0"/>
              <a:t> </a:t>
            </a:r>
            <a:r>
              <a:rPr lang="ru-RU" sz="1800" dirty="0" err="1"/>
              <a:t>впливом</a:t>
            </a:r>
            <a:r>
              <a:rPr lang="ru-RU" sz="1800" dirty="0"/>
              <a:t> на </a:t>
            </a:r>
            <a:r>
              <a:rPr lang="ru-RU" sz="1800" dirty="0" err="1"/>
              <a:t>неї</a:t>
            </a:r>
            <a:r>
              <a:rPr lang="ru-RU" sz="1800" dirty="0"/>
              <a:t> </a:t>
            </a:r>
            <a:r>
              <a:rPr lang="ru-RU" sz="1800" dirty="0" err="1"/>
              <a:t>механічної</a:t>
            </a:r>
            <a:r>
              <a:rPr lang="ru-RU" sz="1800" dirty="0"/>
              <a:t> </a:t>
            </a:r>
            <a:r>
              <a:rPr lang="ru-RU" sz="1800" dirty="0" err="1"/>
              <a:t>сили</a:t>
            </a:r>
            <a:r>
              <a:rPr lang="ru-RU" sz="1800" dirty="0"/>
              <a:t>: насильно </a:t>
            </a:r>
            <a:r>
              <a:rPr lang="ru-RU" sz="1800" dirty="0" err="1"/>
              <a:t>або</a:t>
            </a:r>
            <a:r>
              <a:rPr lang="ru-RU" sz="1800" dirty="0"/>
              <a:t> в </a:t>
            </a:r>
            <a:r>
              <a:rPr lang="ru-RU" sz="1800" dirty="0" err="1"/>
              <a:t>результаті</a:t>
            </a:r>
            <a:r>
              <a:rPr lang="ru-RU" sz="1800" dirty="0"/>
              <a:t> </a:t>
            </a:r>
            <a:r>
              <a:rPr lang="ru-RU" sz="1800" dirty="0" err="1"/>
              <a:t>падіння</a:t>
            </a:r>
            <a:r>
              <a:rPr lang="ru-RU" sz="1800" dirty="0"/>
              <a:t>, удару, а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внаслідок</a:t>
            </a:r>
            <a:r>
              <a:rPr lang="ru-RU" sz="1800" dirty="0"/>
              <a:t> </a:t>
            </a:r>
            <a:r>
              <a:rPr lang="ru-RU" sz="1800" dirty="0" err="1">
                <a:hlinkClick r:id="rId4" tooltip="Патологія"/>
              </a:rPr>
              <a:t>патологічного</a:t>
            </a:r>
            <a:r>
              <a:rPr lang="ru-RU" sz="1800" dirty="0">
                <a:hlinkClick r:id="rId4" tooltip="Патологія"/>
              </a:rPr>
              <a:t> </a:t>
            </a:r>
            <a:r>
              <a:rPr lang="ru-RU" sz="1800" dirty="0" err="1">
                <a:hlinkClick r:id="rId4" tooltip="Патологія"/>
              </a:rPr>
              <a:t>процесу</a:t>
            </a:r>
            <a:r>
              <a:rPr lang="ru-RU" sz="1800" dirty="0"/>
              <a:t>, </a:t>
            </a:r>
            <a:r>
              <a:rPr lang="ru-RU" sz="1800" dirty="0" err="1">
                <a:hlinkClick r:id="rId5" tooltip="Пухлина"/>
              </a:rPr>
              <a:t>пухлини</a:t>
            </a:r>
            <a:r>
              <a:rPr lang="ru-RU" sz="1800" dirty="0"/>
              <a:t>, </a:t>
            </a:r>
            <a:r>
              <a:rPr lang="ru-RU" sz="1800" dirty="0" err="1">
                <a:hlinkClick r:id="rId6" tooltip="Запалення"/>
              </a:rPr>
              <a:t>запалення</a:t>
            </a:r>
            <a:r>
              <a:rPr lang="ru-RU" sz="1800" dirty="0"/>
              <a:t>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12461168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30063051"/>
      </p:ext>
    </p:extLst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Внутрішній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зовнішній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вигляд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кінцівки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після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складеного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перелому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кістки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264384"/>
      </p:ext>
    </p:extLst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0" dirty="0" err="1"/>
              <a:t>відкритий</a:t>
            </a:r>
            <a:r>
              <a:rPr lang="ru-RU" b="0" dirty="0"/>
              <a:t> перелом (</a:t>
            </a:r>
            <a:r>
              <a:rPr lang="ru-RU" b="0" dirty="0" err="1"/>
              <a:t>шкіра</a:t>
            </a:r>
            <a:r>
              <a:rPr lang="ru-RU" b="0" dirty="0"/>
              <a:t> у </a:t>
            </a:r>
            <a:r>
              <a:rPr lang="ru-RU" b="0" dirty="0" err="1"/>
              <a:t>ділянці</a:t>
            </a:r>
            <a:r>
              <a:rPr lang="ru-RU" b="0" dirty="0"/>
              <a:t> перелому порушена)</a:t>
            </a:r>
          </a:p>
          <a:p>
            <a:r>
              <a:rPr lang="ru-RU" b="0" dirty="0" err="1"/>
              <a:t>закритий</a:t>
            </a:r>
            <a:r>
              <a:rPr lang="ru-RU" b="0" dirty="0"/>
              <a:t> перелом (</a:t>
            </a:r>
            <a:r>
              <a:rPr lang="ru-RU" b="0" dirty="0" err="1"/>
              <a:t>шкіра</a:t>
            </a:r>
            <a:r>
              <a:rPr lang="ru-RU" b="0" dirty="0"/>
              <a:t> у </a:t>
            </a:r>
            <a:r>
              <a:rPr lang="ru-RU" b="0" dirty="0" err="1"/>
              <a:t>ділянці</a:t>
            </a:r>
            <a:r>
              <a:rPr lang="ru-RU" b="0" dirty="0"/>
              <a:t> перелому не </a:t>
            </a:r>
            <a:r>
              <a:rPr lang="ru-RU" b="0" dirty="0" err="1"/>
              <a:t>пошкоджена</a:t>
            </a:r>
            <a:r>
              <a:rPr lang="ru-RU" b="0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26183"/>
      </p:ext>
    </p:extLst>
  </p:cSld>
  <p:clrMapOvr>
    <a:masterClrMapping/>
  </p:clrMapOvr>
  <p:transition>
    <p:pull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356</Words>
  <Application>Microsoft Office PowerPoint</Application>
  <PresentationFormat>Экран (4:3)</PresentationFormat>
  <Paragraphs>46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Плечовий суглоб. Вивих в плечовому суглобі </vt:lpstr>
      <vt:lpstr>Презентация PowerPoint</vt:lpstr>
      <vt:lpstr>Що таке вивих в плечовому суглобі ?</vt:lpstr>
      <vt:lpstr>Презентация PowerPoint</vt:lpstr>
      <vt:lpstr>Ознаки та симптоми вивиху голеностопа</vt:lpstr>
      <vt:lpstr>Презентация PowerPoint</vt:lpstr>
      <vt:lpstr>Перело́м — часткове або повне порушення цілісності кістки, викликане впливом на неї механічної сили: насильно або в результаті падіння, удару, а також внаслідок патологічного процесу, пухлини, запалення.</vt:lpstr>
      <vt:lpstr>Внутрішній і зовнішній вигляд кінцівки після складеного перелому кістки</vt:lpstr>
      <vt:lpstr>Класифікація в залежності від пошкодження зовнішніх покривів тіла </vt:lpstr>
      <vt:lpstr>Класифікація в залежності від порушення цілісності кістки </vt:lpstr>
      <vt:lpstr>Класифікація в залежності від зміщення </vt:lpstr>
      <vt:lpstr>Класифікація в залежності від кількості переломів </vt:lpstr>
      <vt:lpstr>Перша допомога при переломах </vt:lpstr>
      <vt:lpstr>Зламана кістка починає процес відновлення одразу після перелому. Зростання перелому проходить чотири головні стадії.</vt:lpstr>
      <vt:lpstr>Ливтвиненко Світлани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2013-10-06T19:18:51Z</dcterms:created>
  <dcterms:modified xsi:type="dcterms:W3CDTF">2013-10-20T17:09:25Z</dcterms:modified>
</cp:coreProperties>
</file>