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7AEB-B460-4F78-A93C-B8845B3ED5B9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3737-2550-4F72-A859-B42B61D1D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1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7AEB-B460-4F78-A93C-B8845B3ED5B9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3737-2550-4F72-A859-B42B61D1D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43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7AEB-B460-4F78-A93C-B8845B3ED5B9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3737-2550-4F72-A859-B42B61D1D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91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7AEB-B460-4F78-A93C-B8845B3ED5B9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3737-2550-4F72-A859-B42B61D1D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8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7AEB-B460-4F78-A93C-B8845B3ED5B9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3737-2550-4F72-A859-B42B61D1D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7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7AEB-B460-4F78-A93C-B8845B3ED5B9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3737-2550-4F72-A859-B42B61D1D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9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7AEB-B460-4F78-A93C-B8845B3ED5B9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3737-2550-4F72-A859-B42B61D1D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6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7AEB-B460-4F78-A93C-B8845B3ED5B9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3737-2550-4F72-A859-B42B61D1D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7AEB-B460-4F78-A93C-B8845B3ED5B9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3737-2550-4F72-A859-B42B61D1D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7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7AEB-B460-4F78-A93C-B8845B3ED5B9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3737-2550-4F72-A859-B42B61D1D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8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7AEB-B460-4F78-A93C-B8845B3ED5B9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3737-2550-4F72-A859-B42B61D1D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5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87AEB-B460-4F78-A93C-B8845B3ED5B9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C3737-2550-4F72-A859-B42B61D1D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3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jFhe8iP0ESI/UI_ig4O1w2I/AAAAAAAACUw/xQDbK_5VTgs/s1600/94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3565" cy="685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24936" cy="604867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</a:t>
            </a:r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поширеніші </a:t>
            </a:r>
            <a:b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серцево-судинні </a:t>
            </a:r>
            <a:b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захворювання</a:t>
            </a:r>
            <a:b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Україні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6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m.img.com.ua/img/prikol/images/large/1/7/112271_167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7"/>
          </a:xfrm>
        </p:spPr>
        <p:txBody>
          <a:bodyPr/>
          <a:lstStyle/>
          <a:p>
            <a:r>
              <a:rPr lang="uk-UA" b="1" dirty="0" smtClean="0">
                <a:cs typeface="AngsanaUPC" panose="02020603050405020304" pitchFamily="18" charset="-34"/>
              </a:rPr>
              <a:t>460 тисяч смертей внаслідок серцево-судинних захворювань </a:t>
            </a:r>
          </a:p>
          <a:p>
            <a:endParaRPr lang="uk-UA" b="1" dirty="0">
              <a:cs typeface="AngsanaUPC" panose="02020603050405020304" pitchFamily="18" charset="-34"/>
            </a:endParaRPr>
          </a:p>
          <a:p>
            <a:endParaRPr lang="uk-UA" b="1" dirty="0" smtClean="0">
              <a:cs typeface="AngsanaUPC" panose="02020603050405020304" pitchFamily="18" charset="-34"/>
            </a:endParaRPr>
          </a:p>
          <a:p>
            <a:endParaRPr lang="uk-UA" b="1" dirty="0" smtClean="0">
              <a:cs typeface="AngsanaUPC" panose="02020603050405020304" pitchFamily="18" charset="-34"/>
            </a:endParaRPr>
          </a:p>
          <a:p>
            <a:r>
              <a:rPr lang="ru-RU" b="1" dirty="0" smtClean="0">
                <a:cs typeface="AngsanaUPC" panose="02020603050405020304" pitchFamily="18" charset="-34"/>
              </a:rPr>
              <a:t>56.274,0 </a:t>
            </a:r>
            <a:r>
              <a:rPr lang="uk-UA" b="1" dirty="0" smtClean="0">
                <a:cs typeface="AngsanaUPC" panose="02020603050405020304" pitchFamily="18" charset="-34"/>
              </a:rPr>
              <a:t>хворих</a:t>
            </a:r>
            <a:r>
              <a:rPr lang="ru-RU" b="1" dirty="0" smtClean="0">
                <a:cs typeface="AngsanaUPC" panose="02020603050405020304" pitchFamily="18" charset="-34"/>
              </a:rPr>
              <a:t> </a:t>
            </a:r>
            <a:r>
              <a:rPr lang="ru-RU" b="1" dirty="0">
                <a:cs typeface="AngsanaUPC" panose="02020603050405020304" pitchFamily="18" charset="-34"/>
              </a:rPr>
              <a:t>на 100 000 </a:t>
            </a:r>
            <a:r>
              <a:rPr lang="uk-UA" b="1" dirty="0" smtClean="0">
                <a:cs typeface="AngsanaUPC" panose="02020603050405020304" pitchFamily="18" charset="-34"/>
              </a:rPr>
              <a:t>населення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32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lmc.com.ua/upload/files/04c0/kartazalznicukrani?w=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067944" y="5949280"/>
            <a:ext cx="2098576" cy="4320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Севастополь </a:t>
            </a:r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323456" y="1410162"/>
            <a:ext cx="2098576" cy="43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Київ </a:t>
            </a:r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148064" y="3192850"/>
            <a:ext cx="2664296" cy="736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Дніпропетровськ  </a:t>
            </a:r>
          </a:p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851920" y="2456892"/>
            <a:ext cx="2098576" cy="43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b="1" dirty="0" err="1" smtClean="0">
                <a:solidFill>
                  <a:srgbClr val="FF0000"/>
                </a:solidFill>
                <a:cs typeface="AngsanaUPC" panose="02020603050405020304" pitchFamily="18" charset="-34"/>
              </a:rPr>
              <a:t>Черакаси</a:t>
            </a:r>
            <a:r>
              <a:rPr lang="uk-UA" b="1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  </a:t>
            </a:r>
          </a:p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274168" y="2772753"/>
            <a:ext cx="2098576" cy="43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Вінниця  </a:t>
            </a:r>
          </a:p>
          <a:p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687353" y="1808820"/>
            <a:ext cx="222425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Полтава </a:t>
            </a:r>
          </a:p>
          <a:p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323456" y="5373216"/>
            <a:ext cx="2098576" cy="43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cs typeface="AngsanaUPC" panose="02020603050405020304" pitchFamily="18" charset="-34"/>
              </a:rPr>
              <a:t>Одесса</a:t>
            </a:r>
            <a:r>
              <a:rPr lang="uk-UA" b="1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  </a:t>
            </a:r>
          </a:p>
          <a:p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403648" y="2348880"/>
            <a:ext cx="2308092" cy="578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cs typeface="AngsanaUPC" panose="02020603050405020304" pitchFamily="18" charset="-34"/>
              </a:rPr>
              <a:t>Івано-Францівськ</a:t>
            </a:r>
            <a:r>
              <a:rPr lang="uk-UA" b="1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  </a:t>
            </a:r>
          </a:p>
          <a:p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48061" y="3180839"/>
            <a:ext cx="2098576" cy="43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cs typeface="AngsanaUPC" panose="02020603050405020304" pitchFamily="18" charset="-34"/>
              </a:rPr>
              <a:t>Закарпаття</a:t>
            </a:r>
            <a:r>
              <a:rPr lang="uk-UA" b="1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9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4" grpId="0" build="p"/>
      <p:bldP spid="15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newsone.com.ua/wp-content/uploads/2012/08/tutun-252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829"/>
            <a:ext cx="4427985" cy="36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vsocorp.com/wp-content/uploads/2012/06/bike-f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866" y="-23138"/>
            <a:ext cx="4848506" cy="359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makovka777.ru/wp-content/uploads/2012/10/images222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12" y="3479089"/>
            <a:ext cx="4892160" cy="337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34.ua/uploads/posts/2012-01/1326280454_dy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79089"/>
            <a:ext cx="4270213" cy="337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11560" y="476673"/>
            <a:ext cx="7992888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rgbClr val="FF0000"/>
                </a:solidFill>
                <a:cs typeface="AngsanaUPC" panose="02020603050405020304" pitchFamily="18" charset="-34"/>
              </a:rPr>
              <a:t>Причини виникнення серцево-судинних захворювань</a:t>
            </a:r>
          </a:p>
          <a:p>
            <a:pPr algn="ctr"/>
            <a:endParaRPr lang="uk-UA" b="1" dirty="0">
              <a:solidFill>
                <a:srgbClr val="FF0000"/>
              </a:solidFill>
              <a:cs typeface="AngsanaUPC" panose="02020603050405020304" pitchFamily="18" charset="-34"/>
            </a:endParaRPr>
          </a:p>
          <a:p>
            <a:r>
              <a:rPr lang="uk-UA" b="1" dirty="0" smtClean="0"/>
              <a:t>Підвищений</a:t>
            </a:r>
            <a:r>
              <a:rPr lang="ru-RU" b="1" dirty="0"/>
              <a:t> </a:t>
            </a:r>
            <a:r>
              <a:rPr lang="uk-UA" b="1" dirty="0" smtClean="0"/>
              <a:t>артеріальний тиск</a:t>
            </a:r>
            <a:r>
              <a:rPr lang="ru-RU" b="1" dirty="0" smtClean="0"/>
              <a:t>;</a:t>
            </a:r>
            <a:endParaRPr lang="ru-RU" b="1" dirty="0"/>
          </a:p>
          <a:p>
            <a:r>
              <a:rPr lang="uk-UA" b="1" dirty="0" smtClean="0"/>
              <a:t>Порушення ліпідного обміну;</a:t>
            </a:r>
          </a:p>
          <a:p>
            <a:r>
              <a:rPr lang="uk-UA" b="1" dirty="0" smtClean="0"/>
              <a:t>Надлишкова маса тіла;</a:t>
            </a:r>
          </a:p>
          <a:p>
            <a:r>
              <a:rPr lang="ru-RU" b="1" dirty="0" smtClean="0"/>
              <a:t>Нездоровий </a:t>
            </a:r>
            <a:r>
              <a:rPr lang="uk-UA" b="1" dirty="0" smtClean="0"/>
              <a:t>спосіб життя</a:t>
            </a:r>
          </a:p>
          <a:p>
            <a:r>
              <a:rPr lang="uk-UA" b="1" dirty="0" smtClean="0"/>
              <a:t>Психоемоційні перевантаження;</a:t>
            </a:r>
          </a:p>
          <a:p>
            <a:r>
              <a:rPr lang="uk-UA" b="1" dirty="0" smtClean="0"/>
              <a:t>Шкідливе довкілля на виробництві та в побуті.</a:t>
            </a:r>
          </a:p>
          <a:p>
            <a:endParaRPr lang="uk-UA" b="1" dirty="0" smtClean="0">
              <a:solidFill>
                <a:srgbClr val="FF0000"/>
              </a:solidFill>
              <a:cs typeface="AngsanaUPC" panose="02020603050405020304" pitchFamily="18" charset="-3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6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megablog.my1.ru/_ph/3/980923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Найпоширеніші захворювання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i="1" dirty="0" smtClean="0"/>
              <a:t>Ішемічна</a:t>
            </a:r>
            <a:r>
              <a:rPr lang="uk-UA" b="1" dirty="0" smtClean="0"/>
              <a:t> </a:t>
            </a:r>
            <a:r>
              <a:rPr lang="uk-UA" b="1" i="1" dirty="0" smtClean="0"/>
              <a:t>хвороба серця</a:t>
            </a:r>
          </a:p>
          <a:p>
            <a:pPr marL="0" indent="0" algn="ctr">
              <a:buNone/>
            </a:pPr>
            <a:r>
              <a:rPr lang="uk-UA" b="1" dirty="0" smtClean="0"/>
              <a:t>Захворювання, яке характеризується порушенням кровопостачання міокарду внаслідок пошкодження коронарних артерій</a:t>
            </a:r>
          </a:p>
          <a:p>
            <a:pPr marL="0" indent="0" algn="ctr">
              <a:buNone/>
            </a:pPr>
            <a:r>
              <a:rPr lang="uk-UA" b="1" i="1" dirty="0" smtClean="0"/>
              <a:t>Стенокардія </a:t>
            </a:r>
          </a:p>
          <a:p>
            <a:pPr marL="0" indent="0" algn="ctr">
              <a:buNone/>
            </a:pPr>
            <a:r>
              <a:rPr lang="uk-UA" b="1" dirty="0" smtClean="0"/>
              <a:t>Клінічна форма ішемічної хвороби серця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84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youloveit.ru/uploads/gallery/main/504/0_5a267_d069aae8_orig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849694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uk-UA" b="1" i="1" dirty="0" smtClean="0"/>
              <a:t>Інфаркт міокарда</a:t>
            </a:r>
          </a:p>
          <a:p>
            <a:pPr marL="0" indent="0" algn="ctr">
              <a:buNone/>
            </a:pPr>
            <a:r>
              <a:rPr lang="uk-UA" b="1" dirty="0" smtClean="0"/>
              <a:t>Гостра форма ішемічної хвороби серця</a:t>
            </a:r>
          </a:p>
          <a:p>
            <a:pPr marL="0" indent="0" algn="ctr">
              <a:buNone/>
            </a:pPr>
            <a:r>
              <a:rPr lang="uk-UA" b="1" i="1" dirty="0" smtClean="0"/>
              <a:t>Раптова коронарна смерть</a:t>
            </a:r>
          </a:p>
          <a:p>
            <a:pPr marL="0" indent="0" algn="ctr">
              <a:buNone/>
            </a:pPr>
            <a:r>
              <a:rPr lang="uk-UA" b="1" dirty="0" smtClean="0"/>
              <a:t>Смерть, що настала у наслідок порушення функціонування коронарних артерій</a:t>
            </a:r>
          </a:p>
          <a:p>
            <a:pPr marL="0" indent="0" algn="ctr">
              <a:buNone/>
            </a:pPr>
            <a:r>
              <a:rPr lang="uk-UA" b="1" i="1" dirty="0" smtClean="0"/>
              <a:t>Кардіосклероз</a:t>
            </a:r>
          </a:p>
          <a:p>
            <a:pPr marL="0" indent="0" algn="ctr">
              <a:buNone/>
            </a:pPr>
            <a:r>
              <a:rPr lang="uk-UA" b="1" dirty="0" smtClean="0"/>
              <a:t>Порушення роботи клапанів та м</a:t>
            </a:r>
            <a:r>
              <a:rPr lang="en-US" b="1" dirty="0" smtClean="0"/>
              <a:t>’</a:t>
            </a:r>
            <a:r>
              <a:rPr lang="uk-UA" b="1" dirty="0" smtClean="0"/>
              <a:t>язів серця</a:t>
            </a:r>
          </a:p>
          <a:p>
            <a:pPr marL="0" indent="0" algn="ctr">
              <a:buNone/>
            </a:pPr>
            <a:r>
              <a:rPr lang="uk-UA" b="1" i="1" dirty="0" err="1"/>
              <a:t>Кардіоміопатія</a:t>
            </a:r>
            <a:endParaRPr lang="uk-UA" b="1" i="1" dirty="0"/>
          </a:p>
          <a:p>
            <a:pPr marL="0" indent="0" algn="ctr">
              <a:buNone/>
            </a:pPr>
            <a:r>
              <a:rPr lang="uk-UA" b="1" dirty="0" smtClean="0"/>
              <a:t>Ураження серцевого м</a:t>
            </a:r>
            <a:r>
              <a:rPr lang="en-US" b="1" dirty="0" smtClean="0"/>
              <a:t>’</a:t>
            </a:r>
            <a:r>
              <a:rPr lang="uk-UA" b="1" dirty="0" smtClean="0"/>
              <a:t>язу</a:t>
            </a:r>
          </a:p>
          <a:p>
            <a:pPr marL="0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810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mobilepics.ru/uploads/pictures/priroda/priroda-6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" y="0"/>
            <a:ext cx="9131456" cy="933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b="1" i="1" u="sng" dirty="0" smtClean="0"/>
              <a:t>Питання</a:t>
            </a:r>
          </a:p>
          <a:p>
            <a:pPr marL="0" indent="0" algn="ctr">
              <a:buNone/>
            </a:pPr>
            <a:r>
              <a:rPr lang="uk-UA" b="1" dirty="0" smtClean="0"/>
              <a:t>1.Назвіть три форми ішемічної хвороби серця</a:t>
            </a:r>
          </a:p>
          <a:p>
            <a:pPr marL="0" indent="0" algn="ctr">
              <a:buNone/>
            </a:pPr>
            <a:r>
              <a:rPr lang="uk-UA" b="1" dirty="0" smtClean="0"/>
              <a:t>2. Як можна запобігти серцево</a:t>
            </a:r>
            <a:r>
              <a:rPr lang="uk-UA" b="1" dirty="0"/>
              <a:t>-</a:t>
            </a:r>
            <a:r>
              <a:rPr lang="uk-UA" b="1" dirty="0" smtClean="0"/>
              <a:t>судинним захворюванням?</a:t>
            </a:r>
          </a:p>
          <a:p>
            <a:pPr marL="0" indent="0" algn="ctr">
              <a:buNone/>
            </a:pPr>
            <a:r>
              <a:rPr lang="uk-UA" b="1" dirty="0" smtClean="0"/>
              <a:t>3. Які захворювання серцево-судинної системи поширені в Україні?</a:t>
            </a:r>
          </a:p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47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hateworx.org/wp-content/uploads/2012/01/boke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" y="-16800"/>
            <a:ext cx="9165143" cy="697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Дякуємо за увагу!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9600" dirty="0" smtClean="0"/>
              <a:t>Будьте здорові!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0097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106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Найпоширеніші  серцево-судинні  захворювання в Україні</vt:lpstr>
      <vt:lpstr>Презентация PowerPoint</vt:lpstr>
      <vt:lpstr>Презентация PowerPoint</vt:lpstr>
      <vt:lpstr>Презентация PowerPoint</vt:lpstr>
      <vt:lpstr>Найпоширеніші захворювання</vt:lpstr>
      <vt:lpstr>Презентация PowerPoint</vt:lpstr>
      <vt:lpstr>Презентация PowerPoint</vt:lpstr>
      <vt:lpstr>Дякуємо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Найпоширеніші  серцево-судинні  захворювання в Україні</dc:title>
  <dc:creator>qwerty</dc:creator>
  <cp:lastModifiedBy>qwerty</cp:lastModifiedBy>
  <cp:revision>7</cp:revision>
  <dcterms:created xsi:type="dcterms:W3CDTF">2013-12-17T16:56:31Z</dcterms:created>
  <dcterms:modified xsi:type="dcterms:W3CDTF">2013-12-17T18:43:37Z</dcterms:modified>
</cp:coreProperties>
</file>