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24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  <p:sldId id="265" r:id="rId11"/>
    <p:sldId id="267" r:id="rId12"/>
    <p:sldId id="268" r:id="rId13"/>
    <p:sldId id="270" r:id="rId14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1" autoAdjust="0"/>
    <p:restoredTop sz="94660"/>
  </p:normalViewPr>
  <p:slideViewPr>
    <p:cSldViewPr>
      <p:cViewPr>
        <p:scale>
          <a:sx n="81" d="100"/>
          <a:sy n="81" d="100"/>
        </p:scale>
        <p:origin x="-1848" y="-6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кутник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кутник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uk-UA" smtClean="0"/>
              <a:t>Зразок підзаголовка</a:t>
            </a:r>
            <a:endParaRPr lang="en-US"/>
          </a:p>
        </p:txBody>
      </p:sp>
      <p:sp>
        <p:nvSpPr>
          <p:cNvPr id="7" name="Місце для дати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05F3975-33EB-41E5-8F08-D46234C7AAE3}" type="datetimeFigureOut">
              <a:rPr lang="uk-UA"/>
              <a:pPr>
                <a:defRPr/>
              </a:pPr>
              <a:t>28.04.2015</a:t>
            </a:fld>
            <a:endParaRPr lang="uk-UA"/>
          </a:p>
        </p:txBody>
      </p:sp>
      <p:sp>
        <p:nvSpPr>
          <p:cNvPr id="10" name="Місце для нижнього колонтитула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1" name="Місце для номера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CC13D57-6290-4244-9336-55E7277E778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9A396-3C32-4725-A63B-565F41D0CA1D}" type="datetimeFigureOut">
              <a:rPr lang="uk-UA"/>
              <a:pPr>
                <a:defRPr/>
              </a:pPr>
              <a:t>28.04.2015</a:t>
            </a:fld>
            <a:endParaRPr lang="uk-UA"/>
          </a:p>
        </p:txBody>
      </p:sp>
      <p:sp>
        <p:nvSpPr>
          <p:cNvPr id="5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F0C90-E258-4352-82A5-0CAF64CE9C7E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кут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кут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7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B3839-0F15-487B-B696-99603A72E953}" type="datetimeFigureOut">
              <a:rPr lang="uk-UA"/>
              <a:pPr>
                <a:defRPr/>
              </a:pPr>
              <a:t>28.04.2015</a:t>
            </a:fld>
            <a:endParaRPr lang="uk-UA"/>
          </a:p>
        </p:txBody>
      </p:sp>
      <p:sp>
        <p:nvSpPr>
          <p:cNvPr id="8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EECD2-A53A-450C-A609-2BFB5717A78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8" name="Місце для вмісту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AE49C-FE52-4C39-9290-B51DCDFAAAA2}" type="datetimeFigureOut">
              <a:rPr lang="uk-UA"/>
              <a:pPr>
                <a:defRPr/>
              </a:pPr>
              <a:t>28.04.2015</a:t>
            </a:fld>
            <a:endParaRPr lang="uk-UA"/>
          </a:p>
        </p:txBody>
      </p:sp>
      <p:sp>
        <p:nvSpPr>
          <p:cNvPr id="5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D54F9-5F01-4CD2-B101-E0E54EEBC909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кут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кут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7" name="Місце для дати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EB041-F2C1-4AFC-BE94-DE9E488B4D30}" type="datetimeFigureOut">
              <a:rPr lang="uk-UA"/>
              <a:pPr>
                <a:defRPr/>
              </a:pPr>
              <a:t>28.04.2015</a:t>
            </a:fld>
            <a:endParaRPr lang="uk-UA"/>
          </a:p>
        </p:txBody>
      </p:sp>
      <p:sp>
        <p:nvSpPr>
          <p:cNvPr id="8" name="Місце для номера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EE43FA2-2CD9-42D3-A628-BDEA1FBA8DAC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sp>
        <p:nvSpPr>
          <p:cNvPr id="9" name="Місце для нижнього колонтитула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9" name="Місце для вмісту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11" name="Місце для вмісту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5" name="Місце для дати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2D72582-5D2D-4BDA-AC85-E25FF801904C}" type="datetimeFigureOut">
              <a:rPr lang="uk-UA"/>
              <a:pPr>
                <a:defRPr/>
              </a:pPr>
              <a:t>28.04.2015</a:t>
            </a:fld>
            <a:endParaRPr lang="uk-UA"/>
          </a:p>
        </p:txBody>
      </p:sp>
      <p:sp>
        <p:nvSpPr>
          <p:cNvPr id="6" name="Місце для номера слайда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83F6A47-2518-41F5-B0E5-AC0053DB5374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sp>
        <p:nvSpPr>
          <p:cNvPr id="7" name="Місце для нижнього колонтитула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11" name="Місце для вмісту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13" name="Місце для вмісту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16" name="Місце для тексту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5" name="Місце для тексту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7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4D1BD8D-CCB0-4B5E-B2D6-1A861597BDC3}" type="datetimeFigureOut">
              <a:rPr lang="uk-UA"/>
              <a:pPr>
                <a:defRPr/>
              </a:pPr>
              <a:t>28.04.2015</a:t>
            </a:fld>
            <a:endParaRPr lang="uk-UA"/>
          </a:p>
        </p:txBody>
      </p:sp>
      <p:sp>
        <p:nvSpPr>
          <p:cNvPr id="8" name="Місце для номера слайда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3AE9109-DBA5-4C13-90FB-33C48EC1ABBE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sp>
        <p:nvSpPr>
          <p:cNvPr id="9" name="Місце для нижнього колонтитула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дати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A1C20-4B66-412F-895C-747988C238B6}" type="datetimeFigureOut">
              <a:rPr lang="uk-UA"/>
              <a:pPr>
                <a:defRPr/>
              </a:pPr>
              <a:t>28.04.2015</a:t>
            </a:fld>
            <a:endParaRPr lang="uk-UA"/>
          </a:p>
        </p:txBody>
      </p:sp>
      <p:sp>
        <p:nvSpPr>
          <p:cNvPr id="4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Місце для номера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1A61E-03A8-4B72-9826-D21234C8CE5E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6D4F4-51A3-444A-BF1A-EE836BAD38BB}" type="datetimeFigureOut">
              <a:rPr lang="uk-UA"/>
              <a:pPr>
                <a:defRPr/>
              </a:pPr>
              <a:t>28.04.2015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42BAA93-A714-4BEC-A641-9E03FECD56B2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9" name="Місце для вмісту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5" name="Місце для дати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13DE1-1F6D-44A0-B2C4-FB9394C3A092}" type="datetimeFigureOut">
              <a:rPr lang="uk-UA"/>
              <a:pPr>
                <a:defRPr/>
              </a:pPr>
              <a:t>28.04.2015</a:t>
            </a:fld>
            <a:endParaRPr lang="uk-UA"/>
          </a:p>
        </p:txBody>
      </p:sp>
      <p:sp>
        <p:nvSpPr>
          <p:cNvPr id="6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B2FB4-0949-483D-8A50-39F7508EC650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кутник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кутник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кутник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uk-UA" noProof="0" smtClean="0"/>
              <a:t>Клацніть піктограму, щоб додати зображення</a:t>
            </a:r>
            <a:endParaRPr lang="en-US" noProof="0" dirty="0"/>
          </a:p>
        </p:txBody>
      </p:sp>
      <p:sp>
        <p:nvSpPr>
          <p:cNvPr id="9" name="Місце для дати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2EB0231-2E3C-4624-9BAB-A6925E78BB6F}" type="datetimeFigureOut">
              <a:rPr lang="uk-UA"/>
              <a:pPr>
                <a:defRPr/>
              </a:pPr>
              <a:t>28.04.2015</a:t>
            </a:fld>
            <a:endParaRPr lang="uk-UA"/>
          </a:p>
        </p:txBody>
      </p:sp>
      <p:sp>
        <p:nvSpPr>
          <p:cNvPr id="10" name="Місце для номера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CA2DD277-1D1D-41B5-B025-23D20E058303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sp>
        <p:nvSpPr>
          <p:cNvPr id="11" name="Місце для нижнього колонтитула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Місце для заголовка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заголовка</a:t>
            </a:r>
            <a:endParaRPr lang="en-US" smtClean="0"/>
          </a:p>
        </p:txBody>
      </p:sp>
      <p:sp>
        <p:nvSpPr>
          <p:cNvPr id="1027" name="Місце для тексту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smtClean="0"/>
          </a:p>
        </p:txBody>
      </p:sp>
      <p:sp>
        <p:nvSpPr>
          <p:cNvPr id="14" name="Місце для дати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83E110-C32C-43CB-92EC-2FE40C6515A6}" type="datetimeFigureOut">
              <a:rPr lang="uk-UA"/>
              <a:pPr>
                <a:defRPr/>
              </a:pPr>
              <a:t>28.04.2015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Прямокут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кут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кут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Місце для номера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788595-6412-469A-B098-D6FC3F0C0D3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5" r:id="rId1"/>
    <p:sldLayoutId id="2147484561" r:id="rId2"/>
    <p:sldLayoutId id="2147484566" r:id="rId3"/>
    <p:sldLayoutId id="2147484567" r:id="rId4"/>
    <p:sldLayoutId id="2147484568" r:id="rId5"/>
    <p:sldLayoutId id="2147484562" r:id="rId6"/>
    <p:sldLayoutId id="2147484569" r:id="rId7"/>
    <p:sldLayoutId id="2147484563" r:id="rId8"/>
    <p:sldLayoutId id="2147484570" r:id="rId9"/>
    <p:sldLayoutId id="2147484564" r:id="rId10"/>
    <p:sldLayoutId id="21474845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FF6700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909465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971550" y="476250"/>
            <a:ext cx="7129463" cy="3673475"/>
          </a:xfrm>
        </p:spPr>
        <p:txBody>
          <a:bodyPr>
            <a:normAutofit fontScale="92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uk-UA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uk-UA" sz="65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Calibri" pitchFamily="34" charset="0"/>
              </a:rPr>
              <a:t>Біосфера. Основні положення вчень В.Вернадського про біосферу. </a:t>
            </a:r>
            <a:endParaRPr lang="uk-UA" sz="650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87675" y="4292600"/>
            <a:ext cx="3313113" cy="1385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>Виконала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/>
            </a:r>
            <a:b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</a:b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>учениця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> 11 – </a:t>
            </a:r>
            <a:r>
              <a:rPr lang="uk-U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>В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>класу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/>
            </a:r>
            <a:b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</a:b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>Хвірук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> 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>Тетяна</a:t>
            </a:r>
            <a:endParaRPr lang="uk-U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cs typeface="+mn-cs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50" y="115888"/>
            <a:ext cx="8928100" cy="1103312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"</a:t>
            </a:r>
            <a:r>
              <a:rPr lang="ru-RU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Початку </a:t>
            </a:r>
            <a:r>
              <a:rPr lang="ru-RU" sz="28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життя</a:t>
            </a:r>
            <a:r>
              <a:rPr lang="ru-RU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в тому </a:t>
            </a:r>
            <a:r>
              <a:rPr lang="ru-RU" sz="28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Космосі</a:t>
            </a:r>
            <a:r>
              <a:rPr lang="ru-RU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, </a:t>
            </a:r>
            <a:r>
              <a:rPr lang="ru-RU" sz="28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який</a:t>
            </a:r>
            <a:r>
              <a:rPr lang="ru-RU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ми </a:t>
            </a:r>
            <a:r>
              <a:rPr lang="ru-RU" sz="28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спостерігаємо</a:t>
            </a:r>
            <a:r>
              <a:rPr lang="ru-RU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, не </a:t>
            </a:r>
            <a:r>
              <a:rPr lang="ru-RU" sz="28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було</a:t>
            </a:r>
            <a:r>
              <a:rPr lang="ru-RU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, </a:t>
            </a:r>
            <a:r>
              <a:rPr lang="ru-RU" sz="28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оскільки</a:t>
            </a:r>
            <a:r>
              <a:rPr lang="ru-RU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не </a:t>
            </a:r>
            <a:r>
              <a:rPr lang="ru-RU" sz="28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було</a:t>
            </a:r>
            <a:r>
              <a:rPr lang="ru-RU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початку </a:t>
            </a:r>
            <a:r>
              <a:rPr lang="ru-RU" sz="28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цього</a:t>
            </a:r>
            <a:r>
              <a:rPr lang="ru-RU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Космосу. </a:t>
            </a:r>
            <a:r>
              <a:rPr lang="ru-RU" sz="28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Життя</a:t>
            </a:r>
            <a:r>
              <a:rPr lang="ru-RU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28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вічне</a:t>
            </a:r>
            <a:r>
              <a:rPr lang="ru-RU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, </a:t>
            </a:r>
            <a:r>
              <a:rPr lang="ru-RU" sz="28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оскільки</a:t>
            </a:r>
            <a:r>
              <a:rPr lang="ru-RU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28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вічний</a:t>
            </a:r>
            <a:r>
              <a:rPr lang="ru-RU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Космос". </a:t>
            </a:r>
            <a:endParaRPr lang="uk-UA" sz="28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18435" name="Місце для вмісту 4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0825" y="1952625"/>
            <a:ext cx="5184775" cy="3887788"/>
          </a:xfrm>
        </p:spPr>
      </p:pic>
      <p:sp>
        <p:nvSpPr>
          <p:cNvPr id="3" name="Прямоугольник 2"/>
          <p:cNvSpPr/>
          <p:nvPr/>
        </p:nvSpPr>
        <p:spPr>
          <a:xfrm>
            <a:off x="5148263" y="1773238"/>
            <a:ext cx="3995737" cy="42465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>В. І. Вернадський довів, що живі організми грають дуже важливу роль у формуванні образу Землі. Хімічний склад атмосфери, гідросфери і літосфери зумовлений життєдіяльністю організмів.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Місце для вмісту 6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1773238"/>
          </a:xfrm>
        </p:spPr>
        <p:txBody>
          <a:bodyPr>
            <a:normAutofit fontScale="92500" lnSpcReduction="10000"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uk-UA" sz="35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Біосфера на нашій планеті виконує ряд важливих функцій, які обумовлюють властивості й відносну стабільність природи Землі</a:t>
            </a:r>
            <a:r>
              <a:rPr lang="uk-UA" sz="35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:</a:t>
            </a:r>
          </a:p>
          <a:p>
            <a:pPr marL="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uk-UA" sz="1600" dirty="0" smtClean="0"/>
              <a:t> </a:t>
            </a:r>
          </a:p>
          <a:p>
            <a:pPr marL="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uk-UA" sz="2300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323850" y="1557338"/>
            <a:ext cx="8928100" cy="50927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uk-UA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>Закріплення</a:t>
            </a:r>
            <a:r>
              <a:rPr lang="uk-UA" sz="2500" dirty="0">
                <a:latin typeface="Monotype Corsiva" pitchFamily="66" charset="0"/>
                <a:cs typeface="+mn-cs"/>
              </a:rPr>
              <a:t> рухомих елементів поверхні літосфери (пісок, глина, гравій, дрібна галька,      ліси, ґрунти різних типів);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uk-UA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>Регуляція</a:t>
            </a:r>
            <a:r>
              <a:rPr lang="uk-UA" sz="2500" dirty="0">
                <a:latin typeface="Monotype Corsiva" pitchFamily="66" charset="0"/>
                <a:cs typeface="+mn-cs"/>
              </a:rPr>
              <a:t> кругообігу води шляхом сповільнення поверхневого стоку і переведення його в підземний, зволоження повітря, зниження випаровуваності з поверхні внаслідок затемнення і зменшення швидкості вітру;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uk-UA" sz="2500" dirty="0">
                <a:latin typeface="Monotype Corsiva" pitchFamily="66" charset="0"/>
                <a:cs typeface="+mn-cs"/>
              </a:rPr>
              <a:t> </a:t>
            </a:r>
            <a:r>
              <a:rPr lang="uk-UA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>Акумуляція і трансформація </a:t>
            </a:r>
            <a:r>
              <a:rPr lang="uk-UA" sz="2500" dirty="0">
                <a:latin typeface="Monotype Corsiva" pitchFamily="66" charset="0"/>
                <a:cs typeface="+mn-cs"/>
              </a:rPr>
              <a:t>сонячної енергії, яка в трансформованому вигляді включається в кругообіг енергії Землі.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uk-UA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>Виділення</a:t>
            </a:r>
            <a:r>
              <a:rPr lang="uk-UA" sz="2500" dirty="0">
                <a:latin typeface="Monotype Corsiva" pitchFamily="66" charset="0"/>
                <a:cs typeface="+mn-cs"/>
              </a:rPr>
              <a:t> кисню в процесі фотосинтезу наземними і водними рослинами;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uk-UA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>Переведення</a:t>
            </a:r>
            <a:r>
              <a:rPr lang="uk-UA" sz="2500" b="1" dirty="0">
                <a:latin typeface="Monotype Corsiva" pitchFamily="66" charset="0"/>
                <a:cs typeface="+mn-cs"/>
              </a:rPr>
              <a:t> </a:t>
            </a:r>
            <a:r>
              <a:rPr lang="uk-UA" sz="2500" dirty="0">
                <a:latin typeface="Monotype Corsiva" pitchFamily="66" charset="0"/>
                <a:cs typeface="+mn-cs"/>
              </a:rPr>
              <a:t>в прості хімічні речовини величезної маси відмерлих організмів і їх виділень;</a:t>
            </a:r>
            <a:br>
              <a:rPr lang="uk-UA" sz="2500" dirty="0">
                <a:latin typeface="Monotype Corsiva" pitchFamily="66" charset="0"/>
                <a:cs typeface="+mn-cs"/>
              </a:rPr>
            </a:br>
            <a:endParaRPr lang="uk-UA" sz="2500" dirty="0">
              <a:latin typeface="Monotype Corsiva" pitchFamily="66" charset="0"/>
              <a:cs typeface="+mn-cs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Місце для вмісту 6"/>
          <p:cNvPicPr>
            <a:picLocks noGrp="1" noChangeAspect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11188" y="1628775"/>
            <a:ext cx="8208962" cy="4789488"/>
          </a:xfrm>
        </p:spPr>
      </p:pic>
      <p:sp>
        <p:nvSpPr>
          <p:cNvPr id="2" name="Прямоугольник 1"/>
          <p:cNvSpPr/>
          <p:nvPr/>
        </p:nvSpPr>
        <p:spPr>
          <a:xfrm>
            <a:off x="900113" y="260350"/>
            <a:ext cx="7529512" cy="9540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5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>Основні поняття біосфери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179388" y="1484313"/>
            <a:ext cx="4608512" cy="4681537"/>
          </a:xfrm>
        </p:spPr>
        <p:txBody>
          <a:bodyPr>
            <a:normAutofit lnSpcReduction="10000"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uk-UA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В.І. Вернадському належить відкриття й такого основного закону біосфери: «Кількість живої речовини є планетною константою з часів архейської ери, тобто за весь геологічний час»</a:t>
            </a:r>
            <a:r>
              <a:rPr lang="uk-UA" sz="35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. </a:t>
            </a:r>
            <a:endParaRPr lang="uk-UA" dirty="0"/>
          </a:p>
        </p:txBody>
      </p:sp>
      <p:pic>
        <p:nvPicPr>
          <p:cNvPr id="21507" name="Місце для вмісту 4"/>
          <p:cNvPicPr>
            <a:picLocks noGrp="1" noChangeAspect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219700" y="1484313"/>
            <a:ext cx="3673475" cy="5108575"/>
          </a:xfrm>
        </p:spPr>
      </p:pic>
      <p:sp>
        <p:nvSpPr>
          <p:cNvPr id="4" name="TextBox 3"/>
          <p:cNvSpPr txBox="1"/>
          <p:nvPr/>
        </p:nvSpPr>
        <p:spPr>
          <a:xfrm>
            <a:off x="1258888" y="188913"/>
            <a:ext cx="7345362" cy="954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5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>Закон біосфери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Біосфера</a:t>
            </a:r>
            <a:endParaRPr lang="uk-UA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755650" y="1628775"/>
            <a:ext cx="7920038" cy="965200"/>
          </a:xfrm>
        </p:spPr>
        <p:txBody>
          <a:bodyPr>
            <a:no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Біосфера </a:t>
            </a:r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— сфера життя, оболонка Землі, населена живими </a:t>
            </a:r>
            <a: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організмами.</a:t>
            </a:r>
            <a:endParaRPr lang="uk-UA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10244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2275" y="2608263"/>
            <a:ext cx="5903913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 cstate="print">
            <a:duotone>
              <a:schemeClr val="bg1">
                <a:shade val="90000"/>
                <a:satMod val="140000"/>
              </a:schemeClr>
              <a:schemeClr val="bg1">
                <a:satMod val="120000"/>
              </a:schemeClr>
            </a:duotone>
            <a:extLst>
              <a:ext uri="{BEBA8EAE-BF5A-486C-A8C5-ECC9F3942E4B}"/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/>
          <p:cNvSpPr>
            <a:spLocks noGrp="1"/>
          </p:cNvSpPr>
          <p:nvPr>
            <p:ph type="title"/>
          </p:nvPr>
        </p:nvSpPr>
        <p:spPr>
          <a:xfrm>
            <a:off x="611188" y="115888"/>
            <a:ext cx="8153400" cy="9906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Структура біосфери</a:t>
            </a:r>
            <a:endParaRPr lang="uk-UA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11267" name="Місце для вмісту 11"/>
          <p:cNvPicPr>
            <a:picLocks noGrp="1" noChangeAspect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835150" y="1081088"/>
            <a:ext cx="5976938" cy="5380037"/>
          </a:xfrm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17463" y="1557338"/>
            <a:ext cx="4103687" cy="3095625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Біосфера з одного боку є середовищем життя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,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а з іншого-результатом життєдіяльності організмів. </a:t>
            </a:r>
          </a:p>
        </p:txBody>
      </p:sp>
      <p:pic>
        <p:nvPicPr>
          <p:cNvPr id="12291" name="Місце для вмісту 4"/>
          <p:cNvPicPr>
            <a:picLocks noGrp="1" noChangeAspect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010025" y="476250"/>
            <a:ext cx="5106988" cy="4321175"/>
          </a:xfrm>
        </p:spPr>
      </p:pic>
      <p:sp>
        <p:nvSpPr>
          <p:cNvPr id="4" name="Прямоугольник 3"/>
          <p:cNvSpPr/>
          <p:nvPr/>
        </p:nvSpPr>
        <p:spPr>
          <a:xfrm>
            <a:off x="179388" y="5083175"/>
            <a:ext cx="8748712" cy="13843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uk-U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>Специфіка біосфери полягає в тому,що в ній постійно підтримується пов’язаний з життєдіяльністю організмів кругообіг речовин і чітко направлені потоки енергії.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Місце для вмісту 10"/>
          <p:cNvSpPr>
            <a:spLocks noGrp="1"/>
          </p:cNvSpPr>
          <p:nvPr>
            <p:ph sz="quarter" idx="1"/>
          </p:nvPr>
        </p:nvSpPr>
        <p:spPr>
          <a:xfrm>
            <a:off x="250825" y="1557338"/>
            <a:ext cx="4716463" cy="5111750"/>
          </a:xfrm>
        </p:spPr>
        <p:txBody>
          <a:bodyPr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 </a:t>
            </a:r>
            <a: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Вперше </a:t>
            </a:r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термін </a:t>
            </a:r>
            <a:r>
              <a:rPr lang="uk-UA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“</a:t>
            </a:r>
            <a:r>
              <a:rPr lang="uk-UA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біосфера”</a:t>
            </a:r>
            <a: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використав австрійський вчений - геолог Е. </a:t>
            </a:r>
            <a:r>
              <a:rPr lang="uk-UA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Зюсс</a:t>
            </a:r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у 1875 р. </a:t>
            </a:r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 </a:t>
            </a:r>
            <a: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Термін походить </a:t>
            </a:r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від двох слів: </a:t>
            </a:r>
            <a: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“</a:t>
            </a:r>
            <a:r>
              <a:rPr lang="uk-UA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біо</a:t>
            </a:r>
            <a: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” </a:t>
            </a:r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- життя і </a:t>
            </a:r>
            <a: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“сфера”. </a:t>
            </a:r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Таким чином, біосфера - сфера життя або область існування живих організмів на Землі.</a:t>
            </a:r>
          </a:p>
        </p:txBody>
      </p:sp>
      <p:pic>
        <p:nvPicPr>
          <p:cNvPr id="13315" name="Місце для вмісту 12"/>
          <p:cNvPicPr>
            <a:picLocks noGrp="1" noChangeAspect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845050" y="1484313"/>
            <a:ext cx="4124325" cy="5219700"/>
          </a:xfrm>
        </p:spPr>
      </p:pic>
      <p:sp>
        <p:nvSpPr>
          <p:cNvPr id="2" name="TextBox 1"/>
          <p:cNvSpPr txBox="1"/>
          <p:nvPr/>
        </p:nvSpPr>
        <p:spPr>
          <a:xfrm>
            <a:off x="971550" y="188913"/>
            <a:ext cx="7704138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>Термін</a:t>
            </a:r>
            <a:r>
              <a:rPr lang="ru-RU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> «</a:t>
            </a:r>
            <a:r>
              <a:rPr lang="ru-RU" sz="6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>біосфера</a:t>
            </a:r>
            <a:r>
              <a:rPr lang="ru-RU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>»</a:t>
            </a:r>
            <a:endParaRPr lang="uk-UA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cs typeface="+mn-cs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-180975" y="4005263"/>
            <a:ext cx="6265863" cy="3144837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uk-UA" smtClean="0">
                <a:latin typeface="Monotype Corsiva" pitchFamily="66" charset="0"/>
              </a:rPr>
              <a:t>Вони обґрунтували високу хімічну та геологічну активність живої речовини біосфери, підкреслюючи, що розвиток життя на планеті забезпечується особливими фізичними властивостями біосфери</a:t>
            </a:r>
          </a:p>
        </p:txBody>
      </p:sp>
      <p:pic>
        <p:nvPicPr>
          <p:cNvPr id="14339" name="Місце для вмісту 4"/>
          <p:cNvPicPr>
            <a:picLocks noGrp="1" noChangeAspect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250825" y="196850"/>
            <a:ext cx="2952750" cy="3703638"/>
          </a:xfrm>
        </p:spPr>
      </p:pic>
      <p:pic>
        <p:nvPicPr>
          <p:cNvPr id="14340" name="Рисунок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84888" y="2717800"/>
            <a:ext cx="2901950" cy="386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3348038" y="239713"/>
            <a:ext cx="5246687" cy="14319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> Основоположниками </a:t>
            </a:r>
            <a:r>
              <a:rPr lang="ru-RU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>вчення</a:t>
            </a:r>
            <a:r>
              <a:rPr lang="ru-RU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> про </a:t>
            </a:r>
            <a:r>
              <a:rPr lang="ru-RU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>біосферу</a:t>
            </a:r>
            <a:r>
              <a:rPr lang="ru-RU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> є В. І. </a:t>
            </a:r>
            <a:r>
              <a:rPr lang="ru-RU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>Вернадський</a:t>
            </a:r>
            <a:r>
              <a:rPr lang="ru-RU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> та Тейяр де Шарден. </a:t>
            </a:r>
            <a:endParaRPr lang="uk-UA" sz="2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cs typeface="+mn-cs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Вчення В.Вернадського про біосферу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395288" y="4221163"/>
            <a:ext cx="8748712" cy="2447925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	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Уявлення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про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біосферу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як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глобальну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єдину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систему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Землі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,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де увесь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хід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геохімічних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та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енергетичних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перетворень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визначається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життям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, у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20-х роках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ХХ ст.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розробив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у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своїх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працях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Володимир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Іванович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Вернадський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. 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15364" name="Місце для вмісту 4"/>
          <p:cNvPicPr>
            <a:picLocks noGrp="1" noChangeAspect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619250" y="1125538"/>
            <a:ext cx="5976938" cy="3584575"/>
          </a:xfr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Місце для вмісту 4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0825" y="1628775"/>
            <a:ext cx="4759325" cy="4856163"/>
          </a:xfrm>
        </p:spPr>
      </p:pic>
      <p:sp>
        <p:nvSpPr>
          <p:cNvPr id="16387" name="Місце для вмісту 3"/>
          <p:cNvSpPr>
            <a:spLocks noGrp="1"/>
          </p:cNvSpPr>
          <p:nvPr>
            <p:ph sz="quarter" idx="2"/>
          </p:nvPr>
        </p:nvSpPr>
        <p:spPr>
          <a:xfrm>
            <a:off x="5076825" y="1628775"/>
            <a:ext cx="4067175" cy="45720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ru-RU" smtClean="0">
                <a:latin typeface="Monotype Corsiva" pitchFamily="66" charset="0"/>
              </a:rPr>
              <a:t>За Володимиром Івановичем, </a:t>
            </a:r>
            <a:r>
              <a:rPr lang="ru-RU" smtClean="0">
                <a:solidFill>
                  <a:srgbClr val="FF0000"/>
                </a:solidFill>
                <a:latin typeface="Monotype Corsiva" pitchFamily="66" charset="0"/>
              </a:rPr>
              <a:t>біосфера </a:t>
            </a:r>
            <a:r>
              <a:rPr lang="ru-RU" smtClean="0">
                <a:latin typeface="Monotype Corsiva" pitchFamily="66" charset="0"/>
              </a:rPr>
              <a:t>– це оболонка Землі, склад, структура і </a:t>
            </a:r>
            <a:r>
              <a:rPr lang="uk-UA" smtClean="0">
                <a:latin typeface="Monotype Corsiva" pitchFamily="66" charset="0"/>
              </a:rPr>
              <a:t>енергетика якої значною мірою обумовлені життєдіяльністю живих організмів. </a:t>
            </a: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Вчення В.Вернадського про біосферу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Місце для вмісту 4"/>
          <p:cNvPicPr>
            <a:picLocks noGrp="1" noChangeAspect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076825" y="1557338"/>
            <a:ext cx="3887788" cy="5132387"/>
          </a:xfrm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Вчення В.Вернадського про біосферу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850" y="1628775"/>
            <a:ext cx="4319588" cy="1754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>Біосфера - планетарне явище космічного характеру.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3850" y="3933825"/>
            <a:ext cx="4608513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>"Для нас є зрозумілим,- писав він,- що життя є явище космічне, а не суто земне".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есічна">
  <a:themeElements>
    <a:clrScheme name="Ості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Пересічна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450</TotalTime>
  <Words>414</Words>
  <Application>Microsoft Office PowerPoint</Application>
  <PresentationFormat>Экран (4:3)</PresentationFormat>
  <Paragraphs>33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Wingdings</vt:lpstr>
      <vt:lpstr>Wingdings 2</vt:lpstr>
      <vt:lpstr>Tw Cen MT</vt:lpstr>
      <vt:lpstr>Monotype Corsiva</vt:lpstr>
      <vt:lpstr>Пересічна</vt:lpstr>
      <vt:lpstr>Слайд 1</vt:lpstr>
      <vt:lpstr>Біосфера</vt:lpstr>
      <vt:lpstr>Структура біосфери</vt:lpstr>
      <vt:lpstr>Слайд 4</vt:lpstr>
      <vt:lpstr>Слайд 5</vt:lpstr>
      <vt:lpstr>Слайд 6</vt:lpstr>
      <vt:lpstr>Вчення В.Вернадського про біосферу</vt:lpstr>
      <vt:lpstr>Вчення В.Вернадського про біосферу</vt:lpstr>
      <vt:lpstr>Вчення В.Вернадського про біосферу</vt:lpstr>
      <vt:lpstr>"Початку життя в тому Космосі, який ми спостерігаємо, не було, оскільки не було початку цього Космосу. Життя вічне, оскільки вічний Космос". 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</dc:title>
  <dc:creator>MYRON</dc:creator>
  <cp:lastModifiedBy>Таня</cp:lastModifiedBy>
  <cp:revision>33</cp:revision>
  <dcterms:created xsi:type="dcterms:W3CDTF">2012-04-16T09:02:46Z</dcterms:created>
  <dcterms:modified xsi:type="dcterms:W3CDTF">2015-04-28T17:24:28Z</dcterms:modified>
</cp:coreProperties>
</file>