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2286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885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114550"/>
            <a:ext cx="6400800" cy="131445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7B6EC-5736-4E00-B8AC-10219884B504}" type="datetimeFigureOut">
              <a:rPr lang="uk-UA" smtClean="0"/>
              <a:t>18.01.2015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1815084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480A6F-AB3B-402D-A181-770B0C4C1400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31445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7B6EC-5736-4E00-B8AC-10219884B504}" type="datetimeFigureOut">
              <a:rPr lang="uk-UA" smtClean="0"/>
              <a:t>18.01.2015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0A6F-AB3B-402D-A181-770B0C4C1400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802505" y="2458593"/>
            <a:ext cx="468401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194322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2265188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2257426"/>
            <a:ext cx="457200" cy="330994"/>
          </a:xfrm>
        </p:spPr>
        <p:txBody>
          <a:bodyPr/>
          <a:lstStyle/>
          <a:p>
            <a:fld id="{0F480A6F-AB3B-402D-A181-770B0C4C1400}" type="slidenum">
              <a:rPr lang="uk-UA" smtClean="0"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553200" cy="43660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7B6EC-5736-4E00-B8AC-10219884B504}" type="datetimeFigureOut">
              <a:rPr lang="uk-UA" smtClean="0"/>
              <a:t>18.01.2015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228601"/>
            <a:ext cx="144780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7B6EC-5736-4E00-B8AC-10219884B504}" type="datetimeFigureOut">
              <a:rPr lang="uk-UA" smtClean="0"/>
              <a:t>18.01.2015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769779"/>
            <a:ext cx="457200" cy="330994"/>
          </a:xfrm>
        </p:spPr>
        <p:txBody>
          <a:bodyPr/>
          <a:lstStyle/>
          <a:p>
            <a:fld id="{0F480A6F-AB3B-402D-A181-770B0C4C1400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145286"/>
            <a:ext cx="8503920" cy="3429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4288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1714500"/>
            <a:ext cx="8833104" cy="228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06764"/>
            <a:ext cx="8833104" cy="160477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057400"/>
            <a:ext cx="6480174" cy="1254919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7B6EC-5736-4E00-B8AC-10219884B504}" type="datetimeFigureOut">
              <a:rPr lang="uk-UA" smtClean="0"/>
              <a:t>18.01.2015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18288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480A6F-AB3B-402D-A181-770B0C4C1400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00050"/>
            <a:ext cx="7772400" cy="1143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4807458"/>
            <a:ext cx="3044952" cy="274320"/>
          </a:xfrm>
        </p:spPr>
        <p:txBody>
          <a:bodyPr/>
          <a:lstStyle/>
          <a:p>
            <a:fld id="{1647B6EC-5736-4E00-B8AC-10219884B504}" type="datetimeFigureOut">
              <a:rPr lang="uk-UA" smtClean="0"/>
              <a:t>18.01.2015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0A6F-AB3B-402D-A181-770B0C4C1400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1" y="1181739"/>
            <a:ext cx="8921" cy="361466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1650206"/>
            <a:ext cx="0" cy="314096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0858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028700"/>
            <a:ext cx="8833104" cy="6858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4793742"/>
            <a:ext cx="8833104" cy="233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4040188" cy="549731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1" y="1143000"/>
            <a:ext cx="4041775" cy="54864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7B6EC-5736-4E00-B8AC-10219884B504}" type="datetimeFigureOut">
              <a:rPr lang="uk-UA" smtClean="0"/>
              <a:t>18.01.2015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4807458"/>
            <a:ext cx="3581400" cy="27432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96012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1853537"/>
            <a:ext cx="4041648" cy="2863803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1853537"/>
            <a:ext cx="4038600" cy="286664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781812"/>
            <a:ext cx="457200" cy="330994"/>
          </a:xfrm>
        </p:spPr>
        <p:txBody>
          <a:bodyPr/>
          <a:lstStyle>
            <a:lvl1pPr algn="ctr">
              <a:defRPr/>
            </a:lvl1pPr>
          </a:lstStyle>
          <a:p>
            <a:fld id="{0F480A6F-AB3B-402D-A181-770B0C4C1400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7B6EC-5736-4E00-B8AC-10219884B504}" type="datetimeFigureOut">
              <a:rPr lang="uk-UA" smtClean="0"/>
              <a:t>18.01.2015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777015"/>
            <a:ext cx="457200" cy="330994"/>
          </a:xfrm>
        </p:spPr>
        <p:txBody>
          <a:bodyPr/>
          <a:lstStyle/>
          <a:p>
            <a:fld id="{0F480A6F-AB3B-402D-A181-770B0C4C14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18872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7B6EC-5736-4E00-B8AC-10219884B504}" type="datetimeFigureOut">
              <a:rPr lang="uk-UA" smtClean="0"/>
              <a:t>18.01.2015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4743450"/>
            <a:ext cx="609600" cy="33099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480A6F-AB3B-402D-A181-770B0C4C14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14300"/>
            <a:ext cx="8833104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8915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2362200" cy="74295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485901"/>
            <a:ext cx="2362200" cy="3108722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514350"/>
            <a:ext cx="5638800" cy="40576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480A6F-AB3B-402D-A181-770B0C4C1400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7B6EC-5736-4E00-B8AC-10219884B504}" type="datetimeFigureOut">
              <a:rPr lang="uk-UA" smtClean="0"/>
              <a:t>18.01.2015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383280" cy="27432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14300"/>
            <a:ext cx="8833104" cy="22631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/>
          <a:p>
            <a:fld id="{0F480A6F-AB3B-402D-A181-770B0C4C1400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3771900"/>
            <a:ext cx="5867400" cy="9144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457200"/>
            <a:ext cx="5867400" cy="32004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742950"/>
            <a:ext cx="2438400" cy="394335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4803738"/>
            <a:ext cx="3044952" cy="274320"/>
          </a:xfrm>
        </p:spPr>
        <p:txBody>
          <a:bodyPr/>
          <a:lstStyle/>
          <a:p>
            <a:fld id="{1647B6EC-5736-4E00-B8AC-10219884B504}" type="datetimeFigureOut">
              <a:rPr lang="uk-UA" smtClean="0"/>
              <a:t>18.01.2015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584448" cy="27432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9144000" cy="10450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4803738"/>
            <a:ext cx="3044952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647B6EC-5736-4E00-B8AC-10219884B504}" type="datetimeFigureOut">
              <a:rPr lang="uk-UA" smtClean="0"/>
              <a:t>18.01.2015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4808136"/>
            <a:ext cx="35814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957557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780131"/>
            <a:ext cx="457200" cy="330994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480A6F-AB3B-402D-A181-770B0C4C1400}" type="slidenum">
              <a:rPr lang="uk-UA" smtClean="0"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8534400" cy="34495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/>
              <a:t>Виконала </a:t>
            </a:r>
          </a:p>
          <a:p>
            <a:r>
              <a:rPr lang="uk-UA" i="1" dirty="0" smtClean="0"/>
              <a:t>Учениця 11-А класу</a:t>
            </a:r>
          </a:p>
          <a:p>
            <a:r>
              <a:rPr lang="uk-UA" i="1" dirty="0" smtClean="0"/>
              <a:t>Кузнєцова Анастасія</a:t>
            </a:r>
            <a:endParaRPr lang="uk-UA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i="1" dirty="0" smtClean="0"/>
              <a:t>Вівця </a:t>
            </a:r>
            <a:r>
              <a:rPr lang="uk-UA" b="1" i="1" dirty="0" err="1" smtClean="0"/>
              <a:t>Доллі</a:t>
            </a:r>
            <a:endParaRPr lang="uk-UA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42885">
            <a:off x="6538453" y="868860"/>
            <a:ext cx="1892424" cy="27354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20928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/>
              <a:t>Походження ім'я </a:t>
            </a:r>
            <a:endParaRPr lang="uk-UA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    </a:t>
            </a:r>
            <a:r>
              <a:rPr lang="uk-UA" b="1" i="1" dirty="0"/>
              <a:t>Вівця </a:t>
            </a:r>
            <a:r>
              <a:rPr lang="uk-UA" b="1" i="1" dirty="0" err="1" smtClean="0"/>
              <a:t>Доллі</a:t>
            </a:r>
            <a:r>
              <a:rPr lang="en-US" i="1" dirty="0"/>
              <a:t> — </a:t>
            </a:r>
            <a:r>
              <a:rPr lang="uk-UA" i="1" dirty="0"/>
              <a:t>самиця вівці, перша </a:t>
            </a:r>
            <a:r>
              <a:rPr lang="uk-UA" i="1" dirty="0" err="1"/>
              <a:t>успішно клонована тварина з клітин</a:t>
            </a:r>
            <a:r>
              <a:rPr lang="uk-UA" i="1" dirty="0"/>
              <a:t>и іншого дорослого організму</a:t>
            </a:r>
            <a:r>
              <a:rPr lang="uk-UA" i="1" dirty="0" smtClean="0"/>
              <a:t>.</a:t>
            </a:r>
          </a:p>
          <a:p>
            <a:pPr marL="0" indent="0" algn="just">
              <a:buNone/>
            </a:pPr>
            <a:r>
              <a:rPr lang="uk-UA" i="1" dirty="0"/>
              <a:t> </a:t>
            </a:r>
            <a:r>
              <a:rPr lang="uk-UA" i="1" dirty="0" smtClean="0"/>
              <a:t>   </a:t>
            </a:r>
            <a:r>
              <a:rPr lang="uk-UA" i="1" dirty="0" err="1"/>
              <a:t>Спочатку в</a:t>
            </a:r>
            <a:r>
              <a:rPr lang="uk-UA" i="1" dirty="0"/>
              <a:t>івці було присвоєно ідентифікаційний код 6</a:t>
            </a:r>
            <a:r>
              <a:rPr lang="en-US" i="1" dirty="0"/>
              <a:t>LL3. </a:t>
            </a:r>
            <a:r>
              <a:rPr lang="uk-UA" i="1" dirty="0"/>
              <a:t>Ім'я </a:t>
            </a:r>
            <a:r>
              <a:rPr lang="uk-UA" i="1" dirty="0" err="1"/>
              <a:t>Доллі</a:t>
            </a:r>
            <a:r>
              <a:rPr lang="uk-UA" i="1" dirty="0"/>
              <a:t> вона отримала згодом, </a:t>
            </a:r>
            <a:r>
              <a:rPr lang="uk-UA" i="1" dirty="0" err="1"/>
              <a:t>вчесть американської-кантрі </a:t>
            </a:r>
            <a:r>
              <a:rPr lang="uk-UA" i="1" dirty="0" err="1" smtClean="0"/>
              <a:t>с</a:t>
            </a:r>
            <a:r>
              <a:rPr lang="uk-UA" i="1" dirty="0" smtClean="0"/>
              <a:t>півачки Доллі </a:t>
            </a:r>
            <a:r>
              <a:rPr lang="uk-UA" i="1" dirty="0"/>
              <a:t>Партон за пропозицією одного із пастухів, який допомагав при родах вівці. Своєю появою вона завдячує технології соматичного перенесення ядер клітин.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1935812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/>
              <a:t>Клонування </a:t>
            </a:r>
            <a:endParaRPr lang="uk-UA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    </a:t>
            </a:r>
            <a:r>
              <a:rPr lang="uk-UA" i="1" dirty="0"/>
              <a:t>Ця вівця викликала справжній фурор у науковому світі. Вона народилася природним шляхом, однак стала точнісінькою копією вівці, яка померла задовго до народження </a:t>
            </a:r>
            <a:r>
              <a:rPr lang="uk-UA" i="1" dirty="0" err="1"/>
              <a:t>Доллі</a:t>
            </a:r>
            <a:r>
              <a:rPr lang="uk-UA" i="1" dirty="0"/>
              <a:t>. Клонована тварина прожила шість років і народила шістьох </a:t>
            </a:r>
            <a:r>
              <a:rPr lang="uk-UA" i="1" dirty="0" smtClean="0"/>
              <a:t>власних ягнят</a:t>
            </a:r>
            <a:r>
              <a:rPr lang="uk-UA" i="1" dirty="0"/>
              <a:t>. </a:t>
            </a:r>
            <a:r>
              <a:rPr lang="uk-UA" i="1" dirty="0"/>
              <a:t/>
            </a:r>
            <a:br>
              <a:rPr lang="uk-UA" i="1" dirty="0"/>
            </a:br>
            <a:r>
              <a:rPr lang="uk-UA" i="1" dirty="0"/>
              <a:t/>
            </a:r>
            <a:br>
              <a:rPr lang="uk-UA" i="1" dirty="0"/>
            </a:br>
            <a:r>
              <a:rPr lang="uk-UA" i="1" dirty="0" smtClean="0"/>
              <a:t>    Саме з </a:t>
            </a:r>
            <a:r>
              <a:rPr lang="uk-UA" i="1" dirty="0"/>
              <a:t>шотландського інституту </a:t>
            </a:r>
            <a:r>
              <a:rPr lang="uk-UA" i="1" dirty="0" err="1"/>
              <a:t>Росліна</a:t>
            </a:r>
            <a:r>
              <a:rPr lang="uk-UA" i="1" dirty="0"/>
              <a:t> світом поширилась звістка про перше успішне клонування живої </a:t>
            </a:r>
            <a:r>
              <a:rPr lang="uk-UA" i="1" dirty="0" smtClean="0"/>
              <a:t>істоти. До речі в </a:t>
            </a:r>
            <a:r>
              <a:rPr lang="ru-RU" i="1" dirty="0" smtClean="0"/>
              <a:t> </a:t>
            </a:r>
            <a:r>
              <a:rPr lang="ru-RU" i="1" dirty="0" err="1"/>
              <a:t>процесі</a:t>
            </a:r>
            <a:r>
              <a:rPr lang="ru-RU" i="1" dirty="0"/>
              <a:t> </a:t>
            </a:r>
            <a:r>
              <a:rPr lang="ru-RU" i="1" dirty="0" err="1"/>
              <a:t>створення</a:t>
            </a:r>
            <a:r>
              <a:rPr lang="ru-RU" i="1" dirty="0"/>
              <a:t> </a:t>
            </a:r>
            <a:r>
              <a:rPr lang="ru-RU" i="1" dirty="0" err="1"/>
              <a:t>Доллі</a:t>
            </a:r>
            <a:r>
              <a:rPr lang="ru-RU" i="1" dirty="0"/>
              <a:t> в 277 </a:t>
            </a:r>
            <a:r>
              <a:rPr lang="ru-RU" i="1" dirty="0" err="1"/>
              <a:t>яйцеклітин</a:t>
            </a:r>
            <a:r>
              <a:rPr lang="ru-RU" i="1" dirty="0"/>
              <a:t> </a:t>
            </a:r>
            <a:r>
              <a:rPr lang="ru-RU" i="1" dirty="0" err="1"/>
              <a:t>було</a:t>
            </a:r>
            <a:r>
              <a:rPr lang="ru-RU" i="1" dirty="0"/>
              <a:t> вселено ядра 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нестатевих</a:t>
            </a:r>
            <a:r>
              <a:rPr lang="ru-RU" i="1" dirty="0"/>
              <a:t> </a:t>
            </a:r>
            <a:r>
              <a:rPr lang="ru-RU" i="1" dirty="0" err="1"/>
              <a:t>клітин</a:t>
            </a:r>
            <a:r>
              <a:rPr lang="ru-RU" i="1" dirty="0"/>
              <a:t>, </a:t>
            </a:r>
            <a:r>
              <a:rPr lang="ru-RU" i="1" dirty="0" err="1"/>
              <a:t>після</a:t>
            </a:r>
            <a:r>
              <a:rPr lang="ru-RU" i="1" dirty="0"/>
              <a:t> </a:t>
            </a:r>
            <a:r>
              <a:rPr lang="ru-RU" i="1" dirty="0" err="1"/>
              <a:t>чого</a:t>
            </a:r>
            <a:r>
              <a:rPr lang="ru-RU" i="1" dirty="0"/>
              <a:t> </a:t>
            </a:r>
            <a:r>
              <a:rPr lang="ru-RU" i="1" dirty="0" err="1"/>
              <a:t>було</a:t>
            </a:r>
            <a:r>
              <a:rPr lang="ru-RU" i="1" dirty="0"/>
              <a:t> </a:t>
            </a:r>
            <a:r>
              <a:rPr lang="ru-RU" i="1" dirty="0" err="1"/>
              <a:t>утворено</a:t>
            </a:r>
            <a:r>
              <a:rPr lang="ru-RU" i="1" dirty="0"/>
              <a:t> 29 </a:t>
            </a:r>
            <a:r>
              <a:rPr lang="ru-RU" i="1" dirty="0" err="1"/>
              <a:t>ембріонів</a:t>
            </a:r>
            <a:r>
              <a:rPr lang="ru-RU" i="1" dirty="0"/>
              <a:t>,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вижила</a:t>
            </a:r>
            <a:r>
              <a:rPr lang="ru-RU" i="1" dirty="0"/>
              <a:t> </a:t>
            </a:r>
            <a:r>
              <a:rPr lang="ru-RU" i="1" dirty="0" err="1"/>
              <a:t>лише</a:t>
            </a:r>
            <a:r>
              <a:rPr lang="ru-RU" i="1" dirty="0"/>
              <a:t> </a:t>
            </a:r>
            <a:r>
              <a:rPr lang="ru-RU" i="1" dirty="0" err="1"/>
              <a:t>Доллі</a:t>
            </a:r>
            <a:r>
              <a:rPr lang="ru-RU" i="1" dirty="0"/>
              <a:t>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273525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67494"/>
            <a:ext cx="3220870" cy="423408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700601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/>
              <a:t>Смерть </a:t>
            </a:r>
            <a:r>
              <a:rPr lang="uk-UA" b="1" i="1" dirty="0" err="1" smtClean="0"/>
              <a:t>Доллі</a:t>
            </a:r>
            <a:endParaRPr lang="uk-UA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1450" i="1" dirty="0" smtClean="0"/>
              <a:t>    </a:t>
            </a:r>
            <a:r>
              <a:rPr lang="uk-UA" sz="1450" i="1" dirty="0" err="1"/>
              <a:t>Доллі</a:t>
            </a:r>
            <a:r>
              <a:rPr lang="uk-UA" sz="1450" i="1" dirty="0"/>
              <a:t> </a:t>
            </a:r>
            <a:r>
              <a:rPr lang="uk-UA" sz="1450" i="1" dirty="0" err="1"/>
              <a:t>по</a:t>
            </a:r>
            <a:r>
              <a:rPr lang="uk-UA" sz="1450" i="1" dirty="0"/>
              <a:t>мерла 14 лютого 2003 року від прогресуючого захворювання легень, що очевидно було спричинено ретровірусом. Такі захворювання переважно проявляються лише у літніх (пристарілих) овець (середня тривалість їх життя становить 10-12 років). Проте немає доказів того, що причиною захворювання стало передчасне старіння: в овець, які постійно перебувають у закритому приміщенні, ризик цього захворювання зростає, а </a:t>
            </a:r>
            <a:r>
              <a:rPr lang="uk-UA" sz="1450" i="1" dirty="0" err="1"/>
              <a:t>Доллі</a:t>
            </a:r>
            <a:r>
              <a:rPr lang="uk-UA" sz="1450" i="1" dirty="0"/>
              <a:t> якраз задля безпеки перебувала у приміщенні і рідко виходила випасатися з іншими вівцями.</a:t>
            </a:r>
          </a:p>
          <a:p>
            <a:pPr marL="0" indent="0">
              <a:buNone/>
            </a:pPr>
            <a:r>
              <a:rPr lang="uk-UA" sz="1450" i="1" dirty="0" smtClean="0"/>
              <a:t>    9 </a:t>
            </a:r>
            <a:r>
              <a:rPr lang="uk-UA" sz="1450" i="1" dirty="0"/>
              <a:t>квітня 2003 року муміфіковані рештки вівці було передано до Единбурзького музею.</a:t>
            </a:r>
          </a:p>
          <a:p>
            <a:pPr marL="0" indent="0">
              <a:buNone/>
            </a:pPr>
            <a:endParaRPr lang="uk-UA" sz="1450" i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270000"/>
            <a:ext cx="4038600" cy="3028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37870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/>
              <a:t>Думка суспільства</a:t>
            </a:r>
            <a:endParaRPr lang="uk-UA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uk-UA" dirty="0" smtClean="0"/>
              <a:t>    </a:t>
            </a:r>
            <a:r>
              <a:rPr lang="uk-UA" dirty="0"/>
              <a:t>Кіт </a:t>
            </a:r>
            <a:r>
              <a:rPr lang="uk-UA" dirty="0" err="1"/>
              <a:t>Кемпбел</a:t>
            </a:r>
            <a:r>
              <a:rPr lang="uk-UA" dirty="0"/>
              <a:t>, батько </a:t>
            </a:r>
            <a:r>
              <a:rPr lang="uk-UA" dirty="0" err="1"/>
              <a:t>Доллі</a:t>
            </a:r>
            <a:r>
              <a:rPr lang="uk-UA" dirty="0"/>
              <a:t>. Разом з колегою Яном </a:t>
            </a:r>
            <a:r>
              <a:rPr lang="uk-UA" dirty="0" err="1"/>
              <a:t>Вілмутом</a:t>
            </a:r>
            <a:r>
              <a:rPr lang="uk-UA" dirty="0"/>
              <a:t> йому вдалося здійснити успішний експеримент. Втім, на творців клонованої тварини посипалася критика мільйонів людей і церковних лідерів з усього світу. "Створювати живі істоти штучним шляхом - людина не може", заявив Папа Римський. 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i="1" dirty="0"/>
              <a:t>- Я людина невіруюча, а ось моя дружина - католичка. Та вона, як і я, проти клонування людини, однак ми виступаємо за клонування людських ембріонів у медичних цілях. Це може допомогти сотням тисяч хворих людей. А взагалі клонування вже допомагає сільському господарству. Адже завдяки цій технології світ може отримати свійських тварин з чудовим імунітетом, які не хворітимуть і не вмиратимуть.</a:t>
            </a:r>
            <a:r>
              <a:rPr lang="uk-UA" dirty="0"/>
              <a:t> 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uk-UA" dirty="0" smtClean="0"/>
              <a:t>    </a:t>
            </a:r>
            <a:r>
              <a:rPr lang="uk-UA" dirty="0"/>
              <a:t>Ще один учасник проекту з клонування вівці </a:t>
            </a:r>
            <a:r>
              <a:rPr lang="uk-UA" dirty="0" err="1"/>
              <a:t>Доллі</a:t>
            </a:r>
            <a:r>
              <a:rPr lang="uk-UA" dirty="0"/>
              <a:t> - Вільям Річчі, впевнений: клонування тварин приносить лише користь. На його думку, у такий спосіб можна поновити популяцію рідкісних видів, що зараз на межі вимирання. Вільям Річчі в рідній Шотландії прагне започаткувати проект з клонування дикого шотландського гірського кота. Їх залишилося в регіоні не більш як десяток. 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i="1" dirty="0"/>
              <a:t>- Гірський шотландський кіт - дуже рідкісна порода. На сьогоднішній день є лише кілька свідчень очевидців, котрі стверджують, що бачили цих котів. Через те, що в цієї породи є найближчий родич - звичайна домашня кішка, то клонування тут можливе. Шотландці витрачають купу часу і коштів, аби врятувати тварин в інших країнах - а треба подумати і про свої рідкісні види.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94114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/>
              <a:t>Нащадки </a:t>
            </a:r>
            <a:r>
              <a:rPr lang="uk-UA" b="1" i="1" dirty="0" err="1" smtClean="0"/>
              <a:t>Доллі</a:t>
            </a:r>
            <a:endParaRPr lang="uk-UA" b="1" i="1" dirty="0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i="1" dirty="0" smtClean="0"/>
              <a:t>    </a:t>
            </a:r>
            <a:r>
              <a:rPr lang="ru-RU" i="1" dirty="0" err="1"/>
              <a:t>Вчені</a:t>
            </a:r>
            <a:r>
              <a:rPr lang="ru-RU" i="1" dirty="0"/>
              <a:t> з </a:t>
            </a:r>
            <a:r>
              <a:rPr lang="ru-RU" i="1" dirty="0" err="1"/>
              <a:t>Ноттінгемського</a:t>
            </a:r>
            <a:r>
              <a:rPr lang="ru-RU" i="1" dirty="0"/>
              <a:t> </a:t>
            </a:r>
            <a:r>
              <a:rPr lang="ru-RU" i="1" dirty="0" err="1"/>
              <a:t>університету</a:t>
            </a:r>
            <a:r>
              <a:rPr lang="ru-RU" i="1" dirty="0"/>
              <a:t> </a:t>
            </a:r>
            <a:r>
              <a:rPr lang="ru-RU" i="1" dirty="0" err="1"/>
              <a:t>Великобританії</a:t>
            </a:r>
            <a:r>
              <a:rPr lang="ru-RU" i="1" dirty="0"/>
              <a:t> </a:t>
            </a:r>
            <a:r>
              <a:rPr lang="ru-RU" i="1" dirty="0" err="1"/>
              <a:t>вивели</a:t>
            </a:r>
            <a:r>
              <a:rPr lang="ru-RU" i="1" dirty="0"/>
              <a:t> </a:t>
            </a:r>
            <a:r>
              <a:rPr lang="ru-RU" i="1" dirty="0" err="1"/>
              <a:t>чотирьох</a:t>
            </a:r>
            <a:r>
              <a:rPr lang="ru-RU" i="1" dirty="0"/>
              <a:t> </a:t>
            </a:r>
            <a:r>
              <a:rPr lang="ru-RU" i="1" dirty="0" err="1"/>
              <a:t>клонів</a:t>
            </a:r>
            <a:r>
              <a:rPr lang="ru-RU" i="1" dirty="0"/>
              <a:t> </a:t>
            </a:r>
            <a:r>
              <a:rPr lang="ru-RU" i="1" dirty="0" err="1"/>
              <a:t>знаменитої</a:t>
            </a:r>
            <a:r>
              <a:rPr lang="ru-RU" i="1" dirty="0"/>
              <a:t> </a:t>
            </a:r>
            <a:r>
              <a:rPr lang="ru-RU" i="1" dirty="0" err="1"/>
              <a:t>вівці</a:t>
            </a:r>
            <a:r>
              <a:rPr lang="ru-RU" i="1" dirty="0"/>
              <a:t> </a:t>
            </a:r>
            <a:r>
              <a:rPr lang="ru-RU" i="1" dirty="0" err="1" smtClean="0"/>
              <a:t>Доллі</a:t>
            </a:r>
            <a:r>
              <a:rPr lang="ru-RU" i="1" dirty="0" smtClean="0"/>
              <a:t>. </a:t>
            </a:r>
            <a:r>
              <a:rPr lang="uk-UA" i="1" dirty="0"/>
              <a:t>Як повідомляє </a:t>
            </a:r>
            <a:r>
              <a:rPr lang="en-US" i="1" dirty="0"/>
              <a:t>The Daily Mail, </a:t>
            </a:r>
            <a:r>
              <a:rPr lang="uk-UA" i="1" dirty="0" smtClean="0"/>
              <a:t>сім </a:t>
            </a:r>
            <a:r>
              <a:rPr lang="uk-UA" i="1" dirty="0"/>
              <a:t>з половиною роки тому у Великобританії внаслідок клонування на світ з’явилися чотири копії вівці </a:t>
            </a:r>
            <a:r>
              <a:rPr lang="uk-UA" i="1" dirty="0" err="1"/>
              <a:t>Доллі</a:t>
            </a:r>
            <a:r>
              <a:rPr lang="uk-UA" i="1" dirty="0"/>
              <a:t>, з генетичної точки зору ідентичні </a:t>
            </a:r>
            <a:r>
              <a:rPr lang="uk-UA" i="1" dirty="0" err="1"/>
              <a:t>Доллі</a:t>
            </a:r>
            <a:r>
              <a:rPr lang="uk-UA" i="1" dirty="0"/>
              <a:t> й одна одній</a:t>
            </a:r>
            <a:r>
              <a:rPr lang="uk-UA" i="1" dirty="0" smtClean="0"/>
              <a:t>.</a:t>
            </a:r>
            <a:r>
              <a:rPr lang="ru-RU" i="1" dirty="0"/>
              <a:t> В </a:t>
            </a:r>
            <a:r>
              <a:rPr lang="ru-RU" i="1" dirty="0" err="1"/>
              <a:t>даний</a:t>
            </a:r>
            <a:r>
              <a:rPr lang="ru-RU" i="1" dirty="0"/>
              <a:t> час вони </a:t>
            </a:r>
            <a:r>
              <a:rPr lang="ru-RU" i="1" dirty="0" err="1"/>
              <a:t>живуть</a:t>
            </a:r>
            <a:r>
              <a:rPr lang="ru-RU" i="1" dirty="0"/>
              <a:t> на </a:t>
            </a:r>
            <a:r>
              <a:rPr lang="ru-RU" i="1" dirty="0" err="1"/>
              <a:t>угіддях</a:t>
            </a:r>
            <a:r>
              <a:rPr lang="ru-RU" i="1" dirty="0"/>
              <a:t> </a:t>
            </a:r>
            <a:r>
              <a:rPr lang="ru-RU" i="1" dirty="0" err="1"/>
              <a:t>Ноттінгемського</a:t>
            </a:r>
            <a:r>
              <a:rPr lang="ru-RU" i="1" dirty="0"/>
              <a:t> </a:t>
            </a:r>
            <a:r>
              <a:rPr lang="ru-RU" i="1" dirty="0" err="1"/>
              <a:t>університету</a:t>
            </a:r>
            <a:r>
              <a:rPr lang="ru-RU" i="1" dirty="0"/>
              <a:t> </a:t>
            </a:r>
            <a:r>
              <a:rPr lang="ru-RU" i="1" dirty="0" err="1"/>
              <a:t>під</a:t>
            </a:r>
            <a:r>
              <a:rPr lang="ru-RU" i="1" dirty="0"/>
              <a:t> </a:t>
            </a:r>
            <a:r>
              <a:rPr lang="ru-RU" i="1" dirty="0" err="1"/>
              <a:t>наглядом</a:t>
            </a:r>
            <a:r>
              <a:rPr lang="ru-RU" i="1" dirty="0"/>
              <a:t> </a:t>
            </a:r>
            <a:r>
              <a:rPr lang="ru-RU" i="1" dirty="0" err="1"/>
              <a:t>професора</a:t>
            </a:r>
            <a:r>
              <a:rPr lang="ru-RU" i="1" dirty="0"/>
              <a:t> </a:t>
            </a:r>
            <a:r>
              <a:rPr lang="ru-RU" i="1" dirty="0" err="1"/>
              <a:t>Кейта</a:t>
            </a:r>
            <a:r>
              <a:rPr lang="ru-RU" i="1" dirty="0"/>
              <a:t> </a:t>
            </a:r>
            <a:r>
              <a:rPr lang="ru-RU" i="1" dirty="0" err="1"/>
              <a:t>Кемпбелла</a:t>
            </a:r>
            <a:r>
              <a:rPr lang="ru-RU" i="1" dirty="0"/>
              <a:t>. “Ми з ними </a:t>
            </a:r>
            <a:r>
              <a:rPr lang="ru-RU" i="1" dirty="0" err="1"/>
              <a:t>нічого</a:t>
            </a:r>
            <a:r>
              <a:rPr lang="ru-RU" i="1" dirty="0"/>
              <a:t> не </a:t>
            </a:r>
            <a:r>
              <a:rPr lang="ru-RU" i="1" dirty="0" err="1"/>
              <a:t>робимо</a:t>
            </a:r>
            <a:r>
              <a:rPr lang="ru-RU" i="1" dirty="0"/>
              <a:t>, у них </a:t>
            </a:r>
            <a:r>
              <a:rPr lang="ru-RU" i="1" dirty="0" err="1"/>
              <a:t>немає</a:t>
            </a:r>
            <a:r>
              <a:rPr lang="ru-RU" i="1" dirty="0"/>
              <a:t> проблем </a:t>
            </a:r>
            <a:r>
              <a:rPr lang="ru-RU" i="1" dirty="0" err="1"/>
              <a:t>зі</a:t>
            </a:r>
            <a:r>
              <a:rPr lang="ru-RU" i="1" dirty="0"/>
              <a:t> </a:t>
            </a:r>
            <a:r>
              <a:rPr lang="ru-RU" i="1" dirty="0" err="1"/>
              <a:t>здоров’ям</a:t>
            </a:r>
            <a:r>
              <a:rPr lang="ru-RU" i="1" dirty="0"/>
              <a:t>, і </a:t>
            </a:r>
            <a:r>
              <a:rPr lang="ru-RU" i="1" dirty="0" err="1"/>
              <a:t>ні</a:t>
            </a:r>
            <a:r>
              <a:rPr lang="ru-RU" i="1" dirty="0"/>
              <a:t> в кого з них </a:t>
            </a:r>
            <a:r>
              <a:rPr lang="ru-RU" i="1" dirty="0" err="1"/>
              <a:t>немає</a:t>
            </a:r>
            <a:r>
              <a:rPr lang="ru-RU" i="1" dirty="0"/>
              <a:t> </a:t>
            </a:r>
            <a:r>
              <a:rPr lang="ru-RU" i="1" dirty="0" err="1"/>
              <a:t>жодних</a:t>
            </a:r>
            <a:r>
              <a:rPr lang="ru-RU" i="1" dirty="0"/>
              <a:t> </a:t>
            </a:r>
            <a:r>
              <a:rPr lang="ru-RU" i="1" dirty="0" err="1"/>
              <a:t>ознак</a:t>
            </a:r>
            <a:r>
              <a:rPr lang="ru-RU" i="1" dirty="0"/>
              <a:t> артриту, </a:t>
            </a:r>
            <a:r>
              <a:rPr lang="ru-RU" i="1" dirty="0" err="1"/>
              <a:t>який</a:t>
            </a:r>
            <a:r>
              <a:rPr lang="ru-RU" i="1" dirty="0"/>
              <a:t> </a:t>
            </a:r>
            <a:r>
              <a:rPr lang="ru-RU" i="1" dirty="0" err="1"/>
              <a:t>був</a:t>
            </a:r>
            <a:r>
              <a:rPr lang="ru-RU" i="1" dirty="0"/>
              <a:t> у </a:t>
            </a:r>
            <a:r>
              <a:rPr lang="ru-RU" i="1" dirty="0" err="1"/>
              <a:t>Доллі</a:t>
            </a:r>
            <a:r>
              <a:rPr lang="ru-RU" i="1" dirty="0"/>
              <a:t>”, – </a:t>
            </a:r>
            <a:r>
              <a:rPr lang="ru-RU" i="1" dirty="0" err="1"/>
              <a:t>розповів</a:t>
            </a:r>
            <a:r>
              <a:rPr lang="ru-RU" i="1" dirty="0"/>
              <a:t> учений.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1088125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23" y="1131590"/>
            <a:ext cx="2673713" cy="31683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347614"/>
            <a:ext cx="3997027" cy="279791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27653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Дякую за увагу!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3569812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</TotalTime>
  <Words>276</Words>
  <Application>Microsoft Office PowerPoint</Application>
  <PresentationFormat>Экран (16:9)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Вівця Доллі</vt:lpstr>
      <vt:lpstr>Походження ім'я </vt:lpstr>
      <vt:lpstr>Клонування </vt:lpstr>
      <vt:lpstr>Презентация PowerPoint</vt:lpstr>
      <vt:lpstr>Смерть Доллі</vt:lpstr>
      <vt:lpstr>Думка суспільства</vt:lpstr>
      <vt:lpstr>Нащадки Доллі</vt:lpstr>
      <vt:lpstr>Презентация PowerPoint</vt:lpstr>
      <vt:lpstr>Дякую за увагу!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Вівця Доллі</dc:title>
  <dc:creator>Anastasiya</dc:creator>
  <cp:lastModifiedBy>Anastasiya</cp:lastModifiedBy>
  <cp:revision>4</cp:revision>
  <dcterms:created xsi:type="dcterms:W3CDTF">2015-01-18T21:16:17Z</dcterms:created>
  <dcterms:modified xsi:type="dcterms:W3CDTF">2015-01-18T22:08:00Z</dcterms:modified>
</cp:coreProperties>
</file>