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7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6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3E2203-2B23-44F3-B480-19FE77B5E76F}" type="datetimeFigureOut">
              <a:rPr lang="ru-RU" smtClean="0"/>
              <a:t>30.03.14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Підготувала: </a:t>
            </a:r>
            <a:r>
              <a:rPr lang="uk-UA" dirty="0" err="1" smtClean="0"/>
              <a:t>Атаман</a:t>
            </a:r>
            <a:r>
              <a:rPr lang="uk-UA" dirty="0" smtClean="0"/>
              <a:t> Юлія</a:t>
            </a:r>
          </a:p>
          <a:p>
            <a:r>
              <a:rPr lang="uk-UA" dirty="0" smtClean="0"/>
              <a:t>404 група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Інсульт</a:t>
            </a:r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gemorragicheskij_insult_3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" r="1883"/>
          <a:stretch>
            <a:fillRect/>
          </a:stretch>
        </p:blipFill>
        <p:spPr>
          <a:xfrm>
            <a:off x="1259632" y="1628800"/>
            <a:ext cx="6768752" cy="3981619"/>
          </a:xfrm>
        </p:spPr>
      </p:pic>
    </p:spTree>
    <p:extLst>
      <p:ext uri="{BB962C8B-B14F-4D97-AF65-F5344CB8AC3E}">
        <p14:creationId xmlns:p14="http://schemas.microsoft.com/office/powerpoint/2010/main" val="412494998"/>
      </p:ext>
    </p:extLst>
  </p:cSld>
  <p:clrMapOvr>
    <a:masterClrMapping/>
  </p:clrMapOvr>
  <p:transition xmlns:p14="http://schemas.microsoft.com/office/powerpoint/2010/main">
    <p:cover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926976"/>
          </a:xfrm>
        </p:spPr>
        <p:txBody>
          <a:bodyPr>
            <a:normAutofit/>
          </a:bodyPr>
          <a:lstStyle/>
          <a:p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964488" cy="541020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збільшують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: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сімейного</a:t>
            </a:r>
            <a:r>
              <a:rPr lang="ru-RU" dirty="0" smtClean="0"/>
              <a:t> анамнезу </a:t>
            </a:r>
            <a:r>
              <a:rPr lang="ru-RU" dirty="0" err="1" smtClean="0"/>
              <a:t>інсульту</a:t>
            </a:r>
            <a:r>
              <a:rPr lang="ru-RU" dirty="0" smtClean="0"/>
              <a:t>, </a:t>
            </a:r>
            <a:r>
              <a:rPr lang="ru-RU" dirty="0" err="1" smtClean="0"/>
              <a:t>інфаркту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ТІА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Вік</a:t>
            </a:r>
            <a:r>
              <a:rPr lang="ru-RU" dirty="0" smtClean="0"/>
              <a:t> 55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старше.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.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рости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ростом </a:t>
            </a:r>
            <a:r>
              <a:rPr lang="ru-RU" dirty="0" err="1" smtClean="0"/>
              <a:t>артеріального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115/75 мм </a:t>
            </a:r>
            <a:r>
              <a:rPr lang="ru-RU" dirty="0" err="1" smtClean="0"/>
              <a:t>рт.ст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холестерину -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холестерину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5,2 </a:t>
            </a:r>
            <a:r>
              <a:rPr lang="ru-RU" dirty="0" err="1" smtClean="0"/>
              <a:t>ммоль</a:t>
            </a:r>
            <a:r>
              <a:rPr lang="ru-RU" dirty="0" smtClean="0"/>
              <a:t> / л.</a:t>
            </a:r>
          </a:p>
          <a:p>
            <a:pPr marL="620713" indent="-258763">
              <a:lnSpc>
                <a:spcPct val="120000"/>
              </a:lnSpc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Куріння</a:t>
            </a:r>
            <a:r>
              <a:rPr lang="ru-RU" dirty="0" smtClean="0"/>
              <a:t> сигарет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пасивне</a:t>
            </a:r>
            <a:r>
              <a:rPr lang="ru-RU" dirty="0" smtClean="0"/>
              <a:t> </a:t>
            </a:r>
            <a:r>
              <a:rPr lang="ru-RU" dirty="0" err="1" smtClean="0"/>
              <a:t>куріння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Діабет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Надмірна</a:t>
            </a:r>
            <a:r>
              <a:rPr lang="ru-RU" dirty="0" smtClean="0"/>
              <a:t> вага (</a:t>
            </a:r>
            <a:r>
              <a:rPr lang="ru-RU" dirty="0" err="1" smtClean="0"/>
              <a:t>індекс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25 до 29)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ожиріння</a:t>
            </a:r>
            <a:r>
              <a:rPr lang="ru-RU" dirty="0" smtClean="0"/>
              <a:t> (</a:t>
            </a:r>
            <a:r>
              <a:rPr lang="ru-RU" dirty="0" err="1" smtClean="0"/>
              <a:t>індекс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30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).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Серцево-судинні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серцева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, </a:t>
            </a:r>
            <a:r>
              <a:rPr lang="ru-RU" dirty="0" err="1" smtClean="0"/>
              <a:t>вада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серцеві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ритму.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протизаплідних</a:t>
            </a:r>
            <a:r>
              <a:rPr lang="ru-RU" dirty="0" smtClean="0"/>
              <a:t> таблеток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гормональної</a:t>
            </a:r>
            <a:r>
              <a:rPr lang="ru-RU" dirty="0" smtClean="0"/>
              <a:t> </a:t>
            </a:r>
            <a:r>
              <a:rPr lang="ru-RU" dirty="0" err="1" smtClean="0"/>
              <a:t>терапії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естроген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Вживання</a:t>
            </a:r>
            <a:r>
              <a:rPr lang="ru-RU" dirty="0" smtClean="0"/>
              <a:t> алкоголю.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, як правило,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довше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, </a:t>
            </a:r>
            <a:r>
              <a:rPr lang="ru-RU" dirty="0" err="1" smtClean="0"/>
              <a:t>інсультом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хворіють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вмирають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Ускладнення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тимчасову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постійну</a:t>
            </a:r>
            <a:r>
              <a:rPr lang="ru-RU" dirty="0" smtClean="0"/>
              <a:t> </a:t>
            </a:r>
            <a:r>
              <a:rPr lang="ru-RU" dirty="0" err="1" smtClean="0"/>
              <a:t>інвалідність</a:t>
            </a:r>
            <a:r>
              <a:rPr lang="ru-RU" dirty="0" smtClean="0"/>
              <a:t>,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часу, на </a:t>
            </a:r>
            <a:r>
              <a:rPr lang="ru-RU" dirty="0" err="1" smtClean="0"/>
              <a:t>протязі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страждає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кровотоку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яка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постраждала</a:t>
            </a:r>
            <a:r>
              <a:rPr lang="ru-RU" dirty="0" smtClean="0"/>
              <a:t>. </a:t>
            </a:r>
            <a:r>
              <a:rPr lang="ru-RU" dirty="0" err="1" smtClean="0"/>
              <a:t>Ускладнення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включати</a:t>
            </a:r>
            <a:r>
              <a:rPr lang="ru-RU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Параліч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втрата</a:t>
            </a:r>
            <a:r>
              <a:rPr lang="ru-RU" b="1" dirty="0" smtClean="0"/>
              <a:t> </a:t>
            </a:r>
            <a:r>
              <a:rPr lang="ru-RU" b="1" dirty="0" err="1" smtClean="0"/>
              <a:t>м'язових</a:t>
            </a:r>
            <a:r>
              <a:rPr lang="ru-RU" b="1" dirty="0" smtClean="0"/>
              <a:t> </a:t>
            </a:r>
            <a:r>
              <a:rPr lang="ru-RU" b="1" dirty="0" err="1" smtClean="0"/>
              <a:t>рухів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кровотоку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параліч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втрату</a:t>
            </a:r>
            <a:r>
              <a:rPr lang="ru-RU" dirty="0" smtClean="0"/>
              <a:t> контролю над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м'язами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на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стороні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Фізіотерапія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привести до </a:t>
            </a:r>
            <a:r>
              <a:rPr lang="ru-RU" dirty="0" err="1" smtClean="0"/>
              <a:t>покращення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 </a:t>
            </a:r>
            <a:r>
              <a:rPr lang="ru-RU" dirty="0" err="1" smtClean="0"/>
              <a:t>м'язів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паралічу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ковтання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порушення</a:t>
            </a:r>
            <a:r>
              <a:rPr lang="ru-RU" dirty="0" smtClean="0"/>
              <a:t> контролю над </a:t>
            </a:r>
            <a:r>
              <a:rPr lang="ru-RU" dirty="0" err="1" smtClean="0"/>
              <a:t>м'язами</a:t>
            </a:r>
            <a:r>
              <a:rPr lang="ru-RU" dirty="0" smtClean="0"/>
              <a:t> в </a:t>
            </a:r>
            <a:r>
              <a:rPr lang="ru-RU" dirty="0" err="1" smtClean="0"/>
              <a:t>горлі</a:t>
            </a:r>
            <a:r>
              <a:rPr lang="ru-RU" dirty="0" smtClean="0"/>
              <a:t> та </a:t>
            </a:r>
            <a:r>
              <a:rPr lang="ru-RU" dirty="0" err="1" smtClean="0"/>
              <a:t>роті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затруднює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</a:t>
            </a:r>
            <a:r>
              <a:rPr lang="ru-RU" dirty="0" err="1" smtClean="0"/>
              <a:t>ковтання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.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афазії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важким</a:t>
            </a:r>
            <a:r>
              <a:rPr lang="ru-RU" dirty="0" smtClean="0"/>
              <a:t> станом, при </a:t>
            </a:r>
            <a:r>
              <a:rPr lang="ru-RU" dirty="0" err="1" smtClean="0"/>
              <a:t>якому</a:t>
            </a:r>
            <a:r>
              <a:rPr lang="ru-RU" dirty="0" smtClean="0"/>
              <a:t> вона </a:t>
            </a:r>
            <a:r>
              <a:rPr lang="ru-RU" dirty="0" err="1" smtClean="0"/>
              <a:t>відчуває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думок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dirty="0" err="1" smtClean="0"/>
              <a:t>Заняття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логопедом та психотерапевтом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поліпшити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стан.</a:t>
            </a:r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88640"/>
            <a:ext cx="7931224" cy="666936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Втрата</a:t>
            </a:r>
            <a:r>
              <a:rPr lang="ru-RU" b="1" dirty="0" smtClean="0"/>
              <a:t> </a:t>
            </a:r>
            <a:r>
              <a:rPr lang="ru-RU" b="1" dirty="0" err="1" smtClean="0"/>
              <a:t>пам'яті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проблеми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розумінням</a:t>
            </a:r>
            <a:r>
              <a:rPr lang="ru-RU" b="1" dirty="0" smtClean="0"/>
              <a:t>.</a:t>
            </a:r>
            <a:r>
              <a:rPr lang="ru-RU" dirty="0" smtClean="0"/>
              <a:t> Як правило, люди, </a:t>
            </a:r>
            <a:r>
              <a:rPr lang="ru-RU" dirty="0" err="1" smtClean="0"/>
              <a:t>які</a:t>
            </a:r>
            <a:r>
              <a:rPr lang="ru-RU" dirty="0" smtClean="0"/>
              <a:t> перенесли </a:t>
            </a:r>
            <a:r>
              <a:rPr lang="ru-RU" dirty="0" err="1" smtClean="0"/>
              <a:t>інсульт</a:t>
            </a:r>
            <a:r>
              <a:rPr lang="ru-RU" dirty="0" smtClean="0"/>
              <a:t>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.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відчувати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при </a:t>
            </a:r>
            <a:r>
              <a:rPr lang="ru-RU" dirty="0" err="1" smtClean="0"/>
              <a:t>прийнятті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, </a:t>
            </a:r>
            <a:r>
              <a:rPr lang="ru-RU" dirty="0" err="1" smtClean="0"/>
              <a:t>міркувань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концепцій</a:t>
            </a:r>
            <a:r>
              <a:rPr lang="ru-RU" dirty="0" smtClean="0"/>
              <a:t>. </a:t>
            </a:r>
            <a:r>
              <a:rPr lang="ru-RU" dirty="0" err="1" smtClean="0"/>
              <a:t>Покращення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реабілітаційною</a:t>
            </a:r>
            <a:r>
              <a:rPr lang="ru-RU" dirty="0" smtClean="0"/>
              <a:t> </a:t>
            </a:r>
            <a:r>
              <a:rPr lang="ru-RU" dirty="0" err="1" smtClean="0"/>
              <a:t>терапією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Біль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Деякі</a:t>
            </a:r>
            <a:r>
              <a:rPr lang="ru-RU" dirty="0" smtClean="0"/>
              <a:t> люди, </a:t>
            </a:r>
            <a:r>
              <a:rPr lang="ru-RU" dirty="0" err="1" smtClean="0"/>
              <a:t>які</a:t>
            </a:r>
            <a:r>
              <a:rPr lang="ru-RU" dirty="0" smtClean="0"/>
              <a:t> перенесли </a:t>
            </a:r>
            <a:r>
              <a:rPr lang="ru-RU" dirty="0" err="1" smtClean="0"/>
              <a:t>інсульт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скаржитись</a:t>
            </a:r>
            <a:r>
              <a:rPr lang="ru-RU" dirty="0" smtClean="0"/>
              <a:t> на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оніміння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дивні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в тих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постраждали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викликав</a:t>
            </a:r>
            <a:r>
              <a:rPr lang="ru-RU" dirty="0" smtClean="0"/>
              <a:t> </a:t>
            </a:r>
            <a:r>
              <a:rPr lang="ru-RU" dirty="0" err="1" smtClean="0"/>
              <a:t>втрату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в </a:t>
            </a:r>
            <a:r>
              <a:rPr lang="ru-RU" dirty="0" err="1" smtClean="0"/>
              <a:t>лівій</a:t>
            </a:r>
            <a:r>
              <a:rPr lang="ru-RU" dirty="0" smtClean="0"/>
              <a:t> </a:t>
            </a:r>
            <a:r>
              <a:rPr lang="ru-RU" dirty="0" err="1" smtClean="0"/>
              <a:t>руці</a:t>
            </a:r>
            <a:r>
              <a:rPr lang="ru-RU" dirty="0" smtClean="0"/>
              <a:t>, </a:t>
            </a:r>
            <a:r>
              <a:rPr lang="ru-RU" dirty="0" err="1" smtClean="0"/>
              <a:t>ви</a:t>
            </a:r>
            <a:r>
              <a:rPr lang="ru-RU" dirty="0" smtClean="0"/>
              <a:t> можете </a:t>
            </a:r>
            <a:r>
              <a:rPr lang="ru-RU" dirty="0" err="1" smtClean="0"/>
              <a:t>відчувати</a:t>
            </a:r>
            <a:r>
              <a:rPr lang="ru-RU" dirty="0" smtClean="0"/>
              <a:t> </a:t>
            </a:r>
            <a:r>
              <a:rPr lang="ru-RU" dirty="0" err="1" smtClean="0"/>
              <a:t>поколювання</a:t>
            </a:r>
            <a:r>
              <a:rPr lang="ru-RU" dirty="0" smtClean="0"/>
              <a:t>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руці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можете стати </a:t>
            </a:r>
            <a:r>
              <a:rPr lang="ru-RU" dirty="0" err="1" smtClean="0"/>
              <a:t>чутливим</a:t>
            </a:r>
            <a:r>
              <a:rPr lang="ru-RU" dirty="0" smtClean="0"/>
              <a:t> до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при </a:t>
            </a:r>
            <a:r>
              <a:rPr lang="ru-RU" dirty="0" err="1" smtClean="0"/>
              <a:t>інсульті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больовий</a:t>
            </a:r>
            <a:r>
              <a:rPr lang="ru-RU" dirty="0" smtClean="0"/>
              <a:t> синдром.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тижнів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часом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проходити</a:t>
            </a:r>
            <a:r>
              <a:rPr lang="ru-RU" dirty="0" smtClean="0"/>
              <a:t>.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Зміни</a:t>
            </a:r>
            <a:r>
              <a:rPr lang="ru-RU" b="1" dirty="0" smtClean="0"/>
              <a:t> в </a:t>
            </a:r>
            <a:r>
              <a:rPr lang="ru-RU" b="1" dirty="0" err="1" smtClean="0"/>
              <a:t>поведінці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самодопомога</a:t>
            </a:r>
            <a:r>
              <a:rPr lang="ru-RU" b="1" dirty="0" smtClean="0"/>
              <a:t>.</a:t>
            </a:r>
            <a:r>
              <a:rPr lang="ru-RU" dirty="0" smtClean="0"/>
              <a:t> Люди, </a:t>
            </a:r>
            <a:r>
              <a:rPr lang="ru-RU" dirty="0" err="1" smtClean="0"/>
              <a:t>які</a:t>
            </a:r>
            <a:r>
              <a:rPr lang="ru-RU" dirty="0" smtClean="0"/>
              <a:t> перенесли </a:t>
            </a:r>
            <a:r>
              <a:rPr lang="ru-RU" dirty="0" err="1" smtClean="0"/>
              <a:t>інсульт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стати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замкнутими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активними</a:t>
            </a:r>
            <a:r>
              <a:rPr lang="ru-RU" dirty="0" smtClean="0"/>
              <a:t>.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втратити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піклуватися</a:t>
            </a:r>
            <a:r>
              <a:rPr lang="ru-RU" dirty="0" smtClean="0"/>
              <a:t> про себе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стороннього</a:t>
            </a:r>
            <a:r>
              <a:rPr lang="ru-RU" dirty="0" smtClean="0"/>
              <a:t> догляду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повсякденної</a:t>
            </a:r>
            <a:r>
              <a:rPr lang="ru-RU" dirty="0" smtClean="0"/>
              <a:t> </a:t>
            </a:r>
            <a:r>
              <a:rPr lang="ru-RU" dirty="0" err="1" smtClean="0"/>
              <a:t>турботи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будь-якій</a:t>
            </a:r>
            <a:r>
              <a:rPr lang="ru-RU" dirty="0" smtClean="0"/>
              <a:t> </a:t>
            </a:r>
            <a:r>
              <a:rPr lang="ru-RU" dirty="0" err="1" smtClean="0"/>
              <a:t>черепно-мозковій</a:t>
            </a:r>
            <a:r>
              <a:rPr lang="ru-RU" dirty="0" smtClean="0"/>
              <a:t> </a:t>
            </a:r>
            <a:r>
              <a:rPr lang="ru-RU" dirty="0" err="1" smtClean="0"/>
              <a:t>травмі</a:t>
            </a:r>
            <a:r>
              <a:rPr lang="ru-RU" dirty="0" smtClean="0"/>
              <a:t>, </a:t>
            </a:r>
            <a:r>
              <a:rPr lang="ru-RU" dirty="0" err="1" smtClean="0"/>
              <a:t>успіх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ускладнень</a:t>
            </a:r>
            <a:r>
              <a:rPr lang="ru-RU" dirty="0" smtClean="0"/>
              <a:t> буде </a:t>
            </a:r>
            <a:r>
              <a:rPr lang="ru-RU" dirty="0" err="1" smtClean="0"/>
              <a:t>варіювати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Невідкладна</a:t>
            </a:r>
            <a:r>
              <a:rPr lang="ru-RU" dirty="0" smtClean="0"/>
              <a:t> </a:t>
            </a:r>
            <a:r>
              <a:rPr lang="ru-RU" dirty="0" err="1" smtClean="0"/>
              <a:t>терапія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типу - </a:t>
            </a:r>
            <a:r>
              <a:rPr lang="ru-RU" dirty="0" err="1" smtClean="0"/>
              <a:t>ішемічний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Изображение 3" descr="471-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420888"/>
            <a:ext cx="4752528" cy="4235637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1. </a:t>
            </a:r>
            <a:r>
              <a:rPr lang="ru-RU" dirty="0" err="1" smtClean="0"/>
              <a:t>Ішемічний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ішемічного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відновити</a:t>
            </a:r>
            <a:r>
              <a:rPr lang="ru-RU" dirty="0" smtClean="0"/>
              <a:t> </a:t>
            </a:r>
            <a:r>
              <a:rPr lang="ru-RU" dirty="0" err="1" smtClean="0"/>
              <a:t>притік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Лікування</a:t>
            </a:r>
            <a:r>
              <a:rPr lang="ru-RU" b="1" dirty="0" smtClean="0"/>
              <a:t> за </a:t>
            </a:r>
            <a:r>
              <a:rPr lang="ru-RU" b="1" dirty="0" err="1" smtClean="0"/>
              <a:t>допомогою</a:t>
            </a:r>
            <a:r>
              <a:rPr lang="ru-RU" b="1" dirty="0" smtClean="0"/>
              <a:t> </a:t>
            </a:r>
            <a:r>
              <a:rPr lang="ru-RU" b="1" dirty="0" err="1" smtClean="0"/>
              <a:t>препаратів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Терапія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 для </a:t>
            </a:r>
            <a:r>
              <a:rPr lang="ru-RU" dirty="0" err="1" smtClean="0"/>
              <a:t>розрідження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повинна </a:t>
            </a:r>
            <a:r>
              <a:rPr lang="ru-RU" dirty="0" err="1" smtClean="0"/>
              <a:t>розпочатися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4,5 </a:t>
            </a:r>
            <a:r>
              <a:rPr lang="ru-RU" dirty="0" err="1" smtClean="0"/>
              <a:t>години</a:t>
            </a:r>
            <a:r>
              <a:rPr lang="ru-RU" dirty="0" smtClean="0"/>
              <a:t> 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покращує</a:t>
            </a:r>
            <a:r>
              <a:rPr lang="ru-RU" dirty="0" smtClean="0"/>
              <a:t> </a:t>
            </a:r>
            <a:r>
              <a:rPr lang="ru-RU" dirty="0" err="1" smtClean="0"/>
              <a:t>шанси</a:t>
            </a:r>
            <a:r>
              <a:rPr lang="ru-RU" dirty="0" smtClean="0"/>
              <a:t> на </a:t>
            </a:r>
            <a:r>
              <a:rPr lang="ru-RU" dirty="0" err="1" smtClean="0"/>
              <a:t>виживання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зменшує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:</a:t>
            </a:r>
          </a:p>
          <a:p>
            <a:r>
              <a:rPr lang="ru-RU" b="1" dirty="0" err="1" smtClean="0"/>
              <a:t>Аспірин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Аспірин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доведено </a:t>
            </a:r>
            <a:r>
              <a:rPr lang="ru-RU" dirty="0" err="1" smtClean="0"/>
              <a:t>ефективним</a:t>
            </a:r>
            <a:r>
              <a:rPr lang="ru-RU" dirty="0" smtClean="0"/>
              <a:t> препаратом для </a:t>
            </a:r>
            <a:r>
              <a:rPr lang="ru-RU" dirty="0" err="1" smtClean="0"/>
              <a:t>негайного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ішемічного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,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ймовірності</a:t>
            </a:r>
            <a:r>
              <a:rPr lang="ru-RU" dirty="0" smtClean="0"/>
              <a:t> повторного. Доза препарату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варіювати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розріджують</a:t>
            </a:r>
            <a:r>
              <a:rPr lang="ru-RU" dirty="0" smtClean="0"/>
              <a:t> кров,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варфарин</a:t>
            </a:r>
            <a:r>
              <a:rPr lang="ru-RU" dirty="0" smtClean="0"/>
              <a:t>, гепарин та </a:t>
            </a:r>
            <a:r>
              <a:rPr lang="ru-RU" dirty="0" err="1" smtClean="0"/>
              <a:t>клопідогрель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для </a:t>
            </a:r>
            <a:r>
              <a:rPr lang="ru-RU" dirty="0" err="1" smtClean="0"/>
              <a:t>екстреного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03907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Внутрішньовенне</a:t>
            </a:r>
            <a:r>
              <a:rPr lang="ru-RU" b="1" dirty="0" smtClean="0"/>
              <a:t> </a:t>
            </a:r>
            <a:r>
              <a:rPr lang="ru-RU" b="1" dirty="0" err="1" smtClean="0"/>
              <a:t>введення</a:t>
            </a:r>
            <a:r>
              <a:rPr lang="ru-RU" b="1" dirty="0" smtClean="0"/>
              <a:t> </a:t>
            </a:r>
            <a:r>
              <a:rPr lang="ru-RU" b="1" dirty="0" err="1" smtClean="0"/>
              <a:t>тканинного</a:t>
            </a:r>
            <a:r>
              <a:rPr lang="ru-RU" b="1" dirty="0" smtClean="0"/>
              <a:t> активатора </a:t>
            </a:r>
            <a:r>
              <a:rPr lang="ru-RU" b="1" dirty="0" err="1" smtClean="0"/>
              <a:t>плазміногену</a:t>
            </a:r>
            <a:r>
              <a:rPr lang="ru-RU" b="1" dirty="0" smtClean="0"/>
              <a:t> (ТАП).</a:t>
            </a:r>
            <a:r>
              <a:rPr lang="ru-RU" dirty="0" smtClean="0"/>
              <a:t> </a:t>
            </a:r>
            <a:r>
              <a:rPr lang="ru-RU" dirty="0" err="1" smtClean="0"/>
              <a:t>Деяким</a:t>
            </a:r>
            <a:r>
              <a:rPr lang="ru-RU" dirty="0" smtClean="0"/>
              <a:t> </a:t>
            </a:r>
            <a:r>
              <a:rPr lang="ru-RU" dirty="0" err="1" smtClean="0"/>
              <a:t>пацієнтам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ішемічним</a:t>
            </a:r>
            <a:r>
              <a:rPr lang="ru-RU" dirty="0" smtClean="0"/>
              <a:t> </a:t>
            </a:r>
            <a:r>
              <a:rPr lang="ru-RU" dirty="0" err="1" smtClean="0"/>
              <a:t>інсультом</a:t>
            </a:r>
            <a:r>
              <a:rPr lang="ru-RU" dirty="0" smtClean="0"/>
              <a:t> буде </a:t>
            </a:r>
            <a:r>
              <a:rPr lang="ru-RU" dirty="0" err="1" smtClean="0"/>
              <a:t>ефективним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тканинного</a:t>
            </a:r>
            <a:r>
              <a:rPr lang="ru-RU" dirty="0" smtClean="0"/>
              <a:t> активатора </a:t>
            </a:r>
            <a:r>
              <a:rPr lang="ru-RU" dirty="0" err="1" smtClean="0"/>
              <a:t>плазміногену</a:t>
            </a:r>
            <a:r>
              <a:rPr lang="ru-RU" dirty="0" smtClean="0"/>
              <a:t> (ТАП) в межах 4,5-години, </a:t>
            </a:r>
            <a:r>
              <a:rPr lang="ru-RU" dirty="0" err="1" smtClean="0"/>
              <a:t>який</a:t>
            </a:r>
            <a:r>
              <a:rPr lang="ru-RU" dirty="0" smtClean="0"/>
              <a:t> приводить до </a:t>
            </a:r>
            <a:r>
              <a:rPr lang="ru-RU" dirty="0" err="1" smtClean="0"/>
              <a:t>розчинення</a:t>
            </a:r>
            <a:r>
              <a:rPr lang="ru-RU" dirty="0" smtClean="0"/>
              <a:t> тромба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току </a:t>
            </a:r>
            <a:r>
              <a:rPr lang="ru-RU" dirty="0" err="1" smtClean="0"/>
              <a:t>крові</a:t>
            </a:r>
            <a:r>
              <a:rPr lang="ru-RU" dirty="0" smtClean="0"/>
              <a:t> в </a:t>
            </a:r>
            <a:r>
              <a:rPr lang="ru-RU" dirty="0" err="1" smtClean="0"/>
              <a:t>блокованій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. </a:t>
            </a:r>
            <a:r>
              <a:rPr lang="ru-RU" dirty="0" err="1" smtClean="0"/>
              <a:t>Протипоказане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препарату при </a:t>
            </a:r>
            <a:r>
              <a:rPr lang="ru-RU" dirty="0" err="1" smtClean="0"/>
              <a:t>геморагічному</a:t>
            </a:r>
            <a:r>
              <a:rPr lang="ru-RU" dirty="0" smtClean="0"/>
              <a:t> </a:t>
            </a:r>
            <a:r>
              <a:rPr lang="ru-RU" dirty="0" err="1" smtClean="0"/>
              <a:t>інсульті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лікуванні</a:t>
            </a:r>
            <a:r>
              <a:rPr lang="ru-RU" dirty="0" smtClean="0"/>
              <a:t> </a:t>
            </a:r>
            <a:r>
              <a:rPr lang="ru-RU" dirty="0" err="1" smtClean="0"/>
              <a:t>ішемічних</a:t>
            </a:r>
            <a:r>
              <a:rPr lang="ru-RU" dirty="0" smtClean="0"/>
              <a:t> </a:t>
            </a:r>
            <a:r>
              <a:rPr lang="ru-RU" dirty="0" err="1" smtClean="0"/>
              <a:t>інсультів</a:t>
            </a:r>
            <a:r>
              <a:rPr lang="ru-RU" dirty="0" smtClean="0"/>
              <a:t> часто </a:t>
            </a:r>
            <a:r>
              <a:rPr lang="ru-RU" dirty="0" err="1" smtClean="0"/>
              <a:t>необхідне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процедур,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виконані</a:t>
            </a:r>
            <a:r>
              <a:rPr lang="ru-RU" dirty="0" smtClean="0"/>
              <a:t> як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:</a:t>
            </a:r>
          </a:p>
          <a:p>
            <a:r>
              <a:rPr lang="ru-RU" b="1" dirty="0" err="1" smtClean="0"/>
              <a:t>Використання</a:t>
            </a:r>
            <a:r>
              <a:rPr lang="ru-RU" b="1" dirty="0" smtClean="0"/>
              <a:t> </a:t>
            </a:r>
            <a:r>
              <a:rPr lang="ru-RU" b="1" dirty="0" err="1" smtClean="0"/>
              <a:t>тканинного</a:t>
            </a:r>
            <a:r>
              <a:rPr lang="ru-RU" b="1" dirty="0" smtClean="0"/>
              <a:t> активатора </a:t>
            </a:r>
            <a:r>
              <a:rPr lang="ru-RU" b="1" dirty="0" err="1" smtClean="0"/>
              <a:t>плазміногену</a:t>
            </a:r>
            <a:r>
              <a:rPr lang="ru-RU" b="1" dirty="0" smtClean="0"/>
              <a:t> (ТАП) </a:t>
            </a:r>
            <a:r>
              <a:rPr lang="ru-RU" b="1" dirty="0" err="1" smtClean="0"/>
              <a:t>з</a:t>
            </a:r>
            <a:r>
              <a:rPr lang="ru-RU" b="1" dirty="0" smtClean="0"/>
              <a:t> доставкою прямо до </a:t>
            </a:r>
            <a:r>
              <a:rPr lang="ru-RU" b="1" dirty="0" err="1" smtClean="0"/>
              <a:t>мозку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катетери</a:t>
            </a:r>
            <a:r>
              <a:rPr lang="ru-RU" dirty="0" smtClean="0"/>
              <a:t> для </a:t>
            </a:r>
            <a:r>
              <a:rPr lang="ru-RU" dirty="0" err="1" smtClean="0"/>
              <a:t>введення</a:t>
            </a:r>
            <a:r>
              <a:rPr lang="ru-RU" dirty="0" smtClean="0"/>
              <a:t> препарату до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Механічне</a:t>
            </a:r>
            <a:r>
              <a:rPr lang="ru-RU" b="1" dirty="0" smtClean="0"/>
              <a:t> </a:t>
            </a:r>
            <a:r>
              <a:rPr lang="ru-RU" b="1" dirty="0" err="1" smtClean="0"/>
              <a:t>видалення</a:t>
            </a:r>
            <a:r>
              <a:rPr lang="ru-RU" b="1" dirty="0" smtClean="0"/>
              <a:t> </a:t>
            </a:r>
            <a:r>
              <a:rPr lang="ru-RU" b="1" dirty="0" err="1" smtClean="0"/>
              <a:t>згустку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катетер для </a:t>
            </a:r>
            <a:r>
              <a:rPr lang="ru-RU" dirty="0" err="1" smtClean="0"/>
              <a:t>маневрів</a:t>
            </a:r>
            <a:r>
              <a:rPr lang="ru-RU" dirty="0" smtClean="0"/>
              <a:t> у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механічним</a:t>
            </a:r>
            <a:r>
              <a:rPr lang="ru-RU" dirty="0" smtClean="0"/>
              <a:t> </a:t>
            </a:r>
            <a:r>
              <a:rPr lang="ru-RU" dirty="0" err="1" smtClean="0"/>
              <a:t>видаленням</a:t>
            </a:r>
            <a:r>
              <a:rPr lang="ru-RU" dirty="0" smtClean="0"/>
              <a:t> тромбу.</a:t>
            </a:r>
          </a:p>
          <a:p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cover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32656"/>
            <a:ext cx="7772400" cy="6192688"/>
          </a:xfrm>
        </p:spPr>
        <p:txBody>
          <a:bodyPr>
            <a:noAutofit/>
          </a:bodyPr>
          <a:lstStyle/>
          <a:p>
            <a:r>
              <a:rPr lang="ru-RU" sz="1960" b="1" dirty="0" err="1" smtClean="0"/>
              <a:t>Інші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процедури</a:t>
            </a:r>
            <a:r>
              <a:rPr lang="ru-RU" sz="1960" b="1" dirty="0" smtClean="0"/>
              <a:t>.</a:t>
            </a:r>
            <a:r>
              <a:rPr lang="ru-RU" sz="1960" dirty="0" smtClean="0"/>
              <a:t> </a:t>
            </a:r>
            <a:r>
              <a:rPr lang="ru-RU" sz="1960" dirty="0" err="1" smtClean="0"/>
              <a:t>Щоб</a:t>
            </a:r>
            <a:r>
              <a:rPr lang="ru-RU" sz="1960" dirty="0" smtClean="0"/>
              <a:t> </a:t>
            </a:r>
            <a:r>
              <a:rPr lang="ru-RU" sz="1960" dirty="0" err="1" smtClean="0"/>
              <a:t>зменшити</a:t>
            </a:r>
            <a:r>
              <a:rPr lang="ru-RU" sz="1960" dirty="0" smtClean="0"/>
              <a:t> </a:t>
            </a:r>
            <a:r>
              <a:rPr lang="ru-RU" sz="1960" dirty="0" err="1" smtClean="0"/>
              <a:t>ризик</a:t>
            </a:r>
            <a:r>
              <a:rPr lang="ru-RU" sz="1960" dirty="0" smtClean="0"/>
              <a:t> повторного </a:t>
            </a:r>
            <a:r>
              <a:rPr lang="ru-RU" sz="1960" dirty="0" err="1" smtClean="0"/>
              <a:t>інсульту</a:t>
            </a:r>
            <a:r>
              <a:rPr lang="ru-RU" sz="1960" dirty="0" smtClean="0"/>
              <a:t> </a:t>
            </a:r>
            <a:r>
              <a:rPr lang="ru-RU" sz="1960" dirty="0" err="1" smtClean="0"/>
              <a:t>або</a:t>
            </a:r>
            <a:r>
              <a:rPr lang="ru-RU" sz="1960" dirty="0" smtClean="0"/>
              <a:t> ТІА, </a:t>
            </a:r>
            <a:r>
              <a:rPr lang="ru-RU" sz="1960" dirty="0" err="1" smtClean="0"/>
              <a:t>лікар</a:t>
            </a:r>
            <a:r>
              <a:rPr lang="ru-RU" sz="1960" dirty="0" smtClean="0"/>
              <a:t> </a:t>
            </a:r>
            <a:r>
              <a:rPr lang="ru-RU" sz="1960" dirty="0" err="1" smtClean="0"/>
              <a:t>може</a:t>
            </a:r>
            <a:r>
              <a:rPr lang="ru-RU" sz="1960" dirty="0" smtClean="0"/>
              <a:t> </a:t>
            </a:r>
            <a:r>
              <a:rPr lang="ru-RU" sz="1960" dirty="0" err="1" smtClean="0"/>
              <a:t>рекомендувати</a:t>
            </a:r>
            <a:r>
              <a:rPr lang="ru-RU" sz="1960" dirty="0" smtClean="0"/>
              <a:t> </a:t>
            </a:r>
            <a:r>
              <a:rPr lang="ru-RU" sz="1960" dirty="0" err="1" smtClean="0"/>
              <a:t>процедури</a:t>
            </a:r>
            <a:r>
              <a:rPr lang="ru-RU" sz="1960" dirty="0" smtClean="0"/>
              <a:t> для </a:t>
            </a:r>
            <a:r>
              <a:rPr lang="ru-RU" sz="1960" dirty="0" err="1" smtClean="0"/>
              <a:t>відкриття</a:t>
            </a:r>
            <a:r>
              <a:rPr lang="ru-RU" sz="1960" dirty="0" smtClean="0"/>
              <a:t> </a:t>
            </a:r>
            <a:r>
              <a:rPr lang="ru-RU" sz="1960" dirty="0" err="1" smtClean="0"/>
              <a:t>звужених</a:t>
            </a:r>
            <a:r>
              <a:rPr lang="ru-RU" sz="1960" dirty="0" smtClean="0"/>
              <a:t> бляшками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. Вони </a:t>
            </a:r>
            <a:r>
              <a:rPr lang="ru-RU" sz="1960" dirty="0" err="1" smtClean="0"/>
              <a:t>можуть</a:t>
            </a:r>
            <a:r>
              <a:rPr lang="ru-RU" sz="1960" dirty="0" smtClean="0"/>
              <a:t> </a:t>
            </a:r>
            <a:r>
              <a:rPr lang="ru-RU" sz="1960" dirty="0" err="1" smtClean="0"/>
              <a:t>включати</a:t>
            </a:r>
            <a:r>
              <a:rPr lang="ru-RU" sz="1960" dirty="0" smtClean="0"/>
              <a:t>:</a:t>
            </a:r>
          </a:p>
          <a:p>
            <a:r>
              <a:rPr lang="ru-RU" sz="1960" b="1" dirty="0" err="1" smtClean="0"/>
              <a:t>Ендартеректомія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сонних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артерій</a:t>
            </a:r>
            <a:r>
              <a:rPr lang="ru-RU" sz="1960" b="1" dirty="0" smtClean="0"/>
              <a:t>.</a:t>
            </a:r>
            <a:r>
              <a:rPr lang="ru-RU" sz="1960" dirty="0" smtClean="0"/>
              <a:t> При </a:t>
            </a:r>
            <a:r>
              <a:rPr lang="ru-RU" sz="1960" dirty="0" err="1" smtClean="0"/>
              <a:t>цій</a:t>
            </a:r>
            <a:r>
              <a:rPr lang="ru-RU" sz="1960" dirty="0" smtClean="0"/>
              <a:t> </a:t>
            </a:r>
            <a:r>
              <a:rPr lang="ru-RU" sz="1960" dirty="0" err="1" smtClean="0"/>
              <a:t>процедурі</a:t>
            </a:r>
            <a:r>
              <a:rPr lang="ru-RU" sz="1960" dirty="0" smtClean="0"/>
              <a:t> </a:t>
            </a:r>
            <a:r>
              <a:rPr lang="ru-RU" sz="1960" dirty="0" err="1" smtClean="0"/>
              <a:t>хірург</a:t>
            </a:r>
            <a:r>
              <a:rPr lang="ru-RU" sz="1960" dirty="0" smtClean="0"/>
              <a:t> </a:t>
            </a:r>
            <a:r>
              <a:rPr lang="ru-RU" sz="1960" dirty="0" err="1" smtClean="0"/>
              <a:t>видаляє</a:t>
            </a:r>
            <a:r>
              <a:rPr lang="ru-RU" sz="1960" dirty="0" smtClean="0"/>
              <a:t> бляшки, </a:t>
            </a:r>
            <a:r>
              <a:rPr lang="ru-RU" sz="1960" dirty="0" err="1" smtClean="0"/>
              <a:t>що</a:t>
            </a:r>
            <a:r>
              <a:rPr lang="ru-RU" sz="1960" dirty="0" smtClean="0"/>
              <a:t> </a:t>
            </a:r>
            <a:r>
              <a:rPr lang="ru-RU" sz="1960" dirty="0" err="1" smtClean="0"/>
              <a:t>блокують</a:t>
            </a:r>
            <a:r>
              <a:rPr lang="ru-RU" sz="1960" dirty="0" smtClean="0"/>
              <a:t> </a:t>
            </a:r>
            <a:r>
              <a:rPr lang="ru-RU" sz="1960" dirty="0" err="1" smtClean="0"/>
              <a:t>сонні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артерії</a:t>
            </a:r>
            <a:r>
              <a:rPr lang="ru-RU" sz="1960" dirty="0" smtClean="0"/>
              <a:t> в </a:t>
            </a:r>
            <a:r>
              <a:rPr lang="ru-RU" sz="1960" dirty="0" err="1" smtClean="0"/>
              <a:t>ділянці</a:t>
            </a:r>
            <a:r>
              <a:rPr lang="ru-RU" sz="1960" dirty="0" smtClean="0"/>
              <a:t> </a:t>
            </a:r>
            <a:r>
              <a:rPr lang="ru-RU" sz="1960" dirty="0" err="1" smtClean="0"/>
              <a:t>шиї</a:t>
            </a:r>
            <a:r>
              <a:rPr lang="ru-RU" sz="1960" dirty="0" smtClean="0"/>
              <a:t>. </a:t>
            </a:r>
            <a:r>
              <a:rPr lang="ru-RU" sz="1960" dirty="0" err="1" smtClean="0"/>
              <a:t>Заблоковану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артерію</a:t>
            </a:r>
            <a:r>
              <a:rPr lang="ru-RU" sz="1960" dirty="0" smtClean="0"/>
              <a:t> </a:t>
            </a:r>
            <a:r>
              <a:rPr lang="ru-RU" sz="1960" dirty="0" err="1" smtClean="0"/>
              <a:t>відкривають</a:t>
            </a:r>
            <a:r>
              <a:rPr lang="ru-RU" sz="1960" dirty="0" smtClean="0"/>
              <a:t>, бляшки </a:t>
            </a:r>
            <a:r>
              <a:rPr lang="ru-RU" sz="1960" dirty="0" err="1" smtClean="0"/>
              <a:t>видаляють</a:t>
            </a:r>
            <a:r>
              <a:rPr lang="ru-RU" sz="1960" dirty="0" smtClean="0"/>
              <a:t>. Процедура </a:t>
            </a:r>
            <a:r>
              <a:rPr lang="ru-RU" sz="1960" dirty="0" err="1" smtClean="0"/>
              <a:t>може</a:t>
            </a:r>
            <a:r>
              <a:rPr lang="ru-RU" sz="1960" dirty="0" smtClean="0"/>
              <a:t> </a:t>
            </a:r>
            <a:r>
              <a:rPr lang="ru-RU" sz="1960" dirty="0" err="1" smtClean="0"/>
              <a:t>знизити</a:t>
            </a:r>
            <a:r>
              <a:rPr lang="ru-RU" sz="1960" dirty="0" smtClean="0"/>
              <a:t> </a:t>
            </a:r>
            <a:r>
              <a:rPr lang="ru-RU" sz="1960" dirty="0" err="1" smtClean="0"/>
              <a:t>ризик</a:t>
            </a:r>
            <a:r>
              <a:rPr lang="ru-RU" sz="1960" dirty="0" smtClean="0"/>
              <a:t> </a:t>
            </a:r>
            <a:r>
              <a:rPr lang="ru-RU" sz="1960" dirty="0" err="1" smtClean="0"/>
              <a:t>ішемічного</a:t>
            </a:r>
            <a:r>
              <a:rPr lang="ru-RU" sz="1960" dirty="0" smtClean="0"/>
              <a:t> </a:t>
            </a:r>
            <a:r>
              <a:rPr lang="ru-RU" sz="1960" dirty="0" err="1" smtClean="0"/>
              <a:t>інсульту</a:t>
            </a:r>
            <a:r>
              <a:rPr lang="ru-RU" sz="1960" dirty="0" smtClean="0"/>
              <a:t>. </a:t>
            </a:r>
            <a:r>
              <a:rPr lang="ru-RU" sz="1960" dirty="0" err="1" smtClean="0"/>
              <a:t>Однак</a:t>
            </a:r>
            <a:r>
              <a:rPr lang="ru-RU" sz="1960" dirty="0" smtClean="0"/>
              <a:t>, </a:t>
            </a:r>
            <a:r>
              <a:rPr lang="ru-RU" sz="1960" dirty="0" err="1" smtClean="0"/>
              <a:t>каротидна</a:t>
            </a:r>
            <a:r>
              <a:rPr lang="ru-RU" sz="1960" dirty="0" smtClean="0"/>
              <a:t> </a:t>
            </a:r>
            <a:r>
              <a:rPr lang="ru-RU" sz="1960" dirty="0" err="1" smtClean="0"/>
              <a:t>ендартеректомія</a:t>
            </a:r>
            <a:r>
              <a:rPr lang="ru-RU" sz="1960" dirty="0" smtClean="0"/>
              <a:t> сама по </a:t>
            </a:r>
            <a:r>
              <a:rPr lang="ru-RU" sz="1960" dirty="0" err="1" smtClean="0"/>
              <a:t>собі</a:t>
            </a:r>
            <a:r>
              <a:rPr lang="ru-RU" sz="1960" dirty="0" smtClean="0"/>
              <a:t> </a:t>
            </a:r>
            <a:r>
              <a:rPr lang="ru-RU" sz="1960" dirty="0" err="1" smtClean="0"/>
              <a:t>може</a:t>
            </a:r>
            <a:r>
              <a:rPr lang="ru-RU" sz="1960" dirty="0" smtClean="0"/>
              <a:t> </a:t>
            </a:r>
            <a:r>
              <a:rPr lang="ru-RU" sz="1960" dirty="0" err="1" smtClean="0"/>
              <a:t>також</a:t>
            </a:r>
            <a:r>
              <a:rPr lang="ru-RU" sz="1960" dirty="0" smtClean="0"/>
              <a:t> </a:t>
            </a:r>
            <a:r>
              <a:rPr lang="ru-RU" sz="1960" dirty="0" err="1" smtClean="0"/>
              <a:t>викликати</a:t>
            </a:r>
            <a:r>
              <a:rPr lang="ru-RU" sz="1960" dirty="0" smtClean="0"/>
              <a:t> </a:t>
            </a:r>
            <a:r>
              <a:rPr lang="ru-RU" sz="1960" dirty="0" err="1" smtClean="0"/>
              <a:t>інсульт</a:t>
            </a:r>
            <a:r>
              <a:rPr lang="ru-RU" sz="1960" dirty="0" smtClean="0"/>
              <a:t> </a:t>
            </a:r>
            <a:r>
              <a:rPr lang="ru-RU" sz="1960" dirty="0" err="1" smtClean="0"/>
              <a:t>або</a:t>
            </a:r>
            <a:r>
              <a:rPr lang="ru-RU" sz="1960" dirty="0" smtClean="0"/>
              <a:t> </a:t>
            </a:r>
            <a:r>
              <a:rPr lang="ru-RU" sz="1960" dirty="0" err="1" smtClean="0"/>
              <a:t>серцевий</a:t>
            </a:r>
            <a:r>
              <a:rPr lang="ru-RU" sz="1960" dirty="0" smtClean="0"/>
              <a:t> </a:t>
            </a:r>
            <a:r>
              <a:rPr lang="ru-RU" sz="1960" dirty="0" err="1" smtClean="0"/>
              <a:t>напад</a:t>
            </a:r>
            <a:r>
              <a:rPr lang="ru-RU" sz="1960" dirty="0" smtClean="0"/>
              <a:t>, </a:t>
            </a:r>
            <a:r>
              <a:rPr lang="ru-RU" sz="1960" dirty="0" err="1" smtClean="0"/>
              <a:t>сприяючи</a:t>
            </a:r>
            <a:r>
              <a:rPr lang="ru-RU" sz="1960" dirty="0" smtClean="0"/>
              <a:t> </a:t>
            </a:r>
            <a:r>
              <a:rPr lang="ru-RU" sz="1960" dirty="0" err="1" smtClean="0"/>
              <a:t>утворенню</a:t>
            </a:r>
            <a:r>
              <a:rPr lang="ru-RU" sz="1960" dirty="0" smtClean="0"/>
              <a:t> </a:t>
            </a:r>
            <a:r>
              <a:rPr lang="ru-RU" sz="1960" dirty="0" err="1" smtClean="0"/>
              <a:t>згустка</a:t>
            </a:r>
            <a:r>
              <a:rPr lang="ru-RU" sz="1960" dirty="0" smtClean="0"/>
              <a:t> </a:t>
            </a:r>
            <a:r>
              <a:rPr lang="ru-RU" sz="1960" dirty="0" err="1" smtClean="0"/>
              <a:t>крові</a:t>
            </a:r>
            <a:r>
              <a:rPr lang="ru-RU" sz="1960" dirty="0" smtClean="0"/>
              <a:t>. Для </a:t>
            </a:r>
            <a:r>
              <a:rPr lang="ru-RU" sz="1960" dirty="0" err="1" smtClean="0"/>
              <a:t>зменшення</a:t>
            </a:r>
            <a:r>
              <a:rPr lang="ru-RU" sz="1960" dirty="0" smtClean="0"/>
              <a:t> </a:t>
            </a:r>
            <a:r>
              <a:rPr lang="ru-RU" sz="1960" dirty="0" err="1" smtClean="0"/>
              <a:t>ризику</a:t>
            </a:r>
            <a:r>
              <a:rPr lang="ru-RU" sz="1960" dirty="0" smtClean="0"/>
              <a:t> </a:t>
            </a:r>
            <a:r>
              <a:rPr lang="ru-RU" sz="1960" dirty="0" err="1" smtClean="0"/>
              <a:t>інсульту</a:t>
            </a:r>
            <a:r>
              <a:rPr lang="ru-RU" sz="1960" dirty="0" smtClean="0"/>
              <a:t> </a:t>
            </a:r>
            <a:r>
              <a:rPr lang="ru-RU" sz="1960" dirty="0" err="1" smtClean="0"/>
              <a:t>використовують</a:t>
            </a:r>
            <a:r>
              <a:rPr lang="ru-RU" sz="1960" dirty="0" smtClean="0"/>
              <a:t> </a:t>
            </a:r>
            <a:r>
              <a:rPr lang="ru-RU" sz="1960" dirty="0" err="1" smtClean="0"/>
              <a:t>спеціальні</a:t>
            </a:r>
            <a:r>
              <a:rPr lang="ru-RU" sz="1960" dirty="0" smtClean="0"/>
              <a:t> </a:t>
            </a:r>
            <a:r>
              <a:rPr lang="ru-RU" sz="1960" dirty="0" err="1" smtClean="0"/>
              <a:t>фільтри</a:t>
            </a:r>
            <a:r>
              <a:rPr lang="ru-RU" sz="1960" dirty="0" smtClean="0"/>
              <a:t> у </a:t>
            </a:r>
            <a:r>
              <a:rPr lang="ru-RU" sz="1960" dirty="0" err="1" smtClean="0"/>
              <a:t>стратегічних</a:t>
            </a:r>
            <a:r>
              <a:rPr lang="ru-RU" sz="1960" dirty="0" smtClean="0"/>
              <a:t> точках току </a:t>
            </a:r>
            <a:r>
              <a:rPr lang="ru-RU" sz="1960" dirty="0" err="1" smtClean="0"/>
              <a:t>крові</a:t>
            </a:r>
            <a:r>
              <a:rPr lang="ru-RU" sz="1960" dirty="0" smtClean="0"/>
              <a:t>.</a:t>
            </a:r>
          </a:p>
          <a:p>
            <a:r>
              <a:rPr lang="ru-RU" sz="1960" b="1" dirty="0" err="1" smtClean="0"/>
              <a:t>Ангіопластика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і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стентування</a:t>
            </a:r>
            <a:r>
              <a:rPr lang="ru-RU" sz="1960" b="1" dirty="0" smtClean="0"/>
              <a:t>.</a:t>
            </a:r>
            <a:r>
              <a:rPr lang="ru-RU" sz="1960" dirty="0" smtClean="0"/>
              <a:t> </a:t>
            </a:r>
            <a:r>
              <a:rPr lang="ru-RU" sz="1960" dirty="0" err="1" smtClean="0"/>
              <a:t>Ангіопластика</a:t>
            </a:r>
            <a:r>
              <a:rPr lang="ru-RU" sz="1960" dirty="0" smtClean="0"/>
              <a:t> - </a:t>
            </a:r>
            <a:r>
              <a:rPr lang="ru-RU" sz="1960" dirty="0" err="1" smtClean="0"/>
              <a:t>інший</a:t>
            </a:r>
            <a:r>
              <a:rPr lang="ru-RU" sz="1960" dirty="0" smtClean="0"/>
              <a:t> метод </a:t>
            </a:r>
            <a:r>
              <a:rPr lang="ru-RU" sz="1960" dirty="0" err="1" smtClean="0"/>
              <a:t>розширення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, </a:t>
            </a:r>
            <a:r>
              <a:rPr lang="ru-RU" sz="1960" dirty="0" err="1" smtClean="0"/>
              <a:t>що</a:t>
            </a:r>
            <a:r>
              <a:rPr lang="ru-RU" sz="1960" dirty="0" smtClean="0"/>
              <a:t> </a:t>
            </a:r>
            <a:r>
              <a:rPr lang="ru-RU" sz="1960" dirty="0" err="1" smtClean="0"/>
              <a:t>ведуть</a:t>
            </a:r>
            <a:r>
              <a:rPr lang="ru-RU" sz="1960" dirty="0" smtClean="0"/>
              <a:t> до </a:t>
            </a:r>
            <a:r>
              <a:rPr lang="ru-RU" sz="1960" dirty="0" err="1" smtClean="0"/>
              <a:t>мозку</a:t>
            </a:r>
            <a:r>
              <a:rPr lang="ru-RU" sz="1960" dirty="0" smtClean="0"/>
              <a:t>, як правило, </a:t>
            </a:r>
            <a:r>
              <a:rPr lang="ru-RU" sz="1960" dirty="0" err="1" smtClean="0"/>
              <a:t>сонних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. У </a:t>
            </a:r>
            <a:r>
              <a:rPr lang="ru-RU" sz="1960" dirty="0" err="1" smtClean="0"/>
              <a:t>цій</a:t>
            </a:r>
            <a:r>
              <a:rPr lang="ru-RU" sz="1960" dirty="0" smtClean="0"/>
              <a:t> </a:t>
            </a:r>
            <a:r>
              <a:rPr lang="ru-RU" sz="1960" dirty="0" err="1" smtClean="0"/>
              <a:t>процедурі</a:t>
            </a:r>
            <a:r>
              <a:rPr lang="ru-RU" sz="1960" dirty="0" smtClean="0"/>
              <a:t> </a:t>
            </a:r>
            <a:r>
              <a:rPr lang="ru-RU" sz="1960" dirty="0" err="1" smtClean="0"/>
              <a:t>використовують</a:t>
            </a:r>
            <a:r>
              <a:rPr lang="ru-RU" sz="1960" dirty="0" smtClean="0"/>
              <a:t> </a:t>
            </a:r>
            <a:r>
              <a:rPr lang="ru-RU" sz="1960" dirty="0" err="1" smtClean="0"/>
              <a:t>балон-катетер</a:t>
            </a:r>
            <a:r>
              <a:rPr lang="ru-RU" sz="1960" dirty="0" smtClean="0"/>
              <a:t>, </a:t>
            </a:r>
            <a:r>
              <a:rPr lang="ru-RU" sz="1960" dirty="0" err="1" smtClean="0"/>
              <a:t>що</a:t>
            </a:r>
            <a:r>
              <a:rPr lang="ru-RU" sz="1960" dirty="0" smtClean="0"/>
              <a:t> </a:t>
            </a:r>
            <a:r>
              <a:rPr lang="ru-RU" sz="1960" dirty="0" err="1" smtClean="0"/>
              <a:t>надуваючись</a:t>
            </a:r>
            <a:r>
              <a:rPr lang="ru-RU" sz="1960" dirty="0" smtClean="0"/>
              <a:t>, приводить до </a:t>
            </a:r>
            <a:r>
              <a:rPr lang="ru-RU" sz="1960" dirty="0" err="1" smtClean="0"/>
              <a:t>стискання</a:t>
            </a:r>
            <a:r>
              <a:rPr lang="ru-RU" sz="1960" dirty="0" smtClean="0"/>
              <a:t> </a:t>
            </a:r>
            <a:r>
              <a:rPr lang="ru-RU" sz="1960" dirty="0" err="1" smtClean="0"/>
              <a:t>бляшок</a:t>
            </a:r>
            <a:r>
              <a:rPr lang="ru-RU" sz="1960" dirty="0" smtClean="0"/>
              <a:t> </a:t>
            </a:r>
            <a:r>
              <a:rPr lang="ru-RU" sz="1960" dirty="0" err="1" smtClean="0"/>
              <a:t>і</a:t>
            </a:r>
            <a:r>
              <a:rPr lang="ru-RU" sz="1960" dirty="0" smtClean="0"/>
              <a:t> </a:t>
            </a:r>
            <a:r>
              <a:rPr lang="ru-RU" sz="1960" dirty="0" err="1" smtClean="0"/>
              <a:t>розширення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. </a:t>
            </a:r>
            <a:r>
              <a:rPr lang="ru-RU" sz="1960" dirty="0" err="1" smtClean="0"/>
              <a:t>Частіше</a:t>
            </a:r>
            <a:r>
              <a:rPr lang="ru-RU" sz="1960" dirty="0" smtClean="0"/>
              <a:t> </a:t>
            </a:r>
            <a:r>
              <a:rPr lang="ru-RU" sz="1960" dirty="0" err="1" smtClean="0"/>
              <a:t>використовують</a:t>
            </a:r>
            <a:r>
              <a:rPr lang="ru-RU" sz="1960" dirty="0" smtClean="0"/>
              <a:t> </a:t>
            </a:r>
            <a:r>
              <a:rPr lang="ru-RU" sz="1960" dirty="0" err="1" smtClean="0"/>
              <a:t>стентування</a:t>
            </a:r>
            <a:r>
              <a:rPr lang="ru-RU" sz="1960" dirty="0" smtClean="0"/>
              <a:t> </a:t>
            </a:r>
            <a:r>
              <a:rPr lang="ru-RU" sz="1960" dirty="0" err="1" smtClean="0"/>
              <a:t>з</a:t>
            </a:r>
            <a:r>
              <a:rPr lang="ru-RU" sz="1960" dirty="0" smtClean="0"/>
              <a:t> постановкою у </a:t>
            </a:r>
            <a:r>
              <a:rPr lang="ru-RU" sz="1960" dirty="0" err="1" smtClean="0"/>
              <a:t>звужених</a:t>
            </a:r>
            <a:r>
              <a:rPr lang="ru-RU" sz="1960" dirty="0" smtClean="0"/>
              <a:t> </a:t>
            </a:r>
            <a:r>
              <a:rPr lang="ru-RU" sz="1960" dirty="0" err="1" smtClean="0"/>
              <a:t>ділянках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 </a:t>
            </a:r>
            <a:r>
              <a:rPr lang="ru-RU" sz="1960" dirty="0" err="1" smtClean="0"/>
              <a:t>спеціальних</a:t>
            </a:r>
            <a:r>
              <a:rPr lang="ru-RU" sz="1960" dirty="0" smtClean="0"/>
              <a:t> </a:t>
            </a:r>
            <a:r>
              <a:rPr lang="ru-RU" sz="1960" dirty="0" err="1" smtClean="0"/>
              <a:t>металевих</a:t>
            </a:r>
            <a:r>
              <a:rPr lang="ru-RU" sz="1960" dirty="0" smtClean="0"/>
              <a:t> трубок (</a:t>
            </a:r>
            <a:r>
              <a:rPr lang="ru-RU" sz="1960" dirty="0" err="1" smtClean="0"/>
              <a:t>стентів</a:t>
            </a:r>
            <a:r>
              <a:rPr lang="ru-RU" sz="1960" dirty="0" smtClean="0"/>
              <a:t>), </a:t>
            </a:r>
            <a:r>
              <a:rPr lang="ru-RU" sz="1960" dirty="0" err="1" smtClean="0"/>
              <a:t>які</a:t>
            </a:r>
            <a:r>
              <a:rPr lang="ru-RU" sz="1960" dirty="0" smtClean="0"/>
              <a:t> </a:t>
            </a:r>
            <a:r>
              <a:rPr lang="ru-RU" sz="1960" dirty="0" err="1" smtClean="0"/>
              <a:t>залишаються</a:t>
            </a:r>
            <a:r>
              <a:rPr lang="ru-RU" sz="1960" dirty="0" smtClean="0"/>
              <a:t> в </a:t>
            </a:r>
            <a:r>
              <a:rPr lang="ru-RU" sz="1960" dirty="0" err="1" smtClean="0"/>
              <a:t>артерії</a:t>
            </a:r>
            <a:r>
              <a:rPr lang="ru-RU" sz="1960" dirty="0" smtClean="0"/>
              <a:t>, </a:t>
            </a:r>
            <a:r>
              <a:rPr lang="ru-RU" sz="1960" dirty="0" err="1" smtClean="0"/>
              <a:t>щоб</a:t>
            </a:r>
            <a:r>
              <a:rPr lang="ru-RU" sz="1960" dirty="0" smtClean="0"/>
              <a:t> </a:t>
            </a:r>
            <a:r>
              <a:rPr lang="ru-RU" sz="1960" dirty="0" err="1" smtClean="0"/>
              <a:t>запобігти</a:t>
            </a:r>
            <a:r>
              <a:rPr lang="ru-RU" sz="1960" dirty="0" smtClean="0"/>
              <a:t> </a:t>
            </a:r>
            <a:r>
              <a:rPr lang="ru-RU" sz="1960" dirty="0" err="1" smtClean="0"/>
              <a:t>її</a:t>
            </a:r>
            <a:r>
              <a:rPr lang="ru-RU" sz="1960" dirty="0" smtClean="0"/>
              <a:t> </a:t>
            </a:r>
            <a:r>
              <a:rPr lang="ru-RU" sz="1960" dirty="0" err="1" smtClean="0"/>
              <a:t>звуженню</a:t>
            </a:r>
            <a:r>
              <a:rPr lang="ru-RU" sz="1960" dirty="0" smtClean="0"/>
              <a:t>. Установка </a:t>
            </a:r>
            <a:r>
              <a:rPr lang="ru-RU" sz="1960" dirty="0" err="1" smtClean="0"/>
              <a:t>стента</a:t>
            </a:r>
            <a:r>
              <a:rPr lang="ru-RU" sz="1960" dirty="0" smtClean="0"/>
              <a:t> в </a:t>
            </a:r>
            <a:r>
              <a:rPr lang="ru-RU" sz="1960" dirty="0" err="1" smtClean="0"/>
              <a:t>артерії</a:t>
            </a:r>
            <a:r>
              <a:rPr lang="ru-RU" sz="1960" dirty="0" smtClean="0"/>
              <a:t> </a:t>
            </a:r>
            <a:r>
              <a:rPr lang="ru-RU" sz="1960" dirty="0" err="1" smtClean="0"/>
              <a:t>мозку</a:t>
            </a:r>
            <a:r>
              <a:rPr lang="ru-RU" sz="1960" dirty="0" smtClean="0"/>
              <a:t> (</a:t>
            </a:r>
            <a:r>
              <a:rPr lang="ru-RU" sz="1960" dirty="0" err="1" smtClean="0"/>
              <a:t>внутрішньочерепне</a:t>
            </a:r>
            <a:r>
              <a:rPr lang="ru-RU" sz="1960" dirty="0" smtClean="0"/>
              <a:t> </a:t>
            </a:r>
            <a:r>
              <a:rPr lang="ru-RU" sz="1960" dirty="0" err="1" smtClean="0"/>
              <a:t>стентування</a:t>
            </a:r>
            <a:r>
              <a:rPr lang="ru-RU" sz="1960" dirty="0" smtClean="0"/>
              <a:t>) </a:t>
            </a:r>
            <a:r>
              <a:rPr lang="ru-RU" sz="1960" dirty="0" err="1" smtClean="0"/>
              <a:t>аналогічне</a:t>
            </a:r>
            <a:r>
              <a:rPr lang="ru-RU" sz="1960" dirty="0" smtClean="0"/>
              <a:t> </a:t>
            </a:r>
            <a:r>
              <a:rPr lang="ru-RU" sz="1960" dirty="0" err="1" smtClean="0"/>
              <a:t>стентуванню</a:t>
            </a:r>
            <a:r>
              <a:rPr lang="ru-RU" sz="1960" dirty="0" smtClean="0"/>
              <a:t> </a:t>
            </a:r>
            <a:r>
              <a:rPr lang="ru-RU" sz="1960" dirty="0" err="1" smtClean="0"/>
              <a:t>сонних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.</a:t>
            </a:r>
          </a:p>
          <a:p>
            <a:endParaRPr lang="ru-RU" sz="1960" dirty="0"/>
          </a:p>
        </p:txBody>
      </p:sp>
    </p:spTree>
  </p:cSld>
  <p:clrMapOvr>
    <a:masterClrMapping/>
  </p:clrMapOvr>
  <p:transition xmlns:p14="http://schemas.microsoft.com/office/powerpoint/2010/main">
    <p:cover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невідкладній</a:t>
            </a:r>
            <a:r>
              <a:rPr lang="ru-RU" dirty="0" smtClean="0"/>
              <a:t> </a:t>
            </a:r>
            <a:r>
              <a:rPr lang="ru-RU" dirty="0" err="1" smtClean="0"/>
              <a:t>терапії</a:t>
            </a:r>
            <a:r>
              <a:rPr lang="ru-RU" dirty="0" smtClean="0"/>
              <a:t> </a:t>
            </a:r>
            <a:r>
              <a:rPr lang="ru-RU" dirty="0" err="1" smtClean="0"/>
              <a:t>геморагічного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відводять</a:t>
            </a:r>
            <a:r>
              <a:rPr lang="ru-RU" dirty="0" smtClean="0"/>
              <a:t> контролю </a:t>
            </a:r>
            <a:r>
              <a:rPr lang="ru-RU" dirty="0" err="1" smtClean="0"/>
              <a:t>кровотечі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зниженню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в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Надзвичайні</a:t>
            </a:r>
            <a:r>
              <a:rPr lang="ru-RU" b="1" dirty="0" smtClean="0"/>
              <a:t> заходи.</a:t>
            </a:r>
            <a:r>
              <a:rPr lang="ru-RU" dirty="0" smtClean="0"/>
              <a:t> 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приймаєте</a:t>
            </a:r>
            <a:r>
              <a:rPr lang="ru-RU" dirty="0" smtClean="0"/>
              <a:t> </a:t>
            </a:r>
            <a:r>
              <a:rPr lang="ru-RU" dirty="0" err="1" smtClean="0"/>
              <a:t>варфарин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антитромбоцитарні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для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згустків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клопідогрель</a:t>
            </a:r>
            <a:r>
              <a:rPr lang="ru-RU" dirty="0" smtClean="0"/>
              <a:t> (</a:t>
            </a:r>
            <a:r>
              <a:rPr lang="en-US" dirty="0" err="1" smtClean="0"/>
              <a:t>Plavix</a:t>
            </a:r>
            <a:r>
              <a:rPr lang="en-US" dirty="0" smtClean="0"/>
              <a:t>), </a:t>
            </a:r>
            <a:r>
              <a:rPr lang="ru-RU" dirty="0" smtClean="0"/>
              <a:t>вам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перелити</a:t>
            </a:r>
            <a:r>
              <a:rPr lang="ru-RU" dirty="0" smtClean="0"/>
              <a:t> кров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призначити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для </a:t>
            </a:r>
            <a:r>
              <a:rPr lang="ru-RU" dirty="0" err="1" smtClean="0"/>
              <a:t>протидії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 err="1" smtClean="0"/>
              <a:t>варфарину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клопідогрелю</a:t>
            </a:r>
            <a:r>
              <a:rPr lang="ru-RU" dirty="0" smtClean="0"/>
              <a:t>.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потреба в препаратах для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кров'яного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.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аспірину</a:t>
            </a:r>
            <a:r>
              <a:rPr lang="ru-RU" dirty="0" smtClean="0"/>
              <a:t> та </a:t>
            </a:r>
            <a:r>
              <a:rPr lang="ru-RU" dirty="0" err="1" smtClean="0"/>
              <a:t>тканинного</a:t>
            </a:r>
            <a:r>
              <a:rPr lang="ru-RU" dirty="0" smtClean="0"/>
              <a:t> активатора </a:t>
            </a:r>
            <a:r>
              <a:rPr lang="ru-RU" dirty="0" err="1" smtClean="0"/>
              <a:t>плазміногену</a:t>
            </a:r>
            <a:r>
              <a:rPr lang="ru-RU" dirty="0" smtClean="0"/>
              <a:t> </a:t>
            </a:r>
            <a:r>
              <a:rPr lang="ru-RU" dirty="0" err="1" smtClean="0"/>
              <a:t>заборонене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погіршити</a:t>
            </a:r>
            <a:r>
              <a:rPr lang="ru-RU" dirty="0" smtClean="0"/>
              <a:t> </a:t>
            </a:r>
            <a:r>
              <a:rPr lang="ru-RU" dirty="0" err="1" smtClean="0"/>
              <a:t>кровотечу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в себе </a:t>
            </a:r>
            <a:r>
              <a:rPr lang="ru-RU" dirty="0" err="1" smtClean="0"/>
              <a:t>постільний</a:t>
            </a:r>
            <a:r>
              <a:rPr lang="ru-RU" dirty="0" smtClean="0"/>
              <a:t> режим.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ділянка</a:t>
            </a:r>
            <a:r>
              <a:rPr lang="ru-RU" dirty="0" smtClean="0"/>
              <a:t> </a:t>
            </a:r>
            <a:r>
              <a:rPr lang="ru-RU" dirty="0" err="1" smtClean="0"/>
              <a:t>кровотечі</a:t>
            </a:r>
            <a:r>
              <a:rPr lang="ru-RU" dirty="0" smtClean="0"/>
              <a:t> велика,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потреба в </a:t>
            </a:r>
            <a:r>
              <a:rPr lang="ru-RU" dirty="0" err="1" smtClean="0"/>
              <a:t>операції</a:t>
            </a:r>
            <a:r>
              <a:rPr lang="ru-RU" dirty="0" smtClean="0"/>
              <a:t> для </a:t>
            </a:r>
            <a:r>
              <a:rPr lang="ru-RU" dirty="0" err="1" smtClean="0"/>
              <a:t>видалення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послаблення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на </a:t>
            </a:r>
            <a:r>
              <a:rPr lang="ru-RU" dirty="0" err="1" smtClean="0"/>
              <a:t>мозок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cover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88640"/>
            <a:ext cx="7772400" cy="633670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Хірургічна</a:t>
            </a:r>
            <a:r>
              <a:rPr lang="ru-RU" b="1" dirty="0" smtClean="0"/>
              <a:t> </a:t>
            </a:r>
            <a:r>
              <a:rPr lang="ru-RU" b="1" dirty="0" err="1" smtClean="0"/>
              <a:t>реконструкція</a:t>
            </a:r>
            <a:r>
              <a:rPr lang="ru-RU" b="1" dirty="0" smtClean="0"/>
              <a:t> </a:t>
            </a:r>
            <a:r>
              <a:rPr lang="ru-RU" b="1" dirty="0" err="1" smtClean="0"/>
              <a:t>кровоносних</a:t>
            </a:r>
            <a:r>
              <a:rPr lang="ru-RU" b="1" dirty="0" smtClean="0"/>
              <a:t> </a:t>
            </a:r>
            <a:r>
              <a:rPr lang="ru-RU" b="1" dirty="0" err="1" smtClean="0"/>
              <a:t>судин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Хірургія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використана</a:t>
            </a:r>
            <a:r>
              <a:rPr lang="ru-RU" dirty="0" smtClean="0"/>
              <a:t> для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порушень</a:t>
            </a:r>
            <a:r>
              <a:rPr lang="ru-RU" dirty="0" smtClean="0"/>
              <a:t>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геморагічним</a:t>
            </a:r>
            <a:r>
              <a:rPr lang="ru-RU" dirty="0" smtClean="0"/>
              <a:t> </a:t>
            </a:r>
            <a:r>
              <a:rPr lang="ru-RU" dirty="0" err="1" smtClean="0"/>
              <a:t>інсультом</a:t>
            </a:r>
            <a:r>
              <a:rPr lang="ru-RU" dirty="0" smtClean="0"/>
              <a:t>.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рекомендувати</a:t>
            </a:r>
            <a:r>
              <a:rPr lang="ru-RU" dirty="0" smtClean="0"/>
              <a:t>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процедур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при </a:t>
            </a:r>
            <a:r>
              <a:rPr lang="ru-RU" dirty="0" err="1" smtClean="0"/>
              <a:t>високому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спонтанного </a:t>
            </a:r>
            <a:r>
              <a:rPr lang="ru-RU" dirty="0" err="1" smtClean="0"/>
              <a:t>розриву</a:t>
            </a:r>
            <a:r>
              <a:rPr lang="ru-RU" dirty="0" smtClean="0"/>
              <a:t> аневризм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артеріовенозної</a:t>
            </a:r>
            <a:r>
              <a:rPr lang="ru-RU" dirty="0" smtClean="0"/>
              <a:t> </a:t>
            </a:r>
            <a:r>
              <a:rPr lang="ru-RU" dirty="0" err="1" smtClean="0"/>
              <a:t>мальформації</a:t>
            </a:r>
            <a:r>
              <a:rPr lang="ru-RU" dirty="0" smtClean="0"/>
              <a:t> (АВМ):</a:t>
            </a:r>
          </a:p>
          <a:p>
            <a:r>
              <a:rPr lang="ru-RU" b="1" dirty="0" err="1" smtClean="0"/>
              <a:t>Кліпування</a:t>
            </a:r>
            <a:r>
              <a:rPr lang="ru-RU" b="1" dirty="0" smtClean="0"/>
              <a:t> </a:t>
            </a:r>
            <a:r>
              <a:rPr lang="ru-RU" b="1" dirty="0" err="1" smtClean="0"/>
              <a:t>аневризми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Крихітні</a:t>
            </a:r>
            <a:r>
              <a:rPr lang="ru-RU" dirty="0" smtClean="0"/>
              <a:t> </a:t>
            </a:r>
            <a:r>
              <a:rPr lang="ru-RU" dirty="0" err="1" smtClean="0"/>
              <a:t>затискачі</a:t>
            </a:r>
            <a:r>
              <a:rPr lang="ru-RU" dirty="0" smtClean="0"/>
              <a:t> </a:t>
            </a:r>
            <a:r>
              <a:rPr lang="ru-RU" dirty="0" err="1" smtClean="0"/>
              <a:t>розміщуються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аневризми</a:t>
            </a:r>
            <a:r>
              <a:rPr lang="ru-RU" dirty="0" smtClean="0"/>
              <a:t>, </a:t>
            </a:r>
            <a:r>
              <a:rPr lang="ru-RU" dirty="0" err="1" smtClean="0"/>
              <a:t>ізолюючи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кровотоку в </a:t>
            </a:r>
            <a:r>
              <a:rPr lang="ru-RU" dirty="0" err="1" smtClean="0"/>
              <a:t>артерії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уберегти</a:t>
            </a:r>
            <a:r>
              <a:rPr lang="ru-RU" dirty="0" smtClean="0"/>
              <a:t> аневризму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розриву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повторній</a:t>
            </a:r>
            <a:r>
              <a:rPr lang="ru-RU" dirty="0" smtClean="0"/>
              <a:t> </a:t>
            </a:r>
            <a:r>
              <a:rPr lang="ru-RU" dirty="0" err="1" smtClean="0"/>
              <a:t>кровотечі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аневризми</a:t>
            </a:r>
            <a:r>
              <a:rPr lang="ru-RU" dirty="0" smtClean="0"/>
              <a:t>. </a:t>
            </a:r>
            <a:r>
              <a:rPr lang="ru-RU" dirty="0" err="1" smtClean="0"/>
              <a:t>Кліп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на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Емболізація</a:t>
            </a:r>
            <a:r>
              <a:rPr lang="ru-RU" b="1" dirty="0" smtClean="0"/>
              <a:t> </a:t>
            </a:r>
            <a:r>
              <a:rPr lang="ru-RU" b="1" dirty="0" err="1" smtClean="0"/>
              <a:t>аневризми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процедура </a:t>
            </a:r>
            <a:r>
              <a:rPr lang="ru-RU" dirty="0" err="1" smtClean="0"/>
              <a:t>є</a:t>
            </a:r>
            <a:r>
              <a:rPr lang="ru-RU" dirty="0" smtClean="0"/>
              <a:t> альтернативою </a:t>
            </a:r>
            <a:r>
              <a:rPr lang="ru-RU" dirty="0" err="1" smtClean="0"/>
              <a:t>кліпування</a:t>
            </a:r>
            <a:r>
              <a:rPr lang="ru-RU" dirty="0" smtClean="0"/>
              <a:t> аневризм. </a:t>
            </a:r>
            <a:r>
              <a:rPr lang="ru-RU" dirty="0" err="1" smtClean="0"/>
              <a:t>Хірурги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катетер для </a:t>
            </a:r>
            <a:r>
              <a:rPr lang="ru-RU" dirty="0" err="1" smtClean="0"/>
              <a:t>маневрів</a:t>
            </a:r>
            <a:r>
              <a:rPr lang="ru-RU" dirty="0" smtClean="0"/>
              <a:t> в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ru-RU" dirty="0" err="1" smtClean="0"/>
              <a:t>аневризми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Хірургічне</a:t>
            </a:r>
            <a:r>
              <a:rPr lang="ru-RU" b="1" dirty="0" smtClean="0"/>
              <a:t> </a:t>
            </a:r>
            <a:r>
              <a:rPr lang="ru-RU" b="1" dirty="0" err="1" smtClean="0"/>
              <a:t>видалення</a:t>
            </a:r>
            <a:r>
              <a:rPr lang="ru-RU" b="1" dirty="0" smtClean="0"/>
              <a:t> АВМ.</a:t>
            </a:r>
            <a:r>
              <a:rPr lang="ru-RU" dirty="0" smtClean="0"/>
              <a:t> </a:t>
            </a:r>
            <a:r>
              <a:rPr lang="ru-RU" dirty="0" err="1" smtClean="0"/>
              <a:t>Хірургічне</a:t>
            </a:r>
            <a:r>
              <a:rPr lang="ru-RU" dirty="0" smtClean="0"/>
              <a:t> </a:t>
            </a:r>
            <a:r>
              <a:rPr lang="ru-RU" dirty="0" err="1" smtClean="0"/>
              <a:t>видалення</a:t>
            </a:r>
            <a:r>
              <a:rPr lang="ru-RU" dirty="0" smtClean="0"/>
              <a:t> невеликих АВМ в </a:t>
            </a:r>
            <a:r>
              <a:rPr lang="ru-RU" dirty="0" err="1" smtClean="0"/>
              <a:t>доступних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усунути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розриву</a:t>
            </a:r>
            <a:r>
              <a:rPr lang="ru-RU" dirty="0" smtClean="0"/>
              <a:t> та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геморагічного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занадто</a:t>
            </a:r>
            <a:r>
              <a:rPr lang="ru-RU" dirty="0" smtClean="0"/>
              <a:t> великих АВМ та таких,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 xmlns:p14="http://schemas.microsoft.com/office/powerpoint/2010/main"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854968"/>
          </a:xfrm>
        </p:spPr>
        <p:txBody>
          <a:bodyPr/>
          <a:lstStyle/>
          <a:p>
            <a:pPr algn="ctr"/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99592" y="1340768"/>
            <a:ext cx="7772400" cy="4895056"/>
          </a:xfrm>
        </p:spPr>
        <p:txBody>
          <a:bodyPr>
            <a:normAutofit/>
          </a:bodyPr>
          <a:lstStyle/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Визначення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Симптоми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інсульту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Перша </a:t>
            </a:r>
            <a:r>
              <a:rPr lang="ru-RU" dirty="0" err="1" smtClean="0">
                <a:solidFill>
                  <a:schemeClr val="tx2"/>
                </a:solidFill>
              </a:rPr>
              <a:t>медична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допомога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Причини </a:t>
            </a:r>
            <a:r>
              <a:rPr lang="ru-RU" dirty="0" err="1" smtClean="0">
                <a:solidFill>
                  <a:schemeClr val="tx2"/>
                </a:solidFill>
              </a:rPr>
              <a:t>інсульту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Фактори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ризику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Ускладнення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Лікування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інсульту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Попередження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інсульту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Профілактичне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лікування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19256" cy="558924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,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рекомендацій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 та </a:t>
            </a:r>
            <a:r>
              <a:rPr lang="ru-RU" dirty="0" err="1" smtClean="0"/>
              <a:t>прийняття</a:t>
            </a:r>
            <a:r>
              <a:rPr lang="ru-RU" dirty="0" smtClean="0"/>
              <a:t> здорового способу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ТІА, </a:t>
            </a:r>
            <a:r>
              <a:rPr lang="ru-RU" dirty="0" err="1" smtClean="0"/>
              <a:t>ці</a:t>
            </a:r>
            <a:r>
              <a:rPr lang="ru-RU" dirty="0" smtClean="0"/>
              <a:t> заходи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допоможуть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повторного. </a:t>
            </a:r>
            <a:r>
              <a:rPr lang="ru-RU" dirty="0" err="1" smtClean="0"/>
              <a:t>Загалом</a:t>
            </a:r>
            <a:r>
              <a:rPr lang="ru-RU" dirty="0" smtClean="0"/>
              <a:t>, здоровий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ru-RU" b="1" dirty="0" smtClean="0"/>
              <a:t>Контроль </a:t>
            </a:r>
            <a:r>
              <a:rPr lang="ru-RU" b="1" dirty="0" err="1" smtClean="0"/>
              <a:t>високого</a:t>
            </a:r>
            <a:r>
              <a:rPr lang="ru-RU" b="1" dirty="0" smtClean="0"/>
              <a:t> </a:t>
            </a:r>
            <a:r>
              <a:rPr lang="ru-RU" b="1" dirty="0" err="1" smtClean="0"/>
              <a:t>кров'яного</a:t>
            </a:r>
            <a:r>
              <a:rPr lang="ru-RU" b="1" dirty="0" smtClean="0"/>
              <a:t> </a:t>
            </a:r>
            <a:r>
              <a:rPr lang="ru-RU" b="1" dirty="0" err="1" smtClean="0"/>
              <a:t>тиску</a:t>
            </a:r>
            <a:r>
              <a:rPr lang="ru-RU" b="1" dirty="0" smtClean="0"/>
              <a:t> (</a:t>
            </a:r>
            <a:r>
              <a:rPr lang="ru-RU" b="1" dirty="0" err="1" smtClean="0"/>
              <a:t>гіпертонії</a:t>
            </a:r>
            <a:r>
              <a:rPr lang="ru-RU" b="1" dirty="0" smtClean="0"/>
              <a:t>).</a:t>
            </a:r>
            <a:r>
              <a:rPr lang="ru-RU" dirty="0" smtClean="0"/>
              <a:t> </a:t>
            </a:r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,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артеріального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подальшим</a:t>
            </a:r>
            <a:r>
              <a:rPr lang="ru-RU" dirty="0" smtClean="0"/>
              <a:t> </a:t>
            </a:r>
            <a:r>
              <a:rPr lang="ru-RU" dirty="0" err="1" smtClean="0"/>
              <a:t>транзиторним</a:t>
            </a:r>
            <a:r>
              <a:rPr lang="ru-RU" dirty="0" smtClean="0"/>
              <a:t> </a:t>
            </a:r>
            <a:r>
              <a:rPr lang="ru-RU" dirty="0" err="1" smtClean="0"/>
              <a:t>ішемічним</a:t>
            </a:r>
            <a:r>
              <a:rPr lang="ru-RU" dirty="0" smtClean="0"/>
              <a:t> атакам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стресом</a:t>
            </a:r>
            <a:r>
              <a:rPr lang="ru-RU" dirty="0" smtClean="0"/>
              <a:t>, </a:t>
            </a:r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 smtClean="0"/>
              <a:t>нормальної</a:t>
            </a:r>
            <a:r>
              <a:rPr lang="ru-RU" dirty="0" smtClean="0"/>
              <a:t> ваги,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алкоголю дозволять </a:t>
            </a:r>
            <a:r>
              <a:rPr lang="ru-RU" dirty="0" err="1" smtClean="0"/>
              <a:t>тримати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контролем. </a:t>
            </a:r>
            <a:r>
              <a:rPr lang="ru-RU" dirty="0" err="1" smtClean="0"/>
              <a:t>Додавання</a:t>
            </a:r>
            <a:r>
              <a:rPr lang="ru-RU" dirty="0" smtClean="0"/>
              <a:t>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калію</a:t>
            </a:r>
            <a:r>
              <a:rPr lang="ru-RU" dirty="0" smtClean="0"/>
              <a:t> в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раціон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допомогти</a:t>
            </a:r>
            <a:r>
              <a:rPr lang="ru-RU" dirty="0" smtClean="0"/>
              <a:t>. На </a:t>
            </a:r>
            <a:r>
              <a:rPr lang="ru-RU" dirty="0" err="1" smtClean="0"/>
              <a:t>додаток</a:t>
            </a:r>
            <a:r>
              <a:rPr lang="ru-RU" dirty="0" smtClean="0"/>
              <a:t> до </a:t>
            </a:r>
            <a:r>
              <a:rPr lang="ru-RU" dirty="0" err="1" smtClean="0"/>
              <a:t>рекомендацій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, ваш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призначити</a:t>
            </a:r>
            <a:r>
              <a:rPr lang="ru-RU" dirty="0" smtClean="0"/>
              <a:t> </a:t>
            </a:r>
            <a:r>
              <a:rPr lang="ru-RU" dirty="0" err="1" smtClean="0"/>
              <a:t>ліки</a:t>
            </a:r>
            <a:r>
              <a:rPr lang="ru-RU" dirty="0" smtClean="0"/>
              <a:t> для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кров'яного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діуретики</a:t>
            </a:r>
            <a:r>
              <a:rPr lang="ru-RU" dirty="0" smtClean="0"/>
              <a:t>, </a:t>
            </a:r>
            <a:r>
              <a:rPr lang="ru-RU" dirty="0" err="1" smtClean="0"/>
              <a:t>антагоністи</a:t>
            </a:r>
            <a:r>
              <a:rPr lang="ru-RU" dirty="0" smtClean="0"/>
              <a:t> </a:t>
            </a:r>
            <a:r>
              <a:rPr lang="ru-RU" dirty="0" err="1" smtClean="0"/>
              <a:t>кальцію</a:t>
            </a:r>
            <a:r>
              <a:rPr lang="ru-RU" dirty="0" smtClean="0"/>
              <a:t>, </a:t>
            </a:r>
            <a:r>
              <a:rPr lang="ru-RU" dirty="0" err="1" smtClean="0"/>
              <a:t>інгібітори</a:t>
            </a:r>
            <a:r>
              <a:rPr lang="ru-RU" dirty="0" smtClean="0"/>
              <a:t> </a:t>
            </a:r>
            <a:r>
              <a:rPr lang="ru-RU" dirty="0" err="1" smtClean="0"/>
              <a:t>ангіотензин-перетворюючого</a:t>
            </a:r>
            <a:r>
              <a:rPr lang="ru-RU" dirty="0" smtClean="0"/>
              <a:t> ферменту (АПФ) та </a:t>
            </a:r>
            <a:r>
              <a:rPr lang="ru-RU" dirty="0" err="1" smtClean="0"/>
              <a:t>блокатори</a:t>
            </a:r>
            <a:r>
              <a:rPr lang="ru-RU" dirty="0" smtClean="0"/>
              <a:t> </a:t>
            </a:r>
            <a:r>
              <a:rPr lang="ru-RU" dirty="0" err="1" smtClean="0"/>
              <a:t>рецепторів</a:t>
            </a:r>
            <a:r>
              <a:rPr lang="ru-RU" dirty="0" smtClean="0"/>
              <a:t> </a:t>
            </a:r>
            <a:r>
              <a:rPr lang="ru-RU" dirty="0" err="1" smtClean="0"/>
              <a:t>ангіотензину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Зниження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холестерину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насичених</a:t>
            </a:r>
            <a:r>
              <a:rPr lang="ru-RU" b="1" dirty="0" smtClean="0"/>
              <a:t> </a:t>
            </a:r>
            <a:r>
              <a:rPr lang="ru-RU" b="1" dirty="0" err="1" smtClean="0"/>
              <a:t>жирів</a:t>
            </a:r>
            <a:r>
              <a:rPr lang="ru-RU" b="1" dirty="0" smtClean="0"/>
              <a:t> у </a:t>
            </a:r>
            <a:r>
              <a:rPr lang="ru-RU" b="1" dirty="0" err="1" smtClean="0"/>
              <a:t>вашому</a:t>
            </a:r>
            <a:r>
              <a:rPr lang="ru-RU" b="1" dirty="0" smtClean="0"/>
              <a:t> </a:t>
            </a:r>
            <a:r>
              <a:rPr lang="ru-RU" b="1" dirty="0" err="1" smtClean="0"/>
              <a:t>раціоні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Коригування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раціону</a:t>
            </a:r>
            <a:r>
              <a:rPr lang="ru-RU" dirty="0" smtClean="0"/>
              <a:t> та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статинів</a:t>
            </a:r>
            <a:r>
              <a:rPr lang="ru-RU" dirty="0" smtClean="0"/>
              <a:t>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холестерину.</a:t>
            </a:r>
          </a:p>
        </p:txBody>
      </p:sp>
    </p:spTree>
  </p:cSld>
  <p:clrMapOvr>
    <a:masterClrMapping/>
  </p:clrMapOvr>
  <p:transition xmlns:p14="http://schemas.microsoft.com/office/powerpoint/2010/main">
    <p:cover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8424936" cy="61926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err="1" smtClean="0"/>
              <a:t>Відмова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куріння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Куріння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для </a:t>
            </a:r>
            <a:r>
              <a:rPr lang="ru-RU" dirty="0" err="1" smtClean="0"/>
              <a:t>курців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некурців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пасивному</a:t>
            </a:r>
            <a:r>
              <a:rPr lang="ru-RU" dirty="0" smtClean="0"/>
              <a:t> </a:t>
            </a:r>
            <a:r>
              <a:rPr lang="ru-RU" dirty="0" err="1" smtClean="0"/>
              <a:t>курінню</a:t>
            </a:r>
            <a:r>
              <a:rPr lang="ru-RU" dirty="0" smtClean="0"/>
              <a:t>.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паління</a:t>
            </a:r>
            <a:r>
              <a:rPr lang="ru-RU" dirty="0" smtClean="0"/>
              <a:t>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-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відмови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куріння</a:t>
            </a:r>
            <a:r>
              <a:rPr lang="ru-RU" dirty="0" smtClean="0"/>
              <a:t>.</a:t>
            </a:r>
            <a:endParaRPr lang="ru-RU" b="1" dirty="0" smtClean="0"/>
          </a:p>
          <a:p>
            <a:pPr>
              <a:lnSpc>
                <a:spcPct val="120000"/>
              </a:lnSpc>
            </a:pPr>
            <a:r>
              <a:rPr lang="ru-RU" b="1" dirty="0" smtClean="0"/>
              <a:t>Контроль </a:t>
            </a:r>
            <a:r>
              <a:rPr lang="ru-RU" b="1" dirty="0" err="1" smtClean="0"/>
              <a:t>діабету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Ви</a:t>
            </a:r>
            <a:r>
              <a:rPr lang="ru-RU" dirty="0" smtClean="0"/>
              <a:t> можете </a:t>
            </a:r>
            <a:r>
              <a:rPr lang="ru-RU" dirty="0" err="1" smtClean="0"/>
              <a:t>керувати</a:t>
            </a:r>
            <a:r>
              <a:rPr lang="ru-RU" dirty="0" smtClean="0"/>
              <a:t> </a:t>
            </a:r>
            <a:r>
              <a:rPr lang="ru-RU" dirty="0" err="1" smtClean="0"/>
              <a:t>діабетом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дієти</a:t>
            </a:r>
            <a:r>
              <a:rPr lang="ru-RU" dirty="0" smtClean="0"/>
              <a:t>,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, контролю ваги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Підтримка</a:t>
            </a:r>
            <a:r>
              <a:rPr lang="ru-RU" b="1" dirty="0" smtClean="0"/>
              <a:t> </a:t>
            </a:r>
            <a:r>
              <a:rPr lang="ru-RU" b="1" dirty="0" err="1" smtClean="0"/>
              <a:t>здорової</a:t>
            </a:r>
            <a:r>
              <a:rPr lang="ru-RU" b="1" dirty="0" smtClean="0"/>
              <a:t> ваги.</a:t>
            </a:r>
            <a:r>
              <a:rPr lang="ru-RU" dirty="0" smtClean="0"/>
              <a:t> </a:t>
            </a:r>
            <a:r>
              <a:rPr lang="ru-RU" dirty="0" err="1" smtClean="0"/>
              <a:t>Надмірна</a:t>
            </a:r>
            <a:r>
              <a:rPr lang="ru-RU" dirty="0" smtClean="0"/>
              <a:t> вага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факторам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, таким як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, </a:t>
            </a:r>
            <a:r>
              <a:rPr lang="ru-RU" dirty="0" err="1" smtClean="0"/>
              <a:t>серцево-судинні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діабет</a:t>
            </a:r>
            <a:r>
              <a:rPr lang="ru-RU" dirty="0" smtClean="0"/>
              <a:t>. </a:t>
            </a:r>
            <a:r>
              <a:rPr lang="ru-RU" dirty="0" err="1" smtClean="0"/>
              <a:t>Втрата</a:t>
            </a:r>
            <a:r>
              <a:rPr lang="ru-RU" dirty="0" smtClean="0"/>
              <a:t> ваги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поліпшити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холестерину в </a:t>
            </a:r>
            <a:r>
              <a:rPr lang="ru-RU" dirty="0" err="1" smtClean="0"/>
              <a:t>крові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Дотримання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дієти</a:t>
            </a:r>
            <a:r>
              <a:rPr lang="ru-RU" b="1" dirty="0" smtClean="0"/>
              <a:t>, </a:t>
            </a:r>
            <a:r>
              <a:rPr lang="ru-RU" b="1" dirty="0" err="1" smtClean="0"/>
              <a:t>багатої</a:t>
            </a:r>
            <a:r>
              <a:rPr lang="ru-RU" b="1" dirty="0" smtClean="0"/>
              <a:t> фруктами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овочами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Дієта</a:t>
            </a:r>
            <a:r>
              <a:rPr lang="ru-RU" dirty="0" smtClean="0"/>
              <a:t>, яка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порцій</a:t>
            </a:r>
            <a:r>
              <a:rPr lang="ru-RU" dirty="0" smtClean="0"/>
              <a:t> </a:t>
            </a:r>
            <a:r>
              <a:rPr lang="ru-RU" dirty="0" err="1" smtClean="0"/>
              <a:t>фруктів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овочів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зменшити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Фізична</a:t>
            </a:r>
            <a:r>
              <a:rPr lang="ru-RU" b="1" dirty="0" smtClean="0"/>
              <a:t> </a:t>
            </a:r>
            <a:r>
              <a:rPr lang="ru-RU" b="1" dirty="0" err="1" smtClean="0"/>
              <a:t>активність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Аеробні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 err="1" smtClean="0"/>
              <a:t>знижують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по-різному</a:t>
            </a:r>
            <a:r>
              <a:rPr lang="ru-RU" dirty="0" smtClean="0"/>
              <a:t>. </a:t>
            </a:r>
            <a:r>
              <a:rPr lang="ru-RU" dirty="0" err="1" smtClean="0"/>
              <a:t>Вправа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,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ліпопротеїнів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щільності</a:t>
            </a:r>
            <a:r>
              <a:rPr lang="ru-RU" dirty="0" smtClean="0"/>
              <a:t> ("</a:t>
            </a:r>
            <a:r>
              <a:rPr lang="ru-RU" dirty="0" err="1" smtClean="0"/>
              <a:t>хорошого</a:t>
            </a:r>
            <a:r>
              <a:rPr lang="ru-RU" dirty="0" smtClean="0"/>
              <a:t>" холестерину),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покращити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стан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втратити</a:t>
            </a:r>
            <a:r>
              <a:rPr lang="ru-RU" dirty="0" smtClean="0"/>
              <a:t> вагу, </a:t>
            </a:r>
            <a:r>
              <a:rPr lang="ru-RU" dirty="0" err="1" smtClean="0"/>
              <a:t>контролювати</a:t>
            </a:r>
            <a:r>
              <a:rPr lang="ru-RU" dirty="0" smtClean="0"/>
              <a:t> </a:t>
            </a:r>
            <a:r>
              <a:rPr lang="ru-RU" dirty="0" err="1" smtClean="0"/>
              <a:t>діабет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стресу</a:t>
            </a:r>
            <a:r>
              <a:rPr lang="ru-RU" dirty="0" smtClean="0"/>
              <a:t>. 30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- ходьба, </a:t>
            </a:r>
            <a:r>
              <a:rPr lang="ru-RU" dirty="0" err="1" smtClean="0"/>
              <a:t>біг</a:t>
            </a:r>
            <a:r>
              <a:rPr lang="ru-RU" dirty="0" smtClean="0"/>
              <a:t>, </a:t>
            </a:r>
            <a:r>
              <a:rPr lang="ru-RU" dirty="0" err="1" smtClean="0"/>
              <a:t>плавання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їзда</a:t>
            </a:r>
            <a:r>
              <a:rPr lang="ru-RU" dirty="0" smtClean="0"/>
              <a:t> на </a:t>
            </a:r>
            <a:r>
              <a:rPr lang="ru-RU" dirty="0" err="1" smtClean="0"/>
              <a:t>велосипеді</a:t>
            </a:r>
            <a:r>
              <a:rPr lang="ru-RU" dirty="0" smtClean="0"/>
              <a:t> – </a:t>
            </a:r>
            <a:r>
              <a:rPr lang="ru-RU" dirty="0" err="1" smtClean="0"/>
              <a:t>дають</a:t>
            </a:r>
            <a:r>
              <a:rPr lang="ru-RU" dirty="0" smtClean="0"/>
              <a:t> хороший результат.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Профілактичне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ішемічний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ТІА,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рекомендувати</a:t>
            </a:r>
            <a:r>
              <a:rPr lang="ru-RU" dirty="0" smtClean="0"/>
              <a:t> </a:t>
            </a:r>
            <a:r>
              <a:rPr lang="ru-RU" dirty="0" err="1" smtClean="0"/>
              <a:t>ліки</a:t>
            </a:r>
            <a:r>
              <a:rPr lang="ru-RU" dirty="0" smtClean="0"/>
              <a:t> для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повторних</a:t>
            </a:r>
            <a:r>
              <a:rPr lang="ru-RU" dirty="0" smtClean="0"/>
              <a:t> проблем. До них </a:t>
            </a:r>
            <a:r>
              <a:rPr lang="ru-RU" dirty="0" err="1" smtClean="0"/>
              <a:t>відносяться</a:t>
            </a:r>
            <a:r>
              <a:rPr lang="ru-RU" dirty="0" smtClean="0"/>
              <a:t>:</a:t>
            </a:r>
          </a:p>
          <a:p>
            <a:r>
              <a:rPr lang="en-US" b="1" dirty="0" smtClean="0"/>
              <a:t>A</a:t>
            </a:r>
            <a:r>
              <a:rPr lang="ru-RU" b="1" dirty="0" err="1" smtClean="0"/>
              <a:t>нтитромбоцитарні</a:t>
            </a:r>
            <a:r>
              <a:rPr lang="ru-RU" b="1" dirty="0" smtClean="0"/>
              <a:t> </a:t>
            </a:r>
            <a:r>
              <a:rPr lang="ru-RU" b="1" dirty="0" err="1" smtClean="0"/>
              <a:t>препарати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аспірином</a:t>
            </a:r>
            <a:r>
              <a:rPr lang="ru-RU" dirty="0" smtClean="0"/>
              <a:t>.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правильну</a:t>
            </a:r>
            <a:r>
              <a:rPr lang="ru-RU" dirty="0" smtClean="0"/>
              <a:t> дозу </a:t>
            </a:r>
            <a:r>
              <a:rPr lang="ru-RU" dirty="0" err="1" smtClean="0"/>
              <a:t>аспірину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розглянути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en-US" dirty="0" smtClean="0"/>
              <a:t>A</a:t>
            </a:r>
            <a:r>
              <a:rPr lang="ru-RU" dirty="0" err="1" smtClean="0"/>
              <a:t>греноксу</a:t>
            </a:r>
            <a:r>
              <a:rPr lang="ru-RU" dirty="0" smtClean="0"/>
              <a:t>, препарату,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поєднує</a:t>
            </a:r>
            <a:r>
              <a:rPr lang="ru-RU" dirty="0" smtClean="0"/>
              <a:t> </a:t>
            </a:r>
            <a:r>
              <a:rPr lang="ru-RU" dirty="0" err="1" smtClean="0"/>
              <a:t>низькі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 </a:t>
            </a:r>
            <a:r>
              <a:rPr lang="ru-RU" dirty="0" err="1" smtClean="0"/>
              <a:t>аспірину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дипіридамолу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зменшити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згущуватися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клопідогрелю</a:t>
            </a:r>
            <a:r>
              <a:rPr lang="ru-RU" dirty="0" smtClean="0"/>
              <a:t> (</a:t>
            </a:r>
            <a:r>
              <a:rPr lang="en-US" dirty="0" err="1" smtClean="0"/>
              <a:t>Plavix</a:t>
            </a:r>
            <a:r>
              <a:rPr lang="en-US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тиклопідину</a:t>
            </a:r>
            <a:r>
              <a:rPr lang="ru-RU" dirty="0" smtClean="0"/>
              <a:t> (</a:t>
            </a:r>
            <a:r>
              <a:rPr lang="en-US" dirty="0" err="1" smtClean="0"/>
              <a:t>Ticlid</a:t>
            </a:r>
            <a:r>
              <a:rPr lang="en-US" dirty="0" smtClean="0"/>
              <a:t>).</a:t>
            </a:r>
          </a:p>
          <a:p>
            <a:r>
              <a:rPr lang="ru-RU" b="1" dirty="0" err="1" smtClean="0"/>
              <a:t>Антикоагулянти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гепарин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варфарин</a:t>
            </a:r>
            <a:r>
              <a:rPr lang="ru-RU" dirty="0" smtClean="0"/>
              <a:t>. Вони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згортання</a:t>
            </a:r>
            <a:r>
              <a:rPr lang="ru-RU" dirty="0" smtClean="0"/>
              <a:t> </a:t>
            </a:r>
            <a:r>
              <a:rPr lang="ru-RU" dirty="0" err="1" smtClean="0"/>
              <a:t>поіншому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антитромбоцитарні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. Гепарин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короткостроковій</a:t>
            </a:r>
            <a:r>
              <a:rPr lang="ru-RU" dirty="0" smtClean="0"/>
              <a:t> </a:t>
            </a:r>
            <a:r>
              <a:rPr lang="ru-RU" dirty="0" err="1" smtClean="0"/>
              <a:t>перспективі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лікарні</a:t>
            </a:r>
            <a:r>
              <a:rPr lang="ru-RU" dirty="0" smtClean="0"/>
              <a:t>. </a:t>
            </a:r>
            <a:r>
              <a:rPr lang="ru-RU" dirty="0" err="1" smtClean="0"/>
              <a:t>Повільно</a:t>
            </a:r>
            <a:r>
              <a:rPr lang="ru-RU" dirty="0" smtClean="0"/>
              <a:t> </a:t>
            </a:r>
            <a:r>
              <a:rPr lang="ru-RU" dirty="0" err="1" smtClean="0"/>
              <a:t>діючий</a:t>
            </a:r>
            <a:r>
              <a:rPr lang="ru-RU" dirty="0" smtClean="0"/>
              <a:t> </a:t>
            </a:r>
            <a:r>
              <a:rPr lang="ru-RU" dirty="0" err="1" smtClean="0"/>
              <a:t>варфарин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на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. </a:t>
            </a:r>
            <a:r>
              <a:rPr lang="ru-RU" dirty="0" err="1" smtClean="0"/>
              <a:t>Варфарин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потужним</a:t>
            </a:r>
            <a:r>
              <a:rPr lang="ru-RU" dirty="0" smtClean="0"/>
              <a:t> препаратом для </a:t>
            </a:r>
            <a:r>
              <a:rPr lang="ru-RU" dirty="0" err="1" smtClean="0"/>
              <a:t>розрідження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 xmlns:p14="http://schemas.microsoft.com/office/powerpoint/2010/main">
    <p:cover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</a:t>
            </a:r>
            <a:r>
              <a:rPr lang="ru-RU" dirty="0" err="1" smtClean="0"/>
              <a:t>припиняється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послаблюється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 не </a:t>
            </a:r>
            <a:r>
              <a:rPr lang="ru-RU" dirty="0" err="1" smtClean="0"/>
              <a:t>отримує</a:t>
            </a:r>
            <a:r>
              <a:rPr lang="ru-RU" dirty="0" smtClean="0"/>
              <a:t> в </a:t>
            </a:r>
            <a:r>
              <a:rPr lang="ru-RU" dirty="0" err="1" smtClean="0"/>
              <a:t>достатній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та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поживні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помирати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Інсульт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стан,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невідкладної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своєчасне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звести</a:t>
            </a:r>
            <a:r>
              <a:rPr lang="ru-RU" dirty="0" smtClean="0"/>
              <a:t> до </a:t>
            </a:r>
            <a:r>
              <a:rPr lang="ru-RU" dirty="0" err="1" smtClean="0"/>
              <a:t>мінімуму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Доброю новиною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лікувати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попереджати</a:t>
            </a:r>
            <a:r>
              <a:rPr lang="ru-RU" dirty="0" smtClean="0"/>
              <a:t>. </a:t>
            </a:r>
            <a:r>
              <a:rPr lang="ru-RU" dirty="0" err="1" smtClean="0"/>
              <a:t>Основним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суворий</a:t>
            </a:r>
            <a:r>
              <a:rPr lang="ru-RU" dirty="0" smtClean="0"/>
              <a:t> контроль за </a:t>
            </a:r>
            <a:r>
              <a:rPr lang="ru-RU" dirty="0" err="1" smtClean="0"/>
              <a:t>основними</a:t>
            </a:r>
            <a:r>
              <a:rPr lang="ru-RU" dirty="0" smtClean="0"/>
              <a:t> факторами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До них належать: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, </a:t>
            </a:r>
            <a:r>
              <a:rPr lang="ru-RU" dirty="0" err="1" smtClean="0"/>
              <a:t>куріння</a:t>
            </a:r>
            <a:r>
              <a:rPr lang="ru-RU" dirty="0" smtClean="0"/>
              <a:t> та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холестерину.</a:t>
            </a:r>
          </a:p>
          <a:p>
            <a:endParaRPr lang="ru-RU" dirty="0"/>
          </a:p>
        </p:txBody>
      </p:sp>
      <p:pic>
        <p:nvPicPr>
          <p:cNvPr id="4" name="Изображение 3" descr="Ischemic versus hemorrhagic strok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12776"/>
            <a:ext cx="6168854" cy="402316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Симптоми інсульту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Порушення</a:t>
            </a:r>
            <a:r>
              <a:rPr lang="ru-RU" b="1" dirty="0" smtClean="0"/>
              <a:t> ходи.</a:t>
            </a:r>
            <a:endParaRPr lang="ru-RU" dirty="0" smtClean="0"/>
          </a:p>
          <a:p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розуміння</a:t>
            </a:r>
            <a:r>
              <a:rPr lang="ru-RU" b="1" dirty="0" smtClean="0"/>
              <a:t> </a:t>
            </a:r>
            <a:r>
              <a:rPr lang="ru-RU" b="1" dirty="0" err="1" smtClean="0"/>
              <a:t>слів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b="1" dirty="0" err="1" smtClean="0"/>
              <a:t>Параліч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оніміння</a:t>
            </a:r>
            <a:r>
              <a:rPr lang="ru-RU" b="1" dirty="0" smtClean="0"/>
              <a:t> на </a:t>
            </a:r>
            <a:r>
              <a:rPr lang="ru-RU" b="1" dirty="0" err="1" smtClean="0"/>
              <a:t>одній</a:t>
            </a:r>
            <a:r>
              <a:rPr lang="ru-RU" b="1" dirty="0" smtClean="0"/>
              <a:t> </a:t>
            </a:r>
            <a:r>
              <a:rPr lang="ru-RU" b="1" dirty="0" err="1" smtClean="0"/>
              <a:t>стороні</a:t>
            </a:r>
            <a:r>
              <a:rPr lang="ru-RU" b="1" dirty="0" smtClean="0"/>
              <a:t> </a:t>
            </a:r>
            <a:r>
              <a:rPr lang="ru-RU" b="1" dirty="0" err="1" smtClean="0"/>
              <a:t>обличчя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всього</a:t>
            </a:r>
            <a:r>
              <a:rPr lang="ru-RU" b="1" dirty="0" smtClean="0"/>
              <a:t> </a:t>
            </a:r>
            <a:r>
              <a:rPr lang="ru-RU" b="1" dirty="0" err="1" smtClean="0"/>
              <a:t>тіла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Ви</a:t>
            </a:r>
            <a:r>
              <a:rPr lang="ru-RU" dirty="0" smtClean="0"/>
              <a:t> можете </a:t>
            </a:r>
            <a:r>
              <a:rPr lang="ru-RU" dirty="0" err="1" smtClean="0"/>
              <a:t>відчути</a:t>
            </a:r>
            <a:r>
              <a:rPr lang="ru-RU" dirty="0" smtClean="0"/>
              <a:t> </a:t>
            </a:r>
            <a:r>
              <a:rPr lang="ru-RU" dirty="0" err="1" smtClean="0"/>
              <a:t>раптове</a:t>
            </a:r>
            <a:r>
              <a:rPr lang="ru-RU" dirty="0" smtClean="0"/>
              <a:t> </a:t>
            </a:r>
            <a:r>
              <a:rPr lang="ru-RU" dirty="0" err="1" smtClean="0"/>
              <a:t>оніміння</a:t>
            </a:r>
            <a:r>
              <a:rPr lang="ru-RU" dirty="0" smtClean="0"/>
              <a:t>, </a:t>
            </a:r>
            <a:r>
              <a:rPr lang="ru-RU" dirty="0" err="1" smtClean="0"/>
              <a:t>слабкість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параліч</a:t>
            </a:r>
            <a:r>
              <a:rPr lang="ru-RU" dirty="0" smtClean="0"/>
              <a:t> на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стороні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</a:t>
            </a:r>
            <a:r>
              <a:rPr lang="ru-RU" dirty="0" err="1" smtClean="0"/>
              <a:t>Спробуйте</a:t>
            </a:r>
            <a:r>
              <a:rPr lang="ru-RU" dirty="0" smtClean="0"/>
              <a:t> </a:t>
            </a:r>
            <a:r>
              <a:rPr lang="ru-RU" dirty="0" err="1" smtClean="0"/>
              <a:t>підняти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руки над головою. </a:t>
            </a:r>
            <a:r>
              <a:rPr lang="ru-RU" dirty="0" err="1" smtClean="0"/>
              <a:t>Якщо</a:t>
            </a:r>
            <a:r>
              <a:rPr lang="ru-RU" dirty="0" smtClean="0"/>
              <a:t> одна рука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падати</a:t>
            </a:r>
            <a:r>
              <a:rPr lang="ru-RU" dirty="0" smtClean="0"/>
              <a:t>, у Вас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інсульт</a:t>
            </a:r>
            <a:r>
              <a:rPr lang="ru-RU" dirty="0" smtClean="0"/>
              <a:t>. </a:t>
            </a:r>
            <a:r>
              <a:rPr lang="ru-RU" dirty="0" err="1" smtClean="0"/>
              <a:t>Аналогічним</a:t>
            </a:r>
            <a:r>
              <a:rPr lang="ru-RU" dirty="0" smtClean="0"/>
              <a:t> чином, </a:t>
            </a:r>
            <a:r>
              <a:rPr lang="ru-RU" dirty="0" err="1" smtClean="0"/>
              <a:t>з</a:t>
            </a:r>
            <a:r>
              <a:rPr lang="ru-RU" dirty="0" smtClean="0"/>
              <a:t> одного боку рот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спадати</a:t>
            </a:r>
            <a:r>
              <a:rPr lang="ru-RU" dirty="0" smtClean="0"/>
              <a:t> вниз при </a:t>
            </a:r>
            <a:r>
              <a:rPr lang="ru-RU" dirty="0" err="1" smtClean="0"/>
              <a:t>намаганні</a:t>
            </a:r>
            <a:r>
              <a:rPr lang="ru-RU" dirty="0" smtClean="0"/>
              <a:t> </a:t>
            </a:r>
            <a:r>
              <a:rPr lang="ru-RU" dirty="0" err="1" smtClean="0"/>
              <a:t>усміхнутися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зору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одного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обох</a:t>
            </a:r>
            <a:r>
              <a:rPr lang="ru-RU" b="1" dirty="0" smtClean="0"/>
              <a:t> </a:t>
            </a:r>
            <a:r>
              <a:rPr lang="ru-RU" b="1" dirty="0" err="1" smtClean="0"/>
              <a:t>боків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b="1" dirty="0" err="1" smtClean="0"/>
              <a:t>Головний</a:t>
            </a:r>
            <a:r>
              <a:rPr lang="ru-RU" b="1" dirty="0" smtClean="0"/>
              <a:t> </a:t>
            </a:r>
            <a:r>
              <a:rPr lang="ru-RU" b="1" dirty="0" err="1" smtClean="0"/>
              <a:t>біль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Раптовий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"</a:t>
            </a:r>
            <a:r>
              <a:rPr lang="ru-RU" dirty="0" err="1" smtClean="0"/>
              <a:t>грім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ясного неба"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супроводжуватися</a:t>
            </a:r>
            <a:r>
              <a:rPr lang="ru-RU" dirty="0" smtClean="0"/>
              <a:t> </a:t>
            </a:r>
            <a:r>
              <a:rPr lang="ru-RU" dirty="0" err="1" smtClean="0"/>
              <a:t>блювотою</a:t>
            </a:r>
            <a:r>
              <a:rPr lang="ru-RU" dirty="0" smtClean="0"/>
              <a:t>, </a:t>
            </a:r>
            <a:r>
              <a:rPr lang="ru-RU" dirty="0" err="1" smtClean="0"/>
              <a:t>запамороченням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порушенням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Изображение 4" descr="shutterstock_87085355-Conver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5652120" cy="3549484"/>
          </a:xfrm>
          <a:prstGeom prst="rect">
            <a:avLst/>
          </a:prstGeom>
        </p:spPr>
      </p:pic>
      <p:pic>
        <p:nvPicPr>
          <p:cNvPr id="6" name="Изображение 5" descr="kak-opredelit-insuljt-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708920"/>
            <a:ext cx="5534025" cy="37719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Перша медична допомога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Почніть</a:t>
            </a:r>
            <a:r>
              <a:rPr lang="ru-RU" dirty="0" smtClean="0"/>
              <a:t> </a:t>
            </a:r>
            <a:r>
              <a:rPr lang="ru-RU" dirty="0" err="1" smtClean="0"/>
              <a:t>штучне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рот у рот, </a:t>
            </a:r>
            <a:r>
              <a:rPr lang="ru-RU" dirty="0" err="1" smtClean="0"/>
              <a:t>якщо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зупинилося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 smtClean="0"/>
              <a:t>виникненні</a:t>
            </a:r>
            <a:r>
              <a:rPr lang="ru-RU" dirty="0" smtClean="0"/>
              <a:t> </a:t>
            </a:r>
            <a:r>
              <a:rPr lang="ru-RU" dirty="0" err="1" smtClean="0"/>
              <a:t>блювоти</a:t>
            </a:r>
            <a:r>
              <a:rPr lang="ru-RU" dirty="0" smtClean="0"/>
              <a:t> </a:t>
            </a:r>
            <a:r>
              <a:rPr lang="ru-RU" dirty="0" err="1" smtClean="0"/>
              <a:t>поверніть</a:t>
            </a:r>
            <a:r>
              <a:rPr lang="ru-RU" dirty="0" smtClean="0"/>
              <a:t> голову хворого на </a:t>
            </a:r>
            <a:r>
              <a:rPr lang="ru-RU" dirty="0" err="1" smtClean="0"/>
              <a:t>бік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потраплянню</a:t>
            </a:r>
            <a:r>
              <a:rPr lang="ru-RU" dirty="0" smtClean="0"/>
              <a:t> </a:t>
            </a:r>
            <a:r>
              <a:rPr lang="ru-RU" dirty="0" err="1" smtClean="0"/>
              <a:t>блювотних</a:t>
            </a:r>
            <a:r>
              <a:rPr lang="ru-RU" dirty="0" smtClean="0"/>
              <a:t> </a:t>
            </a:r>
            <a:r>
              <a:rPr lang="ru-RU" dirty="0" err="1" smtClean="0"/>
              <a:t>мас</a:t>
            </a:r>
            <a:r>
              <a:rPr lang="ru-RU" dirty="0" smtClean="0"/>
              <a:t> в </a:t>
            </a:r>
            <a:r>
              <a:rPr lang="ru-RU" dirty="0" err="1" smtClean="0"/>
              <a:t>легені</a:t>
            </a:r>
            <a:endParaRPr lang="ru-RU" dirty="0" smtClean="0"/>
          </a:p>
          <a:p>
            <a:r>
              <a:rPr lang="ru-RU" dirty="0" smtClean="0"/>
              <a:t>Не давайте хворому </a:t>
            </a:r>
            <a:r>
              <a:rPr lang="ru-RU" dirty="0" err="1" smtClean="0"/>
              <a:t>їсти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пити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Причини інсульту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інсульті</a:t>
            </a:r>
            <a:r>
              <a:rPr lang="ru-RU" dirty="0" smtClean="0"/>
              <a:t> </a:t>
            </a:r>
            <a:r>
              <a:rPr lang="ru-RU" dirty="0" err="1" smtClean="0"/>
              <a:t>порушується</a:t>
            </a:r>
            <a:r>
              <a:rPr lang="ru-RU" dirty="0" smtClean="0"/>
              <a:t> </a:t>
            </a:r>
            <a:r>
              <a:rPr lang="ru-RU" dirty="0" err="1" smtClean="0"/>
              <a:t>потік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через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мозкової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. Є два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Найпоширеніший</a:t>
            </a:r>
            <a:r>
              <a:rPr lang="ru-RU" dirty="0" smtClean="0"/>
              <a:t> тип - </a:t>
            </a:r>
            <a:r>
              <a:rPr lang="ru-RU" dirty="0" err="1" smtClean="0"/>
              <a:t>ішемічний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- результат </a:t>
            </a:r>
            <a:r>
              <a:rPr lang="ru-RU" dirty="0" err="1" smtClean="0"/>
              <a:t>блокади</a:t>
            </a:r>
            <a:r>
              <a:rPr lang="ru-RU" dirty="0" smtClean="0"/>
              <a:t> току </a:t>
            </a:r>
            <a:r>
              <a:rPr lang="ru-RU" dirty="0" err="1" smtClean="0"/>
              <a:t>крові</a:t>
            </a:r>
            <a:r>
              <a:rPr lang="ru-RU" dirty="0" smtClean="0"/>
              <a:t> по </a:t>
            </a:r>
            <a:r>
              <a:rPr lang="ru-RU" dirty="0" err="1" smtClean="0"/>
              <a:t>артерії</a:t>
            </a:r>
            <a:r>
              <a:rPr lang="ru-RU" dirty="0" smtClean="0"/>
              <a:t>. </a:t>
            </a:r>
            <a:r>
              <a:rPr lang="ru-RU" dirty="0" err="1" smtClean="0"/>
              <a:t>Інший</a:t>
            </a:r>
            <a:r>
              <a:rPr lang="ru-RU" dirty="0" smtClean="0"/>
              <a:t> тип -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–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  <a:r>
              <a:rPr lang="ru-RU" dirty="0" err="1" smtClean="0"/>
              <a:t>Транзиторна</a:t>
            </a:r>
            <a:r>
              <a:rPr lang="ru-RU" dirty="0" smtClean="0"/>
              <a:t> </a:t>
            </a:r>
            <a:r>
              <a:rPr lang="ru-RU" dirty="0" err="1" smtClean="0"/>
              <a:t>ішемічна</a:t>
            </a:r>
            <a:r>
              <a:rPr lang="ru-RU" dirty="0" smtClean="0"/>
              <a:t> атака (ТІА) -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мікроінсультом</a:t>
            </a:r>
            <a:r>
              <a:rPr lang="ru-RU" dirty="0" smtClean="0"/>
              <a:t> – </a:t>
            </a:r>
            <a:r>
              <a:rPr lang="ru-RU" dirty="0" err="1" smtClean="0"/>
              <a:t>виникає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кровотоку через </a:t>
            </a:r>
            <a:r>
              <a:rPr lang="ru-RU" dirty="0" err="1" smtClean="0"/>
              <a:t>мозок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1. Ішемічний інсульт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136904" cy="522156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Майже</a:t>
            </a:r>
            <a:r>
              <a:rPr lang="ru-RU" dirty="0" smtClean="0"/>
              <a:t> 90 </a:t>
            </a:r>
            <a:r>
              <a:rPr lang="ru-RU" dirty="0" err="1" smtClean="0"/>
              <a:t>відсотків</a:t>
            </a:r>
            <a:r>
              <a:rPr lang="ru-RU" dirty="0" smtClean="0"/>
              <a:t> </a:t>
            </a:r>
            <a:r>
              <a:rPr lang="ru-RU" dirty="0" err="1" smtClean="0"/>
              <a:t>інсультів</a:t>
            </a:r>
            <a:r>
              <a:rPr lang="ru-RU" dirty="0" smtClean="0"/>
              <a:t> - </a:t>
            </a:r>
            <a:r>
              <a:rPr lang="ru-RU" dirty="0" err="1" smtClean="0"/>
              <a:t>ішемічні</a:t>
            </a:r>
            <a:r>
              <a:rPr lang="ru-RU" dirty="0" smtClean="0"/>
              <a:t> </a:t>
            </a:r>
            <a:r>
              <a:rPr lang="ru-RU" dirty="0" err="1" smtClean="0"/>
              <a:t>інсульти</a:t>
            </a:r>
            <a:r>
              <a:rPr lang="ru-RU" dirty="0" smtClean="0"/>
              <a:t>. Вони </a:t>
            </a:r>
            <a:r>
              <a:rPr lang="ru-RU" dirty="0" err="1" smtClean="0"/>
              <a:t>відбуваються</a:t>
            </a:r>
            <a:r>
              <a:rPr lang="ru-RU" dirty="0" smtClean="0"/>
              <a:t>, коли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звужуються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заблоковані</a:t>
            </a:r>
            <a:r>
              <a:rPr lang="ru-RU" dirty="0" smtClean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скорочується</a:t>
            </a:r>
            <a:r>
              <a:rPr lang="ru-RU" dirty="0" smtClean="0"/>
              <a:t> </a:t>
            </a:r>
            <a:r>
              <a:rPr lang="ru-RU" dirty="0" err="1" smtClean="0"/>
              <a:t>кровотік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(</a:t>
            </a:r>
            <a:r>
              <a:rPr lang="ru-RU" dirty="0" err="1" smtClean="0"/>
              <a:t>ішемія</a:t>
            </a:r>
            <a:r>
              <a:rPr lang="ru-RU" dirty="0" smtClean="0"/>
              <a:t>). </a:t>
            </a:r>
            <a:r>
              <a:rPr lang="ru-RU" dirty="0" err="1" smtClean="0"/>
              <a:t>Відсутність</a:t>
            </a:r>
            <a:r>
              <a:rPr lang="ru-RU" dirty="0" smtClean="0"/>
              <a:t> кровотоку </a:t>
            </a:r>
            <a:r>
              <a:rPr lang="ru-RU" dirty="0" err="1" smtClean="0"/>
              <a:t>позбавляє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поживних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почати</a:t>
            </a:r>
            <a:r>
              <a:rPr lang="ru-RU" dirty="0" smtClean="0"/>
              <a:t> </a:t>
            </a:r>
            <a:r>
              <a:rPr lang="ru-RU" dirty="0" err="1" smtClean="0"/>
              <a:t>вмирати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поширеними</a:t>
            </a:r>
            <a:r>
              <a:rPr lang="ru-RU" dirty="0" smtClean="0"/>
              <a:t> </a:t>
            </a:r>
            <a:r>
              <a:rPr lang="ru-RU" dirty="0" err="1" smtClean="0"/>
              <a:t>ішемічними</a:t>
            </a:r>
            <a:r>
              <a:rPr lang="ru-RU" dirty="0" smtClean="0"/>
              <a:t> </a:t>
            </a:r>
            <a:r>
              <a:rPr lang="ru-RU" dirty="0" err="1" smtClean="0"/>
              <a:t>інсультами</a:t>
            </a:r>
            <a:r>
              <a:rPr lang="ru-RU" dirty="0" smtClean="0"/>
              <a:t> є:</a:t>
            </a:r>
          </a:p>
          <a:p>
            <a:r>
              <a:rPr lang="ru-RU" b="1" dirty="0" err="1" smtClean="0"/>
              <a:t>Тромботичний</a:t>
            </a:r>
            <a:r>
              <a:rPr lang="ru-RU" b="1" dirty="0" smtClean="0"/>
              <a:t> </a:t>
            </a:r>
            <a:r>
              <a:rPr lang="ru-RU" b="1" dirty="0" err="1" smtClean="0"/>
              <a:t>інсульт</a:t>
            </a:r>
            <a:r>
              <a:rPr lang="ru-RU" b="1" dirty="0" smtClean="0"/>
              <a:t>.</a:t>
            </a:r>
            <a:r>
              <a:rPr lang="ru-RU" dirty="0" smtClean="0"/>
              <a:t> Цей тип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, коли </a:t>
            </a:r>
            <a:r>
              <a:rPr lang="ru-RU" dirty="0" err="1" smtClean="0"/>
              <a:t>згусток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(тромб) </a:t>
            </a:r>
            <a:r>
              <a:rPr lang="ru-RU" dirty="0" err="1" smtClean="0"/>
              <a:t>формується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постачає</a:t>
            </a:r>
            <a:r>
              <a:rPr lang="ru-RU" dirty="0" smtClean="0"/>
              <a:t> </a:t>
            </a:r>
            <a:r>
              <a:rPr lang="ru-RU" dirty="0" err="1" smtClean="0"/>
              <a:t>кров'ю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. </a:t>
            </a:r>
            <a:r>
              <a:rPr lang="ru-RU" dirty="0" err="1" smtClean="0"/>
              <a:t>Згусток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в </a:t>
            </a:r>
            <a:r>
              <a:rPr lang="ru-RU" dirty="0" err="1" smtClean="0"/>
              <a:t>ділянках</a:t>
            </a:r>
            <a:r>
              <a:rPr lang="ru-RU" dirty="0" smtClean="0"/>
              <a:t>, </a:t>
            </a:r>
            <a:r>
              <a:rPr lang="ru-RU" dirty="0" err="1" smtClean="0"/>
              <a:t>вражених</a:t>
            </a:r>
            <a:r>
              <a:rPr lang="ru-RU" dirty="0" smtClean="0"/>
              <a:t> атеросклерозом - хворобою, при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забиті</a:t>
            </a:r>
            <a:r>
              <a:rPr lang="ru-RU" dirty="0" smtClean="0"/>
              <a:t> </a:t>
            </a:r>
            <a:r>
              <a:rPr lang="ru-RU" dirty="0" err="1" smtClean="0"/>
              <a:t>жировими</a:t>
            </a:r>
            <a:r>
              <a:rPr lang="ru-RU" dirty="0" smtClean="0"/>
              <a:t> </a:t>
            </a:r>
            <a:r>
              <a:rPr lang="ru-RU" dirty="0" err="1" smtClean="0"/>
              <a:t>відкладеннями</a:t>
            </a:r>
            <a:r>
              <a:rPr lang="ru-RU" dirty="0" smtClean="0"/>
              <a:t> (бляшками).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проходять</a:t>
            </a:r>
            <a:r>
              <a:rPr lang="ru-RU" dirty="0" smtClean="0"/>
              <a:t> по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кров до </a:t>
            </a:r>
            <a:r>
              <a:rPr lang="ru-RU" dirty="0" err="1" smtClean="0"/>
              <a:t>мозку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артеріях</a:t>
            </a:r>
            <a:r>
              <a:rPr lang="ru-RU" dirty="0" smtClean="0"/>
              <a:t>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Емболічний</a:t>
            </a:r>
            <a:r>
              <a:rPr lang="ru-RU" b="1" dirty="0" smtClean="0"/>
              <a:t> </a:t>
            </a:r>
            <a:r>
              <a:rPr lang="ru-RU" b="1" dirty="0" err="1" smtClean="0"/>
              <a:t>інсульт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Емболічний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, коли </a:t>
            </a:r>
            <a:r>
              <a:rPr lang="ru-RU" dirty="0" err="1" smtClean="0"/>
              <a:t>згусток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у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судинах</a:t>
            </a:r>
            <a:r>
              <a:rPr lang="ru-RU" dirty="0" smtClean="0"/>
              <a:t> поза </a:t>
            </a:r>
            <a:r>
              <a:rPr lang="ru-RU" dirty="0" err="1" smtClean="0"/>
              <a:t>мозком</a:t>
            </a:r>
            <a:r>
              <a:rPr lang="ru-RU" dirty="0" smtClean="0"/>
              <a:t> - </a:t>
            </a:r>
            <a:r>
              <a:rPr lang="ru-RU" dirty="0" err="1" smtClean="0"/>
              <a:t>зазвичай</a:t>
            </a:r>
            <a:r>
              <a:rPr lang="ru-RU" dirty="0" smtClean="0"/>
              <a:t> у </a:t>
            </a:r>
            <a:r>
              <a:rPr lang="ru-RU" dirty="0" err="1" smtClean="0"/>
              <a:t>вашому</a:t>
            </a:r>
            <a:r>
              <a:rPr lang="ru-RU" dirty="0" smtClean="0"/>
              <a:t> </a:t>
            </a:r>
            <a:r>
              <a:rPr lang="ru-RU" dirty="0" err="1" smtClean="0"/>
              <a:t>серці</a:t>
            </a:r>
            <a:r>
              <a:rPr lang="ru-RU" dirty="0" smtClean="0"/>
              <a:t> 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током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у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вузькі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Цей вид </a:t>
            </a:r>
            <a:r>
              <a:rPr lang="ru-RU" dirty="0" err="1" smtClean="0"/>
              <a:t>кров'яного</a:t>
            </a:r>
            <a:r>
              <a:rPr lang="ru-RU" dirty="0" smtClean="0"/>
              <a:t> </a:t>
            </a:r>
            <a:r>
              <a:rPr lang="ru-RU" dirty="0" err="1" smtClean="0"/>
              <a:t>згустку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емболом</a:t>
            </a:r>
            <a:r>
              <a:rPr lang="ru-RU" dirty="0" smtClean="0"/>
              <a:t>. Причиною часто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нерегулярне</a:t>
            </a:r>
            <a:r>
              <a:rPr lang="ru-RU" dirty="0" smtClean="0"/>
              <a:t> </a:t>
            </a:r>
            <a:r>
              <a:rPr lang="ru-RU" dirty="0" err="1" smtClean="0"/>
              <a:t>серцебиття</a:t>
            </a:r>
            <a:r>
              <a:rPr lang="ru-RU" dirty="0" smtClean="0"/>
              <a:t> (</a:t>
            </a:r>
            <a:r>
              <a:rPr lang="ru-RU" dirty="0" err="1" smtClean="0"/>
              <a:t>миготлива</a:t>
            </a:r>
            <a:r>
              <a:rPr lang="ru-RU" dirty="0" smtClean="0"/>
              <a:t> </a:t>
            </a:r>
            <a:r>
              <a:rPr lang="ru-RU" dirty="0" err="1" smtClean="0"/>
              <a:t>аритмія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ритму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кров'яних</a:t>
            </a:r>
            <a:r>
              <a:rPr lang="ru-RU" dirty="0" smtClean="0"/>
              <a:t> </a:t>
            </a:r>
            <a:r>
              <a:rPr lang="ru-RU" dirty="0" err="1" smtClean="0"/>
              <a:t>згустків</a:t>
            </a:r>
            <a:r>
              <a:rPr lang="ru-RU" dirty="0" smtClean="0"/>
              <a:t> у камерах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подорожують</a:t>
            </a:r>
            <a:r>
              <a:rPr lang="ru-RU" dirty="0" smtClean="0"/>
              <a:t> в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</a:t>
            </a:r>
          </a:p>
        </p:txBody>
      </p:sp>
      <p:pic>
        <p:nvPicPr>
          <p:cNvPr id="4" name="Изображение 3" descr="ишемический-инсульт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24744"/>
            <a:ext cx="5030095" cy="380566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Крововилив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медичний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для </a:t>
            </a:r>
            <a:r>
              <a:rPr lang="ru-RU" dirty="0" err="1" smtClean="0"/>
              <a:t>кровотечі</a:t>
            </a:r>
            <a:r>
              <a:rPr lang="ru-RU" dirty="0" smtClean="0"/>
              <a:t>.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, коли </a:t>
            </a:r>
            <a:r>
              <a:rPr lang="ru-RU" dirty="0" err="1" smtClean="0"/>
              <a:t>кровоносна</a:t>
            </a:r>
            <a:r>
              <a:rPr lang="ru-RU" dirty="0" smtClean="0"/>
              <a:t> </a:t>
            </a:r>
            <a:r>
              <a:rPr lang="ru-RU" dirty="0" err="1" smtClean="0"/>
              <a:t>судина</a:t>
            </a:r>
            <a:r>
              <a:rPr lang="ru-RU" dirty="0" smtClean="0"/>
              <a:t> в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протікає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розривається</a:t>
            </a:r>
            <a:r>
              <a:rPr lang="ru-RU" dirty="0" smtClean="0"/>
              <a:t>. </a:t>
            </a:r>
            <a:r>
              <a:rPr lang="ru-RU" dirty="0" err="1" smtClean="0"/>
              <a:t>Крововиливи</a:t>
            </a:r>
            <a:r>
              <a:rPr lang="ru-RU" dirty="0" smtClean="0"/>
              <a:t> в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результаті</a:t>
            </a:r>
            <a:r>
              <a:rPr lang="ru-RU" dirty="0" smtClean="0"/>
              <a:t> ряду причин,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кровоносні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неконтрольовано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(</a:t>
            </a:r>
            <a:r>
              <a:rPr lang="ru-RU" dirty="0" err="1" smtClean="0"/>
              <a:t>гіпертонія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у </a:t>
            </a:r>
            <a:r>
              <a:rPr lang="ru-RU" dirty="0" err="1" smtClean="0"/>
              <a:t>стінках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(</a:t>
            </a:r>
            <a:r>
              <a:rPr lang="ru-RU" dirty="0" err="1" smtClean="0"/>
              <a:t>аневризми</a:t>
            </a:r>
            <a:r>
              <a:rPr lang="ru-RU" dirty="0" smtClean="0"/>
              <a:t>).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поширеною</a:t>
            </a:r>
            <a:r>
              <a:rPr lang="ru-RU" dirty="0" smtClean="0"/>
              <a:t> причиною 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розрив</a:t>
            </a:r>
            <a:r>
              <a:rPr lang="ru-RU" dirty="0" smtClean="0"/>
              <a:t> </a:t>
            </a:r>
            <a:r>
              <a:rPr lang="ru-RU" dirty="0" err="1" smtClean="0"/>
              <a:t>артеріовенозної</a:t>
            </a:r>
            <a:r>
              <a:rPr lang="ru-RU" dirty="0" smtClean="0"/>
              <a:t> </a:t>
            </a:r>
            <a:r>
              <a:rPr lang="ru-RU" dirty="0" err="1" smtClean="0"/>
              <a:t>мальформації</a:t>
            </a:r>
            <a:r>
              <a:rPr lang="ru-RU" dirty="0" smtClean="0"/>
              <a:t> (АВМ),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собою клубок </a:t>
            </a:r>
            <a:r>
              <a:rPr lang="ru-RU" dirty="0" err="1" smtClean="0"/>
              <a:t>тонкостінних</a:t>
            </a:r>
            <a:r>
              <a:rPr lang="ru-RU" dirty="0" smtClean="0"/>
              <a:t>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вродженою</a:t>
            </a:r>
            <a:r>
              <a:rPr lang="ru-RU" dirty="0" smtClean="0"/>
              <a:t> </a:t>
            </a:r>
            <a:r>
              <a:rPr lang="ru-RU" dirty="0" err="1" smtClean="0"/>
              <a:t>патологією</a:t>
            </a:r>
            <a:r>
              <a:rPr lang="ru-RU" dirty="0" smtClean="0"/>
              <a:t>. Є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геморагічного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:</a:t>
            </a:r>
          </a:p>
          <a:p>
            <a:r>
              <a:rPr lang="ru-RU" b="1" dirty="0" err="1" smtClean="0"/>
              <a:t>Внутрішньомозковий</a:t>
            </a:r>
            <a:r>
              <a:rPr lang="ru-RU" b="1" dirty="0" smtClean="0"/>
              <a:t> </a:t>
            </a:r>
            <a:r>
              <a:rPr lang="ru-RU" b="1" dirty="0" err="1" smtClean="0"/>
              <a:t>крововилив</a:t>
            </a:r>
            <a:r>
              <a:rPr lang="ru-RU" b="1" dirty="0" smtClean="0"/>
              <a:t>.</a:t>
            </a:r>
            <a:r>
              <a:rPr lang="ru-RU" dirty="0" smtClean="0"/>
              <a:t> 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типі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вилив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кровоносної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в </a:t>
            </a:r>
            <a:r>
              <a:rPr lang="ru-RU" dirty="0" err="1" smtClean="0"/>
              <a:t>навколишні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пошкодженням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пошкоджуються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кровопостачання</a:t>
            </a:r>
            <a:r>
              <a:rPr lang="ru-RU" dirty="0" smtClean="0"/>
              <a:t>.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найчастішою</a:t>
            </a:r>
            <a:r>
              <a:rPr lang="ru-RU" dirty="0" smtClean="0"/>
              <a:t> причиною </a:t>
            </a:r>
            <a:r>
              <a:rPr lang="ru-RU" dirty="0" err="1" smtClean="0"/>
              <a:t>цього</a:t>
            </a:r>
            <a:r>
              <a:rPr lang="ru-RU" dirty="0" smtClean="0"/>
              <a:t> типу </a:t>
            </a:r>
            <a:r>
              <a:rPr lang="ru-RU" dirty="0" err="1" smtClean="0"/>
              <a:t>геморагічного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При </a:t>
            </a:r>
            <a:r>
              <a:rPr lang="ru-RU" dirty="0" err="1" smtClean="0"/>
              <a:t>тривалій</a:t>
            </a:r>
            <a:r>
              <a:rPr lang="ru-RU" dirty="0" smtClean="0"/>
              <a:t> </a:t>
            </a:r>
            <a:r>
              <a:rPr lang="ru-RU" dirty="0" err="1" smtClean="0"/>
              <a:t>гіпертонії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стати причиною </a:t>
            </a:r>
            <a:r>
              <a:rPr lang="ru-RU" dirty="0" err="1" smtClean="0"/>
              <a:t>тріщин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руйнування</a:t>
            </a:r>
            <a:r>
              <a:rPr lang="ru-RU" dirty="0" smtClean="0"/>
              <a:t> </a:t>
            </a:r>
            <a:r>
              <a:rPr lang="ru-RU" dirty="0" err="1" smtClean="0"/>
              <a:t>дрібних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приводить до </a:t>
            </a:r>
            <a:r>
              <a:rPr lang="ru-RU" dirty="0" err="1" smtClean="0"/>
              <a:t>крововиливу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Субарахноїдальний</a:t>
            </a:r>
            <a:r>
              <a:rPr lang="ru-RU" b="1" dirty="0" smtClean="0"/>
              <a:t> </a:t>
            </a:r>
            <a:r>
              <a:rPr lang="ru-RU" b="1" dirty="0" err="1" smtClean="0"/>
              <a:t>крововилив</a:t>
            </a:r>
            <a:r>
              <a:rPr lang="ru-RU" b="1" dirty="0" smtClean="0"/>
              <a:t>.</a:t>
            </a:r>
            <a:r>
              <a:rPr lang="ru-RU" dirty="0" smtClean="0"/>
              <a:t> 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типі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кровотеча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в </a:t>
            </a:r>
            <a:r>
              <a:rPr lang="ru-RU" dirty="0" err="1" smtClean="0"/>
              <a:t>артеріях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крововилив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поверхнею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та черепом. Про </a:t>
            </a:r>
            <a:r>
              <a:rPr lang="ru-RU" dirty="0" err="1" smtClean="0"/>
              <a:t>кровотечу</a:t>
            </a:r>
            <a:r>
              <a:rPr lang="ru-RU" dirty="0" smtClean="0"/>
              <a:t> часто </a:t>
            </a:r>
            <a:r>
              <a:rPr lang="ru-RU" dirty="0" err="1" smtClean="0"/>
              <a:t>сигналізує</a:t>
            </a:r>
            <a:r>
              <a:rPr lang="ru-RU" dirty="0" smtClean="0"/>
              <a:t> </a:t>
            </a:r>
            <a:r>
              <a:rPr lang="ru-RU" dirty="0" err="1" smtClean="0"/>
              <a:t>раптовий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. Цей тип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розривом</a:t>
            </a:r>
            <a:r>
              <a:rPr lang="ru-RU" dirty="0" smtClean="0"/>
              <a:t> </a:t>
            </a:r>
            <a:r>
              <a:rPr lang="ru-RU" dirty="0" err="1" smtClean="0"/>
              <a:t>аневризми</a:t>
            </a:r>
            <a:r>
              <a:rPr lang="ru-RU" dirty="0" smtClean="0"/>
              <a:t>, яка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вродженою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кровоносні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хаотично </a:t>
            </a:r>
            <a:r>
              <a:rPr lang="ru-RU" dirty="0" err="1" smtClean="0"/>
              <a:t>розширюватися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звужуватися</a:t>
            </a:r>
            <a:r>
              <a:rPr lang="ru-RU" dirty="0" smtClean="0"/>
              <a:t>(спазм </a:t>
            </a:r>
            <a:r>
              <a:rPr lang="ru-RU" dirty="0" err="1" smtClean="0"/>
              <a:t>судин</a:t>
            </a:r>
            <a:r>
              <a:rPr lang="ru-RU" dirty="0" smtClean="0"/>
              <a:t>), </a:t>
            </a:r>
            <a:r>
              <a:rPr lang="ru-RU" dirty="0" err="1" smtClean="0"/>
              <a:t>викликаючи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подальше </a:t>
            </a:r>
            <a:r>
              <a:rPr lang="ru-RU" dirty="0" err="1" smtClean="0"/>
              <a:t>обмеження</a:t>
            </a:r>
            <a:r>
              <a:rPr lang="ru-RU" dirty="0" smtClean="0"/>
              <a:t> притоку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</p:txBody>
      </p:sp>
      <p:pic>
        <p:nvPicPr>
          <p:cNvPr id="4" name="Изображение 3" descr="1334140464_926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32656"/>
            <a:ext cx="6086771" cy="61379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3. </a:t>
            </a:r>
            <a:r>
              <a:rPr lang="ru-RU" dirty="0" err="1" smtClean="0"/>
              <a:t>Транзиторна</a:t>
            </a:r>
            <a:r>
              <a:rPr lang="ru-RU" dirty="0" smtClean="0"/>
              <a:t> </a:t>
            </a:r>
            <a:r>
              <a:rPr lang="ru-RU" dirty="0" err="1" smtClean="0"/>
              <a:t>ішемічна</a:t>
            </a:r>
            <a:r>
              <a:rPr lang="ru-RU" dirty="0" smtClean="0"/>
              <a:t> атака (ТІА)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541020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Транзиторна</a:t>
            </a:r>
            <a:r>
              <a:rPr lang="ru-RU" dirty="0" smtClean="0"/>
              <a:t> </a:t>
            </a:r>
            <a:r>
              <a:rPr lang="ru-RU" dirty="0" err="1" smtClean="0"/>
              <a:t>ішемічна</a:t>
            </a:r>
            <a:r>
              <a:rPr lang="ru-RU" dirty="0" smtClean="0"/>
              <a:t> атака (ТІА) -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мікроінсультом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короткочасний</a:t>
            </a:r>
            <a:r>
              <a:rPr lang="ru-RU" dirty="0" smtClean="0"/>
              <a:t> </a:t>
            </a:r>
            <a:r>
              <a:rPr lang="ru-RU" dirty="0" err="1" smtClean="0"/>
              <a:t>епізод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, </a:t>
            </a:r>
            <a:r>
              <a:rPr lang="ru-RU" dirty="0" err="1" smtClean="0"/>
              <a:t>аналогічних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при </a:t>
            </a:r>
            <a:r>
              <a:rPr lang="ru-RU" dirty="0" err="1" smtClean="0"/>
              <a:t>інсульті</a:t>
            </a:r>
            <a:r>
              <a:rPr lang="ru-RU" dirty="0" smtClean="0"/>
              <a:t>. Причиною </a:t>
            </a:r>
            <a:r>
              <a:rPr lang="ru-RU" dirty="0" err="1" smtClean="0"/>
              <a:t>транзиторної</a:t>
            </a:r>
            <a:r>
              <a:rPr lang="ru-RU" dirty="0" smtClean="0"/>
              <a:t> </a:t>
            </a:r>
            <a:r>
              <a:rPr lang="ru-RU" dirty="0" err="1" smtClean="0"/>
              <a:t>ішемічної</a:t>
            </a:r>
            <a:r>
              <a:rPr lang="ru-RU" dirty="0" smtClean="0"/>
              <a:t> атаки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тимчасове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притоку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ТІА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ішемічному</a:t>
            </a:r>
            <a:r>
              <a:rPr lang="ru-RU" dirty="0" smtClean="0"/>
              <a:t> </a:t>
            </a:r>
            <a:r>
              <a:rPr lang="ru-RU" dirty="0" err="1" smtClean="0"/>
              <a:t>інсульті</a:t>
            </a:r>
            <a:r>
              <a:rPr lang="ru-RU" dirty="0" smtClean="0"/>
              <a:t>, </a:t>
            </a:r>
            <a:r>
              <a:rPr lang="en-US" dirty="0" smtClean="0"/>
              <a:t>TIA </a:t>
            </a:r>
            <a:r>
              <a:rPr lang="ru-RU" dirty="0" err="1" smtClean="0"/>
              <a:t>відбувається</a:t>
            </a:r>
            <a:r>
              <a:rPr lang="ru-RU" dirty="0" smtClean="0"/>
              <a:t>, коли тромб </a:t>
            </a:r>
            <a:r>
              <a:rPr lang="ru-RU" dirty="0" err="1" smtClean="0"/>
              <a:t>порушує</a:t>
            </a:r>
            <a:r>
              <a:rPr lang="ru-RU" dirty="0" smtClean="0"/>
              <a:t> </a:t>
            </a:r>
            <a:r>
              <a:rPr lang="ru-RU" dirty="0" err="1" smtClean="0"/>
              <a:t>притік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Але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, для </a:t>
            </a:r>
            <a:r>
              <a:rPr lang="ru-RU" dirty="0" err="1" smtClean="0"/>
              <a:t>якого</a:t>
            </a:r>
            <a:r>
              <a:rPr lang="ru-RU" dirty="0" smtClean="0"/>
              <a:t> характерна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тривала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кровопостачання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незворотні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тканин, </a:t>
            </a:r>
            <a:r>
              <a:rPr lang="en-US" dirty="0" smtClean="0"/>
              <a:t>TIA </a:t>
            </a:r>
            <a:r>
              <a:rPr lang="ru-RU" dirty="0" smtClean="0"/>
              <a:t>не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пошкоджень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блокування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тимчасовим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Викликайте</a:t>
            </a:r>
            <a:r>
              <a:rPr lang="ru-RU" dirty="0" smtClean="0"/>
              <a:t> </a:t>
            </a:r>
            <a:r>
              <a:rPr lang="ru-RU" dirty="0" err="1" smtClean="0"/>
              <a:t>невідкладну</a:t>
            </a:r>
            <a:r>
              <a:rPr lang="ru-RU" dirty="0" smtClean="0"/>
              <a:t> </a:t>
            </a:r>
            <a:r>
              <a:rPr lang="ru-RU" dirty="0" err="1" smtClean="0"/>
              <a:t>медичну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зникати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спостерігався</a:t>
            </a:r>
            <a:r>
              <a:rPr lang="ru-RU" dirty="0" smtClean="0"/>
              <a:t> </a:t>
            </a:r>
            <a:r>
              <a:rPr lang="ru-RU" dirty="0" err="1" smtClean="0"/>
              <a:t>епізод</a:t>
            </a:r>
            <a:r>
              <a:rPr lang="ru-RU" dirty="0" smtClean="0"/>
              <a:t> </a:t>
            </a:r>
            <a:r>
              <a:rPr lang="en-US" dirty="0" smtClean="0"/>
              <a:t>TIA,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йдуть</a:t>
            </a:r>
            <a:r>
              <a:rPr lang="ru-RU" dirty="0" smtClean="0"/>
              <a:t> до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заблоковані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звужені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маєте</a:t>
            </a:r>
            <a:r>
              <a:rPr lang="ru-RU" dirty="0" smtClean="0"/>
              <a:t> великий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значними</a:t>
            </a:r>
            <a:r>
              <a:rPr lang="ru-RU" dirty="0" smtClean="0"/>
              <a:t> </a:t>
            </a:r>
            <a:r>
              <a:rPr lang="ru-RU" dirty="0" err="1" smtClean="0"/>
              <a:t>пошкодженнями</a:t>
            </a:r>
            <a:r>
              <a:rPr lang="ru-RU" dirty="0" smtClean="0"/>
              <a:t>.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диференціювати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та ТІА, </a:t>
            </a:r>
            <a:r>
              <a:rPr lang="ru-RU" dirty="0" err="1" smtClean="0"/>
              <a:t>керуючись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.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 проходить </a:t>
            </a:r>
            <a:r>
              <a:rPr lang="ru-RU" dirty="0" err="1" smtClean="0"/>
              <a:t>навіть</a:t>
            </a:r>
            <a:r>
              <a:rPr lang="ru-RU" dirty="0" smtClean="0"/>
              <a:t> при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пошкодженням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 xmlns:p14="http://schemas.microsoft.com/office/powerpoint/2010/main">
    <p:cover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</TotalTime>
  <Words>977</Words>
  <Application>Microsoft Macintosh PowerPoint</Application>
  <PresentationFormat>Экран (4:3)</PresentationFormat>
  <Paragraphs>102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Справедливость</vt:lpstr>
      <vt:lpstr>Інсульт</vt:lpstr>
      <vt:lpstr>ПЛАН:</vt:lpstr>
      <vt:lpstr>Визначення</vt:lpstr>
      <vt:lpstr>Симптоми інсульту</vt:lpstr>
      <vt:lpstr>Перша медична допомога</vt:lpstr>
      <vt:lpstr>Причини інсульту</vt:lpstr>
      <vt:lpstr>1. Ішемічний інсульт</vt:lpstr>
      <vt:lpstr>2. Геморагічний інсульт</vt:lpstr>
      <vt:lpstr>3. Транзиторна ішемічна атака (ТІА)</vt:lpstr>
      <vt:lpstr>Презентация PowerPoint</vt:lpstr>
      <vt:lpstr>Фактори ризику</vt:lpstr>
      <vt:lpstr>Ускладнення</vt:lpstr>
      <vt:lpstr>Презентация PowerPoint</vt:lpstr>
      <vt:lpstr>Лікування інсульту</vt:lpstr>
      <vt:lpstr>1. Ішемічний інсульт</vt:lpstr>
      <vt:lpstr>Презентация PowerPoint</vt:lpstr>
      <vt:lpstr>Презентация PowerPoint</vt:lpstr>
      <vt:lpstr>2. Геморагічний інсульт</vt:lpstr>
      <vt:lpstr>Презентация PowerPoint</vt:lpstr>
      <vt:lpstr>Попередження інсульту</vt:lpstr>
      <vt:lpstr>Презентация PowerPoint</vt:lpstr>
      <vt:lpstr>Профілактичне лікування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Інсульт</dc:title>
  <dc:creator>ельдорадо</dc:creator>
  <cp:lastModifiedBy>Mac User</cp:lastModifiedBy>
  <cp:revision>9</cp:revision>
  <dcterms:created xsi:type="dcterms:W3CDTF">2014-03-29T16:02:37Z</dcterms:created>
  <dcterms:modified xsi:type="dcterms:W3CDTF">2014-03-30T13:35:03Z</dcterms:modified>
</cp:coreProperties>
</file>