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70" r:id="rId8"/>
    <p:sldId id="268" r:id="rId9"/>
    <p:sldId id="269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1" autoAdjust="0"/>
    <p:restoredTop sz="94660"/>
  </p:normalViewPr>
  <p:slideViewPr>
    <p:cSldViewPr>
      <p:cViewPr varScale="1">
        <p:scale>
          <a:sx n="69" d="100"/>
          <a:sy n="69" d="100"/>
        </p:scale>
        <p:origin x="-8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5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2005 рік</c:v>
                </c:pt>
              </c:strCache>
            </c:strRef>
          </c:tx>
          <c:dLbls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Чоловіки</c:v>
                </c:pt>
                <c:pt idx="1">
                  <c:v>Жінки</c:v>
                </c:pt>
                <c:pt idx="2">
                  <c:v>Мешканці міста</c:v>
                </c:pt>
                <c:pt idx="3">
                  <c:v>Мешканці села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58.4</c:v>
                </c:pt>
                <c:pt idx="1">
                  <c:v>41.6</c:v>
                </c:pt>
                <c:pt idx="2">
                  <c:v>82.9</c:v>
                </c:pt>
                <c:pt idx="3">
                  <c:v>17.100000000000001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2006 рік</c:v>
                </c:pt>
              </c:strCache>
            </c:strRef>
          </c:tx>
          <c:dLbls>
            <c:dLbl>
              <c:idx val="0"/>
              <c:layout>
                <c:manualLayout>
                  <c:x val="3.7499999999999999E-2"/>
                  <c:y val="-5.5554751687434028E-3"/>
                </c:manualLayout>
              </c:layout>
              <c:showVal val="1"/>
            </c:dLbl>
            <c:dLbl>
              <c:idx val="1"/>
              <c:layout>
                <c:manualLayout>
                  <c:x val="2.5000000000000001E-2"/>
                  <c:y val="-5.5555555555555558E-3"/>
                </c:manualLayout>
              </c:layout>
              <c:showVal val="1"/>
            </c:dLbl>
            <c:dLbl>
              <c:idx val="2"/>
              <c:layout>
                <c:manualLayout>
                  <c:x val="2.6388888888888889E-2"/>
                  <c:y val="-9.2592592592592587E-3"/>
                </c:manualLayout>
              </c:layout>
              <c:showVal val="1"/>
            </c:dLbl>
            <c:dLbl>
              <c:idx val="3"/>
              <c:layout>
                <c:manualLayout>
                  <c:x val="2.0833333333333436E-2"/>
                  <c:y val="-1.8518518518518519E-3"/>
                </c:manualLayout>
              </c:layout>
              <c:showVal val="1"/>
            </c:dLbl>
            <c:txPr>
              <a:bodyPr/>
              <a:lstStyle/>
              <a:p>
                <a:pPr>
                  <a:defRPr sz="2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Чоловіки</c:v>
                </c:pt>
                <c:pt idx="1">
                  <c:v>Жінки</c:v>
                </c:pt>
                <c:pt idx="2">
                  <c:v>Мешканці міста</c:v>
                </c:pt>
                <c:pt idx="3">
                  <c:v>Мешканці села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58.1</c:v>
                </c:pt>
                <c:pt idx="1">
                  <c:v>41.9</c:v>
                </c:pt>
                <c:pt idx="2">
                  <c:v>79.5</c:v>
                </c:pt>
                <c:pt idx="3">
                  <c:v>20.5</c:v>
                </c:pt>
              </c:numCache>
            </c:numRef>
          </c:val>
        </c:ser>
        <c:shape val="box"/>
        <c:axId val="82336768"/>
        <c:axId val="82562048"/>
        <c:axId val="0"/>
      </c:bar3DChart>
      <c:catAx>
        <c:axId val="82336768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2562048"/>
        <c:crosses val="autoZero"/>
        <c:auto val="1"/>
        <c:lblAlgn val="ctr"/>
        <c:lblOffset val="100"/>
      </c:catAx>
      <c:valAx>
        <c:axId val="825620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2800"/>
            </a:pPr>
            <a:endParaRPr lang="ru-RU"/>
          </a:p>
        </c:txPr>
        <c:crossAx val="8233676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00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33670951453176701"/>
          <c:y val="5.7890625442877978E-2"/>
          <c:w val="0.63697613200985326"/>
          <c:h val="0.7141667658713283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ВІЛ-інфіковані жінки віком 15-49 років</c:v>
                </c:pt>
              </c:strCache>
            </c:strRef>
          </c:tx>
          <c:cat>
            <c:numRef>
              <c:f>Лист1!$A$2:$A$13</c:f>
              <c:numCache>
                <c:formatCode>General</c:formatCode>
                <c:ptCount val="12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</c:numCache>
            </c:num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551</c:v>
                </c:pt>
                <c:pt idx="1">
                  <c:v>1194</c:v>
                </c:pt>
                <c:pt idx="2">
                  <c:v>2234</c:v>
                </c:pt>
                <c:pt idx="3">
                  <c:v>2616</c:v>
                </c:pt>
                <c:pt idx="4">
                  <c:v>1781</c:v>
                </c:pt>
                <c:pt idx="5">
                  <c:v>1873</c:v>
                </c:pt>
                <c:pt idx="6">
                  <c:v>2218</c:v>
                </c:pt>
                <c:pt idx="7">
                  <c:v>2804</c:v>
                </c:pt>
                <c:pt idx="8">
                  <c:v>3406</c:v>
                </c:pt>
                <c:pt idx="9">
                  <c:v>4058</c:v>
                </c:pt>
                <c:pt idx="10">
                  <c:v>4428</c:v>
                </c:pt>
                <c:pt idx="11">
                  <c:v>5240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Діти, народжені ВІЛ-інфікованими матерями</c:v>
                </c:pt>
              </c:strCache>
            </c:strRef>
          </c:tx>
          <c:cat>
            <c:numRef>
              <c:f>Лист1!$A$2:$A$13</c:f>
              <c:numCache>
                <c:formatCode>General</c:formatCode>
                <c:ptCount val="12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</c:numCache>
            </c:num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9</c:v>
                </c:pt>
                <c:pt idx="1">
                  <c:v>92</c:v>
                </c:pt>
                <c:pt idx="2">
                  <c:v>196</c:v>
                </c:pt>
                <c:pt idx="3">
                  <c:v>378</c:v>
                </c:pt>
                <c:pt idx="4">
                  <c:v>527</c:v>
                </c:pt>
                <c:pt idx="5">
                  <c:v>727</c:v>
                </c:pt>
                <c:pt idx="6">
                  <c:v>914</c:v>
                </c:pt>
                <c:pt idx="7">
                  <c:v>1371</c:v>
                </c:pt>
                <c:pt idx="8">
                  <c:v>1830</c:v>
                </c:pt>
                <c:pt idx="9">
                  <c:v>2273</c:v>
                </c:pt>
                <c:pt idx="10">
                  <c:v>2498</c:v>
                </c:pt>
                <c:pt idx="11">
                  <c:v>2822</c:v>
                </c:pt>
              </c:numCache>
            </c:numRef>
          </c:val>
        </c:ser>
        <c:axId val="121880576"/>
        <c:axId val="121882112"/>
      </c:barChart>
      <c:catAx>
        <c:axId val="121880576"/>
        <c:scaling>
          <c:orientation val="minMax"/>
        </c:scaling>
        <c:axPos val="b"/>
        <c:numFmt formatCode="General" sourceLinked="1"/>
        <c:tickLblPos val="nextTo"/>
        <c:crossAx val="121882112"/>
        <c:crosses val="autoZero"/>
        <c:auto val="1"/>
        <c:lblAlgn val="ctr"/>
        <c:lblOffset val="100"/>
      </c:catAx>
      <c:valAx>
        <c:axId val="121882112"/>
        <c:scaling>
          <c:orientation val="minMax"/>
        </c:scaling>
        <c:axPos val="l"/>
        <c:majorGridlines/>
        <c:numFmt formatCode="General" sourceLinked="1"/>
        <c:tickLblPos val="nextTo"/>
        <c:crossAx val="12188057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ru-RU"/>
          </a:p>
        </c:txPr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3" descr="C:\Users\malves\AppData\Local\Microsoft\Windows\Temporary Internet Files\Content.IE5\QMPKWOLA\MPj04331930000[1]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93284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981200"/>
            <a:ext cx="9144000" cy="1295400"/>
          </a:xfrm>
        </p:spPr>
        <p:txBody>
          <a:bodyPr>
            <a:normAutofit/>
          </a:bodyPr>
          <a:lstStyle>
            <a:lvl1pPr>
              <a:defRPr sz="4800" b="1" cap="none" spc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uk-UA" smtClean="0"/>
              <a:t>Образец заголовка</a:t>
            </a:r>
            <a:endParaRPr lang="uk-UA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276600"/>
            <a:ext cx="9144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Образец подзаголовка</a:t>
            </a:r>
            <a:endParaRPr lang="uk-UA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040D251-680E-42AE-9671-3E17417E2A5D}" type="datetimeFigureOut">
              <a:rPr lang="uk-UA" smtClean="0"/>
              <a:pPr/>
              <a:t>29.11.2013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75D72B5-F69C-4384-9D6E-D8CC41005B3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D251-680E-42AE-9671-3E17417E2A5D}" type="datetimeFigureOut">
              <a:rPr lang="uk-UA" smtClean="0"/>
              <a:pPr/>
              <a:t>29.11.2013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72B5-F69C-4384-9D6E-D8CC41005B3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D251-680E-42AE-9671-3E17417E2A5D}" type="datetimeFigureOut">
              <a:rPr lang="uk-UA" smtClean="0"/>
              <a:pPr/>
              <a:t>29.11.2013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72B5-F69C-4384-9D6E-D8CC41005B3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D251-680E-42AE-9671-3E17417E2A5D}" type="datetimeFigureOut">
              <a:rPr lang="uk-UA" smtClean="0"/>
              <a:pPr/>
              <a:t>29.11.2013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72B5-F69C-4384-9D6E-D8CC41005B3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D251-680E-42AE-9671-3E17417E2A5D}" type="datetimeFigureOut">
              <a:rPr lang="uk-UA" smtClean="0"/>
              <a:pPr/>
              <a:t>29.11.2013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72B5-F69C-4384-9D6E-D8CC41005B3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D251-680E-42AE-9671-3E17417E2A5D}" type="datetimeFigureOut">
              <a:rPr lang="uk-UA" smtClean="0"/>
              <a:pPr/>
              <a:t>29.11.2013</a:t>
            </a:fld>
            <a:endParaRPr lang="uk-UA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72B5-F69C-4384-9D6E-D8CC41005B3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D251-680E-42AE-9671-3E17417E2A5D}" type="datetimeFigureOut">
              <a:rPr lang="uk-UA" smtClean="0"/>
              <a:pPr/>
              <a:t>29.11.2013</a:t>
            </a:fld>
            <a:endParaRPr lang="uk-UA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72B5-F69C-4384-9D6E-D8CC41005B3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D251-680E-42AE-9671-3E17417E2A5D}" type="datetimeFigureOut">
              <a:rPr lang="uk-UA" smtClean="0"/>
              <a:pPr/>
              <a:t>29.11.2013</a:t>
            </a:fld>
            <a:endParaRPr lang="uk-UA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72B5-F69C-4384-9D6E-D8CC41005B3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D251-680E-42AE-9671-3E17417E2A5D}" type="datetimeFigureOut">
              <a:rPr lang="uk-UA" smtClean="0"/>
              <a:pPr/>
              <a:t>29.11.2013</a:t>
            </a:fld>
            <a:endParaRPr lang="uk-UA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72B5-F69C-4384-9D6E-D8CC41005B3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D251-680E-42AE-9671-3E17417E2A5D}" type="datetimeFigureOut">
              <a:rPr lang="uk-UA" smtClean="0"/>
              <a:pPr/>
              <a:t>29.11.2013</a:t>
            </a:fld>
            <a:endParaRPr lang="uk-UA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72B5-F69C-4384-9D6E-D8CC41005B3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Вставка рисунка</a:t>
            </a:r>
            <a:endParaRPr lang="uk-UA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D251-680E-42AE-9671-3E17417E2A5D}" type="datetimeFigureOut">
              <a:rPr lang="uk-UA" smtClean="0"/>
              <a:pPr/>
              <a:t>29.11.2013</a:t>
            </a:fld>
            <a:endParaRPr lang="uk-UA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72B5-F69C-4384-9D6E-D8CC41005B3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3" descr="C:\Users\malves\AppData\Local\Microsoft\Windows\Temporary Internet Files\Content.IE5\QMPKWOLA\MPj04331930000[1].jpg"/>
          <p:cNvPicPr>
            <a:picLocks noChangeAspect="1" noChangeArrowheads="1"/>
          </p:cNvPicPr>
          <p:nvPr/>
        </p:nvPicPr>
        <p:blipFill>
          <a:blip r:embed="rId13" cstate="print">
            <a:lum bright="92000" contrast="-90000"/>
          </a:blip>
          <a:srcRect/>
          <a:stretch>
            <a:fillRect/>
          </a:stretch>
        </p:blipFill>
        <p:spPr bwMode="auto">
          <a:xfrm>
            <a:off x="0" y="0"/>
            <a:ext cx="9144000" cy="6932840"/>
          </a:xfrm>
          <a:prstGeom prst="rect">
            <a:avLst/>
          </a:prstGeom>
          <a:noFill/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Образец заголовка</a:t>
            </a:r>
            <a:endParaRPr lang="uk-UA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  <a:lumOff val="5000"/>
                  </a:schemeClr>
                </a:solidFill>
              </a:defRPr>
            </a:lvl1pPr>
          </a:lstStyle>
          <a:p>
            <a:fld id="{3040D251-680E-42AE-9671-3E17417E2A5D}" type="datetimeFigureOut">
              <a:rPr lang="uk-UA" smtClean="0"/>
              <a:pPr/>
              <a:t>29.11.2013</a:t>
            </a:fld>
            <a:endParaRPr lang="uk-UA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E75D72B5-F69C-4384-9D6E-D8CC41005B35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lang="ru-RU" sz="4800" b="1" kern="1200" cap="none" spc="0" dirty="0">
          <a:ln w="1905"/>
          <a:solidFill>
            <a:srgbClr val="0070C0"/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0" y="278130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 десять </a:t>
            </a:r>
            <a:r>
              <a:rPr lang="ru-RU" dirty="0" err="1" smtClean="0"/>
              <a:t>місяців</a:t>
            </a:r>
            <a:r>
              <a:rPr lang="ru-RU" dirty="0" smtClean="0"/>
              <a:t> 2013 року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зареєстровано</a:t>
            </a:r>
            <a:r>
              <a:rPr lang="ru-RU" dirty="0" smtClean="0"/>
              <a:t> </a:t>
            </a:r>
            <a:r>
              <a:rPr lang="ru-RU" dirty="0" smtClean="0"/>
              <a:t>17 790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ВІЛ -</a:t>
            </a:r>
            <a:r>
              <a:rPr lang="ru-RU" dirty="0" err="1" smtClean="0"/>
              <a:t>інфекції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них 3 244 у </a:t>
            </a:r>
            <a:r>
              <a:rPr lang="ru-RU" dirty="0" err="1" smtClean="0"/>
              <a:t>дітей</a:t>
            </a:r>
            <a:r>
              <a:rPr lang="ru-RU" dirty="0" smtClean="0"/>
              <a:t> до 14 </a:t>
            </a:r>
            <a:r>
              <a:rPr lang="ru-RU" dirty="0" err="1" smtClean="0"/>
              <a:t>років</a:t>
            </a:r>
            <a:r>
              <a:rPr lang="ru-RU" dirty="0" smtClean="0"/>
              <a:t>).</a:t>
            </a:r>
            <a:br>
              <a:rPr lang="ru-RU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-4"/>
          <a:ext cx="9143999" cy="6868704"/>
        </p:xfrm>
        <a:graphic>
          <a:graphicData uri="http://schemas.openxmlformats.org/drawingml/2006/table">
            <a:tbl>
              <a:tblPr/>
              <a:tblGrid>
                <a:gridCol w="1863963"/>
                <a:gridCol w="589684"/>
                <a:gridCol w="589684"/>
                <a:gridCol w="589684"/>
                <a:gridCol w="589684"/>
                <a:gridCol w="589684"/>
                <a:gridCol w="688484"/>
                <a:gridCol w="688484"/>
                <a:gridCol w="688484"/>
                <a:gridCol w="688484"/>
                <a:gridCol w="788840"/>
                <a:gridCol w="788840"/>
              </a:tblGrid>
              <a:tr h="185352"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Шляхи інфікування ВІЛ серед громадян </a:t>
                      </a:r>
                      <a:r>
                        <a:rPr lang="uk-UA" sz="1100" b="1" spc="0" dirty="0" err="1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україни</a:t>
                      </a: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за період 1987-2006 років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8535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Шляхи </a:t>
                      </a: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інфікування ВІЛ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Роки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70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1 997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1 998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1 999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2 000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2 001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2 002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2 003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2 004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2 005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2 006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1 997- 2 006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7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Віл-інфіковані, всього осіб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8 913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8 575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5 827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6 212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7 000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8 756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10 009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12 491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13 770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16 078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104 645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556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У тому числі інфіковані статевим шляхом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1 009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1 386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1 324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1 431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1 888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2 501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3 046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4 050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4 060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5 681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28 087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56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З них:</a:t>
                      </a:r>
                      <a:endParaRPr lang="ru-RU" sz="1100" b="1" spc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Гомосексуальним шляхом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110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37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err="1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Гетеросексуальним</a:t>
                      </a: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шляхом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1 007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1 385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1 323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1 427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1 885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2 499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3 043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4 041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4 586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5 646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27 977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7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err="1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Парентеральним</a:t>
                      </a: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шляхом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7 448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6 517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3 774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3 881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3 967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4 589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4 819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5 779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6 282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7 135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59 532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741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З НИХ УНАСЛІДОК: введення наркотичних речовин </a:t>
                      </a:r>
                      <a:r>
                        <a:rPr lang="uk-UA" sz="1100" b="1" spc="0" dirty="0" err="1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ін</a:t>
                      </a:r>
                      <a:r>
                        <a:rPr lang="ru-RU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uk-UA" sz="1100" b="1" spc="0" dirty="0" err="1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єкційним</a:t>
                      </a: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 шляхом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7 448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6 516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3 771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3 881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3 964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4 587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4 815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5 778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6 270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7 127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59 489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56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Переливання препаратів або компонентів крові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741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Трансплантації донорських органів, клітин, тканин, біологічних рідин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7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Інших медичних маніпуляцій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37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Від віл-інфікованої матері до дитини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196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378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527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727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914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1 371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1 830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2 273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2 498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2 822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13 647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7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Інших немедичних втручань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37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Професійного інфікування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7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Шлях інфікування не визначено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260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294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202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173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231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295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314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389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384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440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b="1" spc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Times New Roman"/>
                        </a:rPr>
                        <a:t>3 379</a:t>
                      </a:r>
                      <a:endParaRPr lang="ru-RU" sz="1100" b="1" spc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3" y="4"/>
          <a:ext cx="9144003" cy="6895273"/>
        </p:xfrm>
        <a:graphic>
          <a:graphicData uri="http://schemas.openxmlformats.org/drawingml/2006/table">
            <a:tbl>
              <a:tblPr/>
              <a:tblGrid>
                <a:gridCol w="1434744"/>
                <a:gridCol w="904203"/>
                <a:gridCol w="881384"/>
                <a:gridCol w="904203"/>
                <a:gridCol w="904203"/>
                <a:gridCol w="881384"/>
                <a:gridCol w="904203"/>
                <a:gridCol w="904203"/>
                <a:gridCol w="881384"/>
                <a:gridCol w="544092"/>
              </a:tblGrid>
              <a:tr h="169969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Сероепідмоніторинг</a:t>
                      </a:r>
                      <a:r>
                        <a:rPr lang="uk-UA" sz="105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ВІЛ-інфікованих осіб в Україні у 2004 – 2006 роках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6996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Контингенти, які обстежені на ВІЛ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8056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обстежені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позитивні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обстежені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позитивні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обстежені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позитивні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350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Громадяни України – всього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2 501 132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23 087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0.92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2 476 046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28 105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1.14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2 540 579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29 591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1.16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7824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Особи, які мали </a:t>
                      </a:r>
                      <a:r>
                        <a:rPr lang="uk-UA" sz="1050" b="1" dirty="0" err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гетеросексуальні</a:t>
                      </a:r>
                      <a:r>
                        <a:rPr lang="uk-UA" sz="105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контакти з  </a:t>
                      </a:r>
                      <a:r>
                        <a:rPr lang="uk-UA" sz="1050" b="1" dirty="0" smtClean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ВІЛ-інфікованими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5 573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826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15.47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6 053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1 135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18.75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5 949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1 094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18.39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7824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Споживачі наркотичних речовин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ін’єкційним шляхом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7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4 754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14.77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32 291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4 807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14.89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33 094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5 457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16.49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938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Особи, у яких виявлені хвороби, що передаються статевим шляхом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59 960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720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1.20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49 469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699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1.41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46 961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latin typeface="Calibri"/>
                          <a:ea typeface="Calibri"/>
                          <a:cs typeface="Times New Roman"/>
                        </a:rPr>
                        <a:t>718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1.53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7824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Особи, які мають численні незахищені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сексуальні контакти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16 715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243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1.45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15 619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285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1.82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15 573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349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2.24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169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Призовники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latin typeface="Calibri"/>
                          <a:ea typeface="Calibri"/>
                          <a:cs typeface="Times New Roman"/>
                        </a:rPr>
                        <a:t>8 693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0.08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13 812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0.09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69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Донори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941 524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1 209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0.13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899 436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1 134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0.13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839 337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1 067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0.13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169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Вагітні жінки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965 405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3 252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0.34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975 333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2 935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0.3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981 766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3 207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0.33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7824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Особи, які перебувають у місцях позбавлення волі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latin typeface="Calibri"/>
                          <a:ea typeface="Calibri"/>
                          <a:cs typeface="Times New Roman"/>
                        </a:rPr>
                        <a:t>25 638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3 273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12.77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21 978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2 786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12.68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21 385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2 979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13.93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625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Особи, обстежені за клінічними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показниками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134 528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3 895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2.90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135 045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5 066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3.75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157 757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5 730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3.63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69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Особи, обстежені анонімно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38 326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1 588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4.14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27 521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1 468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5.33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46 281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1 678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3.63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312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Іноземні громадяни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5 289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0.32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latin typeface="Calibri"/>
                          <a:ea typeface="Calibri"/>
                          <a:cs typeface="Times New Roman"/>
                        </a:rPr>
                        <a:t>5 899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0.42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6 639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ru-RU" sz="105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latin typeface="Calibri"/>
                          <a:ea typeface="Calibri"/>
                          <a:cs typeface="Times New Roman"/>
                        </a:rPr>
                        <a:t>0.33</a:t>
                      </a:r>
                      <a:endParaRPr lang="ru-RU" sz="10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621" marR="33621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180528" y="1"/>
          <a:ext cx="9324529" cy="6871603"/>
        </p:xfrm>
        <a:graphic>
          <a:graphicData uri="http://schemas.openxmlformats.org/drawingml/2006/table">
            <a:tbl>
              <a:tblPr/>
              <a:tblGrid>
                <a:gridCol w="957509"/>
                <a:gridCol w="957509"/>
                <a:gridCol w="919319"/>
                <a:gridCol w="957509"/>
                <a:gridCol w="957509"/>
                <a:gridCol w="919319"/>
                <a:gridCol w="957509"/>
                <a:gridCol w="957509"/>
                <a:gridCol w="919319"/>
                <a:gridCol w="821518"/>
              </a:tblGrid>
              <a:tr h="488365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Динаміка реєстрації нових випадків ВІЛ-інфекції, СНІДу та смерті від СНІДу серед дітей до 14 років за період  1987 – 2006 років в Україні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3993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Роки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Діти з уперше в житті встановленим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діагнозом ВІЛ-інфекції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Діти з уперше в житті встановленим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діагнозом СНІД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Calibri"/>
                          <a:ea typeface="Calibri"/>
                          <a:cs typeface="Times New Roman"/>
                        </a:rPr>
                        <a:t>Діти, які померли від СНІДу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99150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Calibri"/>
                          <a:ea typeface="Calibri"/>
                          <a:cs typeface="Times New Roman"/>
                        </a:rPr>
                        <a:t>Абсолютне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Calibri"/>
                          <a:ea typeface="Calibri"/>
                          <a:cs typeface="Times New Roman"/>
                        </a:rPr>
                        <a:t>число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На 100 тис.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дитячого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населення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Calibri"/>
                          <a:ea typeface="Calibri"/>
                          <a:cs typeface="Times New Roman"/>
                        </a:rPr>
                        <a:t>Темп приросту (%)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Calibri"/>
                          <a:ea typeface="Calibri"/>
                          <a:cs typeface="Times New Roman"/>
                        </a:rPr>
                        <a:t>Абсолютне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Calibri"/>
                          <a:ea typeface="Calibri"/>
                          <a:cs typeface="Times New Roman"/>
                        </a:rPr>
                        <a:t>число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Calibri"/>
                          <a:ea typeface="Calibri"/>
                          <a:cs typeface="Times New Roman"/>
                        </a:rPr>
                        <a:t>На 100 тис.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Calibri"/>
                          <a:ea typeface="Calibri"/>
                          <a:cs typeface="Times New Roman"/>
                        </a:rPr>
                        <a:t>дитячого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Calibri"/>
                          <a:ea typeface="Calibri"/>
                          <a:cs typeface="Times New Roman"/>
                        </a:rPr>
                        <a:t>населення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Темп приросту (%)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Calibri"/>
                          <a:ea typeface="Calibri"/>
                          <a:cs typeface="Times New Roman"/>
                        </a:rPr>
                        <a:t>Абсолютне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Calibri"/>
                          <a:ea typeface="Calibri"/>
                          <a:cs typeface="Times New Roman"/>
                        </a:rPr>
                        <a:t>число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На 100 тис.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дитячого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населення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Темп приросту (%)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882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1987-1994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244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1995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0.12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0.01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0.01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882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1996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99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1.03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+758.3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0.10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+900.0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0.06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+500.0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244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1997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210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2.15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+108.7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0.04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-60.0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0.04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-33.3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882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1998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402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4.27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+98.6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0.15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+275.0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0.10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+150.0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244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1999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549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6.10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+42.9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0.17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+13.3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0.13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+30.0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44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737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8.59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+40.8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0.15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-11.8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0.10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-23.1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244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937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11.51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+34.0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0.37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+146.7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0.14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+40.0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882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1 379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18.87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+55.3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0.61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+64.9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0.30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+114.3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244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1 844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+39.3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68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0.92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+50.8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38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0.51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+70.0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44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2 293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32.21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+29.4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96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1.35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+47.2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0.46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-9.8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244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2 516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35,3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+9,6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143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2,01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+48,4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36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0,51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+10,9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44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2 834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41,21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+16,7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123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1,79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-10,95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32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0,47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-7,8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4882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1987-2006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3 828 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570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218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1052736"/>
          <a:ext cx="9144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Розподіл</a:t>
            </a:r>
            <a:r>
              <a:rPr lang="ru-RU" sz="2000" dirty="0" smtClean="0"/>
              <a:t> </a:t>
            </a:r>
            <a:r>
              <a:rPr lang="ru-RU" sz="2000" dirty="0" err="1" smtClean="0"/>
              <a:t>ВІЛ-інфікованих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громадян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офіційно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зареєстровані</a:t>
            </a:r>
            <a:r>
              <a:rPr lang="ru-RU" sz="2000" dirty="0" smtClean="0"/>
              <a:t> за </a:t>
            </a:r>
            <a:r>
              <a:rPr lang="ru-RU" sz="2000" dirty="0" err="1" smtClean="0"/>
              <a:t>статтю</a:t>
            </a:r>
            <a:r>
              <a:rPr lang="ru-RU" sz="2000" dirty="0" smtClean="0"/>
              <a:t> </a:t>
            </a:r>
            <a:r>
              <a:rPr lang="ru-RU" sz="2000" dirty="0" smtClean="0"/>
              <a:t>та </a:t>
            </a:r>
            <a:r>
              <a:rPr lang="ru-RU" sz="2000" dirty="0" err="1" smtClean="0"/>
              <a:t>місцем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проживання</a:t>
            </a:r>
            <a:endParaRPr lang="uk-UA" sz="2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346050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Динаміка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ВІЛ-інфікованих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жінок</a:t>
            </a:r>
            <a:r>
              <a:rPr lang="ru-RU" sz="1800" dirty="0" smtClean="0"/>
              <a:t> репродуктивного </a:t>
            </a:r>
            <a:r>
              <a:rPr lang="ru-RU" sz="1800" dirty="0" err="1" smtClean="0"/>
              <a:t>віку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дітей</a:t>
            </a:r>
            <a:r>
              <a:rPr lang="ru-RU" sz="1800" dirty="0" smtClean="0"/>
              <a:t>, </a:t>
            </a:r>
            <a:r>
              <a:rPr lang="ru-RU" sz="1800" dirty="0" err="1" smtClean="0"/>
              <a:t>народжених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ВІЛ-позитивними</a:t>
            </a:r>
            <a:r>
              <a:rPr lang="ru-RU" sz="1800" dirty="0" smtClean="0"/>
              <a:t> </a:t>
            </a:r>
            <a:r>
              <a:rPr lang="ru-RU" sz="1800" dirty="0" smtClean="0"/>
              <a:t>матерями в </a:t>
            </a:r>
            <a:r>
              <a:rPr lang="ru-RU" sz="1800" dirty="0" err="1" smtClean="0"/>
              <a:t>Україні</a:t>
            </a:r>
            <a:r>
              <a:rPr lang="ru-RU" sz="1800" dirty="0" smtClean="0"/>
              <a:t> </a:t>
            </a:r>
            <a:r>
              <a:rPr lang="ru-RU" sz="1800" dirty="0" err="1" smtClean="0"/>
              <a:t>в</a:t>
            </a:r>
            <a:r>
              <a:rPr lang="ru-RU" sz="1800" dirty="0" smtClean="0"/>
              <a:t> </a:t>
            </a:r>
            <a:r>
              <a:rPr lang="ru-RU" sz="1800" dirty="0" err="1" smtClean="0"/>
              <a:t>період</a:t>
            </a:r>
            <a:r>
              <a:rPr lang="ru-RU" sz="1800" dirty="0" smtClean="0"/>
              <a:t> 1995 — 2006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</a:t>
            </a:r>
            <a:r>
              <a:rPr lang="ru-RU" sz="1800" dirty="0" smtClean="0"/>
              <a:t>  (</a:t>
            </a:r>
            <a:r>
              <a:rPr lang="ru-RU" sz="1800" dirty="0" smtClean="0"/>
              <a:t>в </a:t>
            </a:r>
            <a:r>
              <a:rPr lang="ru-RU" sz="1800" dirty="0" err="1" smtClean="0"/>
              <a:t>абсолютних</a:t>
            </a:r>
            <a:r>
              <a:rPr lang="ru-RU" sz="1800" dirty="0" smtClean="0"/>
              <a:t> числах)</a:t>
            </a:r>
            <a:endParaRPr lang="uk-UA" sz="18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836712"/>
          <a:ext cx="9144000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278130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1987 року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офіційно</a:t>
            </a:r>
            <a:r>
              <a:rPr lang="ru-RU" dirty="0" smtClean="0"/>
              <a:t> </a:t>
            </a:r>
            <a:r>
              <a:rPr lang="ru-RU" dirty="0" err="1" smtClean="0"/>
              <a:t>зареєстровано</a:t>
            </a:r>
            <a:r>
              <a:rPr lang="ru-RU" dirty="0" smtClean="0"/>
              <a:t> 241 320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ВІЛ -</a:t>
            </a:r>
            <a:r>
              <a:rPr lang="ru-RU" dirty="0" err="1" smtClean="0"/>
              <a:t>інфекції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smtClean="0"/>
              <a:t>40 062 </a:t>
            </a:r>
            <a:r>
              <a:rPr lang="ru-RU" dirty="0" smtClean="0"/>
              <a:t>у </a:t>
            </a:r>
            <a:r>
              <a:rPr lang="ru-RU" dirty="0" err="1" smtClean="0"/>
              <a:t>дітей</a:t>
            </a:r>
            <a:r>
              <a:rPr lang="ru-RU" dirty="0" smtClean="0"/>
              <a:t>). З 1987 року </a:t>
            </a:r>
            <a:r>
              <a:rPr lang="ru-RU" dirty="0" err="1" smtClean="0"/>
              <a:t>і</a:t>
            </a:r>
            <a:r>
              <a:rPr lang="ru-RU" dirty="0" smtClean="0"/>
              <a:t> по </a:t>
            </a:r>
            <a:r>
              <a:rPr lang="ru-RU" dirty="0" err="1" smtClean="0"/>
              <a:t>жовтень</a:t>
            </a:r>
            <a:r>
              <a:rPr lang="ru-RU" dirty="0" smtClean="0"/>
              <a:t> 2013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СНІДу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померли 31 651 </a:t>
            </a:r>
            <a:r>
              <a:rPr lang="ru-RU" dirty="0" smtClean="0"/>
              <a:t>особа, </a:t>
            </a:r>
            <a:r>
              <a:rPr lang="ru-RU" dirty="0" err="1" smtClean="0"/>
              <a:t>з</a:t>
            </a:r>
            <a:r>
              <a:rPr lang="ru-RU" dirty="0" smtClean="0"/>
              <a:t> них 336 </a:t>
            </a:r>
            <a:r>
              <a:rPr lang="ru-RU" dirty="0" err="1" smtClean="0"/>
              <a:t>випадків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дитяча</a:t>
            </a:r>
            <a:r>
              <a:rPr lang="ru-RU" dirty="0" smtClean="0"/>
              <a:t> </a:t>
            </a:r>
            <a:r>
              <a:rPr lang="ru-RU" dirty="0" err="1" smtClean="0"/>
              <a:t>смертність</a:t>
            </a:r>
            <a:r>
              <a:rPr lang="ru-RU" dirty="0" smtClean="0"/>
              <a:t>.</a:t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278130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лідером</a:t>
            </a:r>
            <a:r>
              <a:rPr lang="ru-RU" dirty="0" smtClean="0"/>
              <a:t> в </a:t>
            </a:r>
            <a:r>
              <a:rPr lang="ru-RU" dirty="0" err="1" smtClean="0"/>
              <a:t>Європі</a:t>
            </a:r>
            <a:r>
              <a:rPr lang="ru-RU" dirty="0" smtClean="0"/>
              <a:t> за масштабами </a:t>
            </a:r>
            <a:r>
              <a:rPr lang="ru-RU" dirty="0" err="1" smtClean="0"/>
              <a:t>поширення</a:t>
            </a:r>
            <a:r>
              <a:rPr lang="ru-RU" dirty="0" smtClean="0"/>
              <a:t> ВІЛ -</a:t>
            </a:r>
            <a:r>
              <a:rPr lang="ru-RU" dirty="0" err="1" smtClean="0"/>
              <a:t>інфекції</a:t>
            </a:r>
            <a:r>
              <a:rPr lang="ru-RU" dirty="0" smtClean="0"/>
              <a:t>. За </a:t>
            </a:r>
            <a:r>
              <a:rPr lang="ru-RU" dirty="0" err="1" smtClean="0"/>
              <a:t>оцінками</a:t>
            </a:r>
            <a:r>
              <a:rPr lang="ru-RU" dirty="0" smtClean="0"/>
              <a:t> </a:t>
            </a:r>
            <a:r>
              <a:rPr lang="ru-RU" dirty="0" err="1" smtClean="0"/>
              <a:t>експертів</a:t>
            </a:r>
            <a:r>
              <a:rPr lang="ru-RU" dirty="0" smtClean="0"/>
              <a:t> UNAIDS,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ВІЛ- </a:t>
            </a:r>
            <a:r>
              <a:rPr lang="ru-RU" dirty="0" err="1" smtClean="0"/>
              <a:t>інфекцією</a:t>
            </a:r>
            <a:r>
              <a:rPr lang="ru-RU" dirty="0" smtClean="0"/>
              <a:t> </a:t>
            </a:r>
            <a:r>
              <a:rPr lang="ru-RU" dirty="0" err="1" smtClean="0"/>
              <a:t>живе</a:t>
            </a:r>
            <a:r>
              <a:rPr lang="ru-RU" dirty="0" smtClean="0"/>
              <a:t> до 270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чоловік</a:t>
            </a:r>
            <a:r>
              <a:rPr lang="ru-RU" dirty="0" smtClean="0"/>
              <a:t>. І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знає</a:t>
            </a:r>
            <a:r>
              <a:rPr lang="ru-RU" dirty="0" smtClean="0"/>
              <a:t> про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діагноз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2781300"/>
            <a:ext cx="9144000" cy="1295400"/>
          </a:xfrm>
        </p:spPr>
        <p:txBody>
          <a:bodyPr>
            <a:noAutofit/>
          </a:bodyPr>
          <a:lstStyle/>
          <a:p>
            <a:r>
              <a:rPr lang="ru-RU" sz="3600" dirty="0" err="1" smtClean="0"/>
              <a:t>Починаючи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 2008 року, </a:t>
            </a:r>
            <a:r>
              <a:rPr lang="ru-RU" sz="3600" dirty="0" err="1" smtClean="0"/>
              <a:t>українці</a:t>
            </a:r>
            <a:r>
              <a:rPr lang="ru-RU" sz="3600" dirty="0" smtClean="0"/>
              <a:t> </a:t>
            </a:r>
            <a:r>
              <a:rPr lang="ru-RU" sz="3600" dirty="0" err="1" smtClean="0"/>
              <a:t>найчастіше</a:t>
            </a:r>
            <a:r>
              <a:rPr lang="ru-RU" sz="3600" dirty="0" smtClean="0"/>
              <a:t> </a:t>
            </a:r>
            <a:r>
              <a:rPr lang="ru-RU" sz="3600" dirty="0" err="1" smtClean="0"/>
              <a:t>інфікуються</a:t>
            </a:r>
            <a:r>
              <a:rPr lang="ru-RU" sz="3600" dirty="0" smtClean="0"/>
              <a:t> через </a:t>
            </a:r>
            <a:r>
              <a:rPr lang="ru-RU" sz="3600" dirty="0" err="1" smtClean="0"/>
              <a:t>незахищений</a:t>
            </a:r>
            <a:r>
              <a:rPr lang="ru-RU" sz="3600" dirty="0" smtClean="0"/>
              <a:t> секс. </a:t>
            </a:r>
            <a:r>
              <a:rPr lang="ru-RU" sz="3600" dirty="0" err="1" smtClean="0"/>
              <a:t>Якщо</a:t>
            </a:r>
            <a:r>
              <a:rPr lang="ru-RU" sz="3600" dirty="0" smtClean="0"/>
              <a:t> в 2005 </a:t>
            </a:r>
            <a:r>
              <a:rPr lang="ru-RU" sz="3600" dirty="0" err="1" smtClean="0"/>
              <a:t>році</a:t>
            </a:r>
            <a:r>
              <a:rPr lang="ru-RU" sz="3600" dirty="0" smtClean="0"/>
              <a:t> через </a:t>
            </a:r>
            <a:r>
              <a:rPr lang="ru-RU" sz="3600" dirty="0" err="1" smtClean="0"/>
              <a:t>сексуальні</a:t>
            </a:r>
            <a:r>
              <a:rPr lang="ru-RU" sz="3600" dirty="0" smtClean="0"/>
              <a:t> </a:t>
            </a:r>
            <a:r>
              <a:rPr lang="ru-RU" sz="3600" dirty="0" err="1" smtClean="0"/>
              <a:t>контакти</a:t>
            </a:r>
            <a:r>
              <a:rPr lang="ru-RU" sz="3600" dirty="0" smtClean="0"/>
              <a:t> </a:t>
            </a:r>
            <a:r>
              <a:rPr lang="ru-RU" sz="3600" dirty="0" err="1" smtClean="0"/>
              <a:t>інфікувалися</a:t>
            </a:r>
            <a:r>
              <a:rPr lang="ru-RU" sz="3600" dirty="0" smtClean="0"/>
              <a:t> 33 % людей, у </a:t>
            </a:r>
            <a:r>
              <a:rPr lang="ru-RU" sz="3600" dirty="0" err="1" smtClean="0"/>
              <a:t>яких</a:t>
            </a:r>
            <a:r>
              <a:rPr lang="ru-RU" sz="3600" dirty="0" smtClean="0"/>
              <a:t> </a:t>
            </a:r>
            <a:r>
              <a:rPr lang="ru-RU" sz="3600" dirty="0" err="1" smtClean="0"/>
              <a:t>була</a:t>
            </a:r>
            <a:r>
              <a:rPr lang="ru-RU" sz="3600" dirty="0" smtClean="0"/>
              <a:t> </a:t>
            </a:r>
            <a:r>
              <a:rPr lang="ru-RU" sz="3600" dirty="0" err="1" smtClean="0"/>
              <a:t>виявлена</a:t>
            </a:r>
            <a:r>
              <a:rPr lang="ru-RU" sz="3600" dirty="0" smtClean="0"/>
              <a:t> ​​ВІЛ- </a:t>
            </a:r>
            <a:r>
              <a:rPr lang="ru-RU" sz="3600" dirty="0" err="1" smtClean="0"/>
              <a:t>інфекція</a:t>
            </a:r>
            <a:r>
              <a:rPr lang="ru-RU" sz="3600" dirty="0" smtClean="0"/>
              <a:t>, то в 2012 </a:t>
            </a:r>
            <a:r>
              <a:rPr lang="ru-RU" sz="3600" dirty="0" err="1" smtClean="0"/>
              <a:t>році</a:t>
            </a:r>
            <a:r>
              <a:rPr lang="ru-RU" sz="3600" dirty="0" smtClean="0"/>
              <a:t> </a:t>
            </a:r>
            <a:r>
              <a:rPr lang="ru-RU" sz="3600" dirty="0" err="1" smtClean="0"/>
              <a:t>цей</a:t>
            </a:r>
            <a:r>
              <a:rPr lang="ru-RU" sz="3600" dirty="0" smtClean="0"/>
              <a:t> </a:t>
            </a:r>
            <a:r>
              <a:rPr lang="ru-RU" sz="3600" dirty="0" err="1" smtClean="0"/>
              <a:t>відсоток</a:t>
            </a:r>
            <a:r>
              <a:rPr lang="ru-RU" sz="3600" dirty="0" smtClean="0"/>
              <a:t> </a:t>
            </a:r>
            <a:r>
              <a:rPr lang="ru-RU" sz="3600" dirty="0" err="1" smtClean="0"/>
              <a:t>зріс</a:t>
            </a:r>
            <a:r>
              <a:rPr lang="ru-RU" sz="3600" dirty="0" smtClean="0"/>
              <a:t> до 51%. </a:t>
            </a:r>
            <a:r>
              <a:rPr lang="ru-RU" sz="3600" dirty="0" err="1" smtClean="0"/>
              <a:t>Вперше</a:t>
            </a:r>
            <a:r>
              <a:rPr lang="ru-RU" sz="3600" dirty="0" smtClean="0"/>
              <a:t> </a:t>
            </a:r>
            <a:r>
              <a:rPr lang="ru-RU" sz="3600" dirty="0" err="1" smtClean="0"/>
              <a:t>більше</a:t>
            </a:r>
            <a:r>
              <a:rPr lang="ru-RU" sz="3600" dirty="0" smtClean="0"/>
              <a:t> </a:t>
            </a:r>
            <a:r>
              <a:rPr lang="ru-RU" sz="3600" dirty="0" err="1" smtClean="0"/>
              <a:t>половини</a:t>
            </a:r>
            <a:r>
              <a:rPr lang="ru-RU" sz="3600" dirty="0" smtClean="0"/>
              <a:t> </a:t>
            </a:r>
            <a:r>
              <a:rPr lang="ru-RU" sz="3600" dirty="0" err="1" smtClean="0"/>
              <a:t>нових</a:t>
            </a:r>
            <a:r>
              <a:rPr lang="ru-RU" sz="3600" dirty="0" smtClean="0"/>
              <a:t> </a:t>
            </a:r>
            <a:r>
              <a:rPr lang="ru-RU" sz="3600" dirty="0" err="1" smtClean="0"/>
              <a:t>випадків</a:t>
            </a:r>
            <a:r>
              <a:rPr lang="ru-RU" sz="3600" dirty="0" smtClean="0"/>
              <a:t> </a:t>
            </a:r>
            <a:r>
              <a:rPr lang="ru-RU" sz="3600" dirty="0" err="1" smtClean="0"/>
              <a:t>передачі</a:t>
            </a:r>
            <a:r>
              <a:rPr lang="ru-RU" sz="3600" dirty="0" smtClean="0"/>
              <a:t> ВІЛ -</a:t>
            </a:r>
            <a:r>
              <a:rPr lang="ru-RU" sz="3600" dirty="0" err="1" smtClean="0"/>
              <a:t>інфекції</a:t>
            </a:r>
            <a:r>
              <a:rPr lang="ru-RU" sz="3600" dirty="0" smtClean="0"/>
              <a:t> </a:t>
            </a:r>
            <a:r>
              <a:rPr lang="ru-RU" sz="3600" dirty="0" err="1" smtClean="0"/>
              <a:t>відбулося</a:t>
            </a:r>
            <a:r>
              <a:rPr lang="ru-RU" sz="3600" dirty="0" smtClean="0"/>
              <a:t> через </a:t>
            </a:r>
            <a:r>
              <a:rPr lang="ru-RU" sz="3600" dirty="0" err="1" smtClean="0"/>
              <a:t>незахищений</a:t>
            </a:r>
            <a:r>
              <a:rPr lang="ru-RU" sz="3600" dirty="0" smtClean="0"/>
              <a:t> секс. </a:t>
            </a:r>
            <a:r>
              <a:rPr lang="ru-RU" sz="3600" dirty="0" err="1" smtClean="0"/>
              <a:t>Більшість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випадків</a:t>
            </a:r>
            <a:r>
              <a:rPr lang="ru-RU" sz="3600" dirty="0" smtClean="0"/>
              <a:t> </a:t>
            </a:r>
            <a:r>
              <a:rPr lang="ru-RU" sz="3600" dirty="0" err="1" smtClean="0"/>
              <a:t>інфікування</a:t>
            </a:r>
            <a:r>
              <a:rPr lang="ru-RU" sz="3600" dirty="0" smtClean="0"/>
              <a:t> ВІЛ в </a:t>
            </a:r>
            <a:r>
              <a:rPr lang="ru-RU" sz="3600" dirty="0" err="1" smtClean="0"/>
              <a:t>Україні</a:t>
            </a:r>
            <a:r>
              <a:rPr lang="ru-RU" sz="3600" dirty="0" smtClean="0"/>
              <a:t> </a:t>
            </a:r>
            <a:r>
              <a:rPr lang="ru-RU" sz="3600" dirty="0" err="1" smtClean="0"/>
              <a:t>сьогодні</a:t>
            </a:r>
            <a:r>
              <a:rPr lang="ru-RU" sz="3600" dirty="0" smtClean="0"/>
              <a:t> </a:t>
            </a:r>
            <a:r>
              <a:rPr lang="ru-RU" sz="3600" dirty="0" err="1" smtClean="0"/>
              <a:t>реєструються</a:t>
            </a:r>
            <a:r>
              <a:rPr lang="ru-RU" sz="3600" dirty="0" smtClean="0"/>
              <a:t> у </a:t>
            </a:r>
            <a:r>
              <a:rPr lang="ru-RU" sz="3600" dirty="0" err="1" smtClean="0"/>
              <a:t>молодих</a:t>
            </a:r>
            <a:r>
              <a:rPr lang="ru-RU" sz="3600" dirty="0" smtClean="0"/>
              <a:t> людей </a:t>
            </a:r>
            <a:r>
              <a:rPr lang="ru-RU" sz="3600" dirty="0" err="1" smtClean="0"/>
              <a:t>від</a:t>
            </a:r>
            <a:r>
              <a:rPr lang="ru-RU" sz="3600" dirty="0" smtClean="0"/>
              <a:t> 15 до 30 </a:t>
            </a:r>
            <a:r>
              <a:rPr lang="ru-RU" sz="3600" dirty="0" err="1" smtClean="0"/>
              <a:t>років</a:t>
            </a:r>
            <a:r>
              <a:rPr lang="ru-RU" sz="3600" dirty="0" smtClean="0"/>
              <a:t>. </a:t>
            </a:r>
            <a:br>
              <a:rPr lang="ru-RU" sz="3600" dirty="0" smtClean="0"/>
            </a:b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278130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Щороку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ВІЛ -</a:t>
            </a:r>
            <a:r>
              <a:rPr lang="ru-RU" dirty="0" err="1" smtClean="0"/>
              <a:t>позитивних</a:t>
            </a:r>
            <a:r>
              <a:rPr lang="ru-RU" dirty="0" smtClean="0"/>
              <a:t> людей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зростало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2005 року </a:t>
            </a:r>
            <a:r>
              <a:rPr lang="ru-RU" dirty="0" err="1" smtClean="0"/>
              <a:t>приріст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ВІЛ (</a:t>
            </a:r>
            <a:r>
              <a:rPr lang="ru-RU" dirty="0" err="1" smtClean="0"/>
              <a:t>прискорення</a:t>
            </a:r>
            <a:r>
              <a:rPr lang="ru-RU" dirty="0" smtClean="0"/>
              <a:t> </a:t>
            </a:r>
            <a:r>
              <a:rPr lang="ru-RU" dirty="0" err="1" smtClean="0"/>
              <a:t>епідемії</a:t>
            </a:r>
            <a:r>
              <a:rPr lang="ru-RU" dirty="0" smtClean="0"/>
              <a:t>) </a:t>
            </a:r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 err="1" smtClean="0"/>
              <a:t>зменшується</a:t>
            </a:r>
            <a:r>
              <a:rPr lang="ru-RU" dirty="0" smtClean="0"/>
              <a:t> : у 2005 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2004 роком - плюс </a:t>
            </a:r>
            <a:r>
              <a:rPr lang="ru-RU" dirty="0" smtClean="0"/>
              <a:t>15,6%, </a:t>
            </a:r>
            <a:r>
              <a:rPr lang="ru-RU" dirty="0" smtClean="0"/>
              <a:t>а в 2011 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2010 роком - плюс 3,4 </a:t>
            </a:r>
            <a:r>
              <a:rPr lang="ru-RU" dirty="0" smtClean="0"/>
              <a:t>%.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2781300"/>
            <a:ext cx="9144000" cy="1295400"/>
          </a:xfrm>
        </p:spPr>
        <p:txBody>
          <a:bodyPr>
            <a:noAutofit/>
          </a:bodyPr>
          <a:lstStyle/>
          <a:p>
            <a:r>
              <a:rPr lang="ru-RU" sz="4000" dirty="0" smtClean="0"/>
              <a:t> У 2012 </a:t>
            </a:r>
            <a:r>
              <a:rPr lang="ru-RU" sz="4000" dirty="0" err="1" smtClean="0"/>
              <a:t>році</a:t>
            </a:r>
            <a:r>
              <a:rPr lang="ru-RU" sz="4000" dirty="0" smtClean="0"/>
              <a:t> </a:t>
            </a:r>
            <a:r>
              <a:rPr lang="ru-RU" sz="4000" dirty="0" err="1" smtClean="0"/>
              <a:t>вперше</a:t>
            </a:r>
            <a:r>
              <a:rPr lang="ru-RU" sz="4000" dirty="0" smtClean="0"/>
              <a:t> в </a:t>
            </a:r>
            <a:r>
              <a:rPr lang="ru-RU" sz="4000" dirty="0" err="1" smtClean="0"/>
              <a:t>історії</a:t>
            </a:r>
            <a:r>
              <a:rPr lang="ru-RU" sz="4000" dirty="0" smtClean="0"/>
              <a:t> </a:t>
            </a:r>
            <a:r>
              <a:rPr lang="ru-RU" sz="4000" dirty="0" err="1" smtClean="0"/>
              <a:t>України</a:t>
            </a:r>
            <a:r>
              <a:rPr lang="ru-RU" sz="4000" dirty="0" smtClean="0"/>
              <a:t> </a:t>
            </a:r>
            <a:r>
              <a:rPr lang="ru-RU" sz="4000" dirty="0" err="1" smtClean="0"/>
              <a:t>епідемія</a:t>
            </a:r>
            <a:r>
              <a:rPr lang="ru-RU" sz="4000" dirty="0" smtClean="0"/>
              <a:t> ВІЛ / </a:t>
            </a:r>
            <a:r>
              <a:rPr lang="ru-RU" sz="4000" dirty="0" err="1" smtClean="0"/>
              <a:t>СНІДу</a:t>
            </a:r>
            <a:r>
              <a:rPr lang="ru-RU" sz="4000" dirty="0" smtClean="0"/>
              <a:t> </a:t>
            </a:r>
            <a:r>
              <a:rPr lang="ru-RU" sz="4000" dirty="0" err="1" smtClean="0"/>
              <a:t>сповільнилася</a:t>
            </a:r>
            <a:r>
              <a:rPr lang="ru-RU" sz="4000" dirty="0" smtClean="0"/>
              <a:t> - за </a:t>
            </a:r>
            <a:r>
              <a:rPr lang="ru-RU" sz="4000" dirty="0" err="1" smtClean="0"/>
              <a:t>даними</a:t>
            </a:r>
            <a:r>
              <a:rPr lang="ru-RU" sz="4000" dirty="0" smtClean="0"/>
              <a:t> </a:t>
            </a:r>
            <a:r>
              <a:rPr lang="ru-RU" sz="4000" dirty="0" err="1" smtClean="0"/>
              <a:t>офіційної</a:t>
            </a:r>
            <a:r>
              <a:rPr lang="ru-RU" sz="4000" dirty="0" smtClean="0"/>
              <a:t> статистики в 2012 </a:t>
            </a:r>
            <a:r>
              <a:rPr lang="ru-RU" sz="4000" dirty="0" err="1" smtClean="0"/>
              <a:t>році</a:t>
            </a:r>
            <a:r>
              <a:rPr lang="ru-RU" sz="4000" dirty="0" smtClean="0"/>
              <a:t> </a:t>
            </a:r>
            <a:r>
              <a:rPr lang="ru-RU" sz="4000" dirty="0" err="1" smtClean="0"/>
              <a:t>темпи</a:t>
            </a:r>
            <a:r>
              <a:rPr lang="ru-RU" sz="4000" dirty="0" smtClean="0"/>
              <a:t> </a:t>
            </a:r>
            <a:r>
              <a:rPr lang="ru-RU" sz="4000" dirty="0" err="1" smtClean="0"/>
              <a:t>поширення</a:t>
            </a:r>
            <a:r>
              <a:rPr lang="ru-RU" sz="4000" dirty="0" smtClean="0"/>
              <a:t> ВІЛ- </a:t>
            </a:r>
            <a:r>
              <a:rPr lang="ru-RU" sz="4000" dirty="0" err="1" smtClean="0"/>
              <a:t>інфекції</a:t>
            </a:r>
            <a:r>
              <a:rPr lang="ru-RU" sz="4000" dirty="0" smtClean="0"/>
              <a:t> </a:t>
            </a:r>
            <a:r>
              <a:rPr lang="ru-RU" sz="4000" dirty="0" smtClean="0"/>
              <a:t>       ( </a:t>
            </a:r>
            <a:r>
              <a:rPr lang="ru-RU" sz="4000" dirty="0" err="1" smtClean="0"/>
              <a:t>кількість</a:t>
            </a:r>
            <a:r>
              <a:rPr lang="ru-RU" sz="4000" dirty="0" smtClean="0"/>
              <a:t> </a:t>
            </a:r>
            <a:r>
              <a:rPr lang="ru-RU" sz="4000" dirty="0" err="1" smtClean="0"/>
              <a:t>нових</a:t>
            </a:r>
            <a:r>
              <a:rPr lang="ru-RU" sz="4000" dirty="0" smtClean="0"/>
              <a:t> </a:t>
            </a:r>
            <a:r>
              <a:rPr lang="ru-RU" sz="4000" dirty="0" err="1" smtClean="0"/>
              <a:t>випадків</a:t>
            </a:r>
            <a:r>
              <a:rPr lang="ru-RU" sz="4000" dirty="0" smtClean="0"/>
              <a:t> ВІЛ ) </a:t>
            </a:r>
            <a:r>
              <a:rPr lang="ru-RU" sz="4000" dirty="0" err="1" smtClean="0"/>
              <a:t>виявилися</a:t>
            </a:r>
            <a:r>
              <a:rPr lang="ru-RU" sz="4000" dirty="0" smtClean="0"/>
              <a:t> </a:t>
            </a:r>
            <a:r>
              <a:rPr lang="ru-RU" sz="4000" dirty="0" err="1" smtClean="0"/>
              <a:t>нижче</a:t>
            </a:r>
            <a:r>
              <a:rPr lang="ru-RU" sz="4000" dirty="0" smtClean="0"/>
              <a:t>, </a:t>
            </a:r>
            <a:r>
              <a:rPr lang="ru-RU" sz="4000" dirty="0" err="1" smtClean="0"/>
              <a:t>ніж</a:t>
            </a:r>
            <a:r>
              <a:rPr lang="ru-RU" sz="4000" dirty="0" smtClean="0"/>
              <a:t> у 2011 </a:t>
            </a:r>
            <a:r>
              <a:rPr lang="ru-RU" sz="4000" dirty="0" err="1" smtClean="0"/>
              <a:t>році</a:t>
            </a:r>
            <a:r>
              <a:rPr lang="ru-RU" sz="4000" dirty="0" smtClean="0"/>
              <a:t>. </a:t>
            </a:r>
            <a:r>
              <a:rPr lang="ru-RU" sz="4000" dirty="0" err="1" smtClean="0"/>
              <a:t>Це</a:t>
            </a:r>
            <a:r>
              <a:rPr lang="ru-RU" sz="4000" dirty="0" smtClean="0"/>
              <a:t> результат </a:t>
            </a:r>
            <a:r>
              <a:rPr lang="ru-RU" sz="4000" dirty="0" err="1" smtClean="0"/>
              <a:t>національних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програм</a:t>
            </a:r>
            <a:r>
              <a:rPr lang="ru-RU" sz="4000" dirty="0" smtClean="0"/>
              <a:t> по </a:t>
            </a:r>
            <a:r>
              <a:rPr lang="ru-RU" sz="4000" dirty="0" err="1" smtClean="0"/>
              <a:t>роботі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</a:t>
            </a:r>
            <a:r>
              <a:rPr lang="ru-RU" sz="4000" dirty="0" err="1" smtClean="0"/>
              <a:t>уразливими</a:t>
            </a:r>
            <a:r>
              <a:rPr lang="ru-RU" sz="4000" dirty="0" smtClean="0"/>
              <a:t> </a:t>
            </a:r>
            <a:r>
              <a:rPr lang="ru-RU" sz="4000" dirty="0" err="1" smtClean="0"/>
              <a:t>групами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масштабних</a:t>
            </a:r>
            <a:r>
              <a:rPr lang="ru-RU" sz="4000" dirty="0" smtClean="0"/>
              <a:t> </a:t>
            </a:r>
            <a:r>
              <a:rPr lang="ru-RU" sz="4000" dirty="0" err="1" smtClean="0"/>
              <a:t>інформаційних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кампаній</a:t>
            </a:r>
            <a:r>
              <a:rPr lang="ru-RU" sz="4000" dirty="0" smtClean="0"/>
              <a:t> </a:t>
            </a:r>
            <a:r>
              <a:rPr lang="ru-RU" sz="4000" dirty="0" err="1" smtClean="0"/>
              <a:t>з</a:t>
            </a:r>
            <a:r>
              <a:rPr lang="ru-RU" sz="4000" dirty="0" smtClean="0"/>
              <a:t> </a:t>
            </a:r>
            <a:r>
              <a:rPr lang="ru-RU" sz="4000" dirty="0" err="1" smtClean="0"/>
              <a:t>профілактики</a:t>
            </a:r>
            <a:r>
              <a:rPr lang="ru-RU" sz="4000" dirty="0" smtClean="0"/>
              <a:t> ВІЛ / </a:t>
            </a:r>
            <a:r>
              <a:rPr lang="ru-RU" sz="4000" dirty="0" err="1" smtClean="0"/>
              <a:t>СНІДу</a:t>
            </a:r>
            <a:r>
              <a:rPr lang="ru-RU" sz="4000" dirty="0" smtClean="0"/>
              <a:t>.</a:t>
            </a:r>
            <a:endParaRPr lang="uk-UA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97699"/>
          </a:xfrm>
        </p:spPr>
        <p:txBody>
          <a:bodyPr>
            <a:normAutofit fontScale="925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 оцінками національних і міжнародних експертів кількість людей, які живуть з ВІЛ, становить 1,6% дорослого населення України.</a:t>
            </a:r>
          </a:p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 найоптимістичнішими прогнозами кількість інфікованих до 2016 року перевищить 500 тис. осіб, за найменш оптимістичнішими – 1,4 млн. До найгірших прогнозів треба ставитися серйозно, щоб запобігти такому розвитку подій. Адже наслідки епідемії у світі перевищили найпесимістичніші прогнози саме тому, що людство не відповідало адекватно на епідемію.</a:t>
            </a: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uk-UA" sz="28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За даними </a:t>
            </a:r>
            <a:r>
              <a:rPr lang="ru-RU" sz="24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ЮНЕЙДС </a:t>
            </a:r>
            <a:r>
              <a:rPr lang="uk-UA" sz="28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з ВІЛ/СНІД:</a:t>
            </a:r>
            <a:endParaRPr lang="uk-UA" sz="2800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74848" y="908720"/>
            <a:ext cx="8229600" cy="5437659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За попередніми даними у 45 найбільш уражених епідемією країнах за період з 2000-2020 рр. від СНІДу передчасно помре 68 млн людей.</a:t>
            </a:r>
            <a:endParaRPr lang="uk-UA" sz="4000" b="1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914400" y="1124744"/>
            <a:ext cx="8229600" cy="54376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Щодня близько 14 тис. людей інфікуються</a:t>
            </a:r>
            <a:r>
              <a:rPr lang="uk-UA" sz="4000" b="1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ВІЛ. Приблизно 80% усіх випадків зараження відбувається під час незахищених сексуальних контактів між чоловіком та жінкою.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Кожного</a:t>
            </a:r>
            <a:r>
              <a:rPr kumimoji="0" lang="uk-UA" sz="4000" b="1" i="0" u="none" strike="noStrike" kern="1200" cap="none" spc="0" normalizeH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дня інфікується близько 6 тис. молодих людей віком від 15 до 24 років.</a:t>
            </a:r>
            <a:endParaRPr kumimoji="0" lang="uk-UA" sz="4000" b="1" i="0" u="none" strike="noStrike" kern="1200" cap="none" spc="0" normalizeH="0" baseline="0" noProof="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539552" y="980728"/>
            <a:ext cx="8229600" cy="54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Понад 42 млн людей на Землі живуть з ВІЛ або хворі на СНІД.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За роки епідемії понад 60 млн осіб було інфіковано ВІЛ, з них понад 20 млн померли.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Сиротами залишилося більше 14 млн дітей, яких тепер називають сиротами ВІЛ/СНІДУ.</a:t>
            </a:r>
            <a:endParaRPr kumimoji="0" lang="uk-UA" sz="4000" b="1" i="0" u="none" strike="noStrike" kern="1200" cap="none" spc="0" normalizeH="0" baseline="0" noProof="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5" dur="1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4" dur="1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1"/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Autofit/>
          </a:bodyPr>
          <a:lstStyle/>
          <a:p>
            <a:r>
              <a:rPr lang="uk-UA" sz="72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60000" endA="900" endPos="58000" dir="5400000" sy="-100000" algn="bl" rotWithShape="0"/>
                </a:effectLst>
              </a:rPr>
              <a:t>За даними ПРООН (Програми Розвитку Організації Об</a:t>
            </a:r>
            <a:r>
              <a:rPr lang="en-US" sz="72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60000" endA="900" endPos="58000" dir="5400000" sy="-100000" algn="bl" rotWithShape="0"/>
                </a:effectLst>
              </a:rPr>
              <a:t>’</a:t>
            </a:r>
            <a:r>
              <a:rPr lang="uk-UA" sz="7200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60000" endA="900" endPos="58000" dir="5400000" sy="-100000" algn="bl" rotWithShape="0"/>
                </a:effectLst>
              </a:rPr>
              <a:t>єднаних</a:t>
            </a:r>
            <a:r>
              <a:rPr lang="uk-UA" sz="72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60000" endA="900" endPos="58000" dir="5400000" sy="-100000" algn="bl" rotWithShape="0"/>
                </a:effectLst>
              </a:rPr>
              <a:t> Націй) в Україні</a:t>
            </a:r>
            <a:endParaRPr lang="uk-UA" sz="7200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GlobeAndPeopl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TS102520486</Template>
  <TotalTime>86</TotalTime>
  <Words>1203</Words>
  <Application>Microsoft Office PowerPoint</Application>
  <PresentationFormat>Экран (4:3)</PresentationFormat>
  <Paragraphs>492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GlobeAndPeople</vt:lpstr>
      <vt:lpstr>За десять місяців 2013 року в Україні було зареєстровано 17 790 нових випадків ВІЛ -інфекції (з них 3 244 у дітей до 14 років).  </vt:lpstr>
      <vt:lpstr>Всього з 1987 року в Україні офіційно зареєстровано 241 320 нових випадків ВІЛ -інфекції (з них 40 062 у дітей). З 1987 року і по жовтень 2013 від СНІДу в Україні померли 31 651 особа, з них 336 випадків - це дитяча смертність. </vt:lpstr>
      <vt:lpstr> Україна залишається лідером в Європі за масштабами поширення ВІЛ -інфекції. За оцінками експертів UNAIDS, в Україні з ВІЛ- інфекцією живе до 270 тисяч чоловік. І тільки кожен другий знає про свій діагноз.  </vt:lpstr>
      <vt:lpstr>Починаючи з 2008 року, українці найчастіше інфікуються через незахищений секс. Якщо в 2005 році через сексуальні контакти інфікувалися 33 % людей, у яких була виявлена ​​ВІЛ- інфекція, то в 2012 році цей відсоток зріс до 51%. Вперше більше половини нових випадків передачі ВІЛ -інфекції відбулося через незахищений секс. Більшість випадків інфікування ВІЛ в Україні сьогодні реєструються у молодих людей від 15 до 30 років.  </vt:lpstr>
      <vt:lpstr> Щороку кількість ВІЛ -позитивних людей в Україні зростало, але з 2005 року приріст нових випадків ВІЛ (прискорення епідемії) щорічно зменшується : у 2005 році в порівнянні з 2004 роком - плюс 15,6%, а в 2011 році в порівнянні з 2010 роком - плюс 3,4 %.</vt:lpstr>
      <vt:lpstr> У 2012 році вперше в історії України епідемія ВІЛ / СНІДу сповільнилася - за даними офіційної статистики в 2012 році темпи поширення ВІЛ- інфекції        ( кількість нових випадків ВІЛ ) виявилися нижче, ніж у 2011 році. Це результат національних програм по роботі з уразливими групами і масштабних інформаційних кампаній з профілактики ВІЛ / СНІДу.</vt:lpstr>
      <vt:lpstr>Слайд 7</vt:lpstr>
      <vt:lpstr>За даними ЮНЕЙДС з ВІЛ/СНІД:</vt:lpstr>
      <vt:lpstr>За даними ПРООН (Програми Розвитку Організації Об’єднаних Націй) в Україні</vt:lpstr>
      <vt:lpstr>Слайд 10</vt:lpstr>
      <vt:lpstr>Слайд 11</vt:lpstr>
      <vt:lpstr>Слайд 12</vt:lpstr>
      <vt:lpstr>Розподіл ВІЛ-інфікованих громадян України, які офіційно зареєстровані за статтю та місцем проживання</vt:lpstr>
      <vt:lpstr>Динаміка кількості ВІЛ-інфікованих жінок репродуктивного віку і дітей, народжених ВІЛ-позитивними матерями в Україні в період 1995 — 2006 років   (в абсолютних числах)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ВІЛ-СНІД статист</dc:title>
  <dc:creator>Администратор; Дима</dc:creator>
  <cp:lastModifiedBy>Администратор</cp:lastModifiedBy>
  <cp:revision>10</cp:revision>
  <dcterms:created xsi:type="dcterms:W3CDTF">2013-11-29T18:44:34Z</dcterms:created>
  <dcterms:modified xsi:type="dcterms:W3CDTF">2013-11-29T20:11:20Z</dcterms:modified>
</cp:coreProperties>
</file>