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61" r:id="rId5"/>
    <p:sldId id="259" r:id="rId6"/>
    <p:sldId id="260" r:id="rId7"/>
    <p:sldId id="258" r:id="rId8"/>
    <p:sldId id="262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220AF-1B2B-4F58-95B2-74E11A10CA34}" type="datetimeFigureOut">
              <a:rPr lang="uk-UA"/>
              <a:pPr>
                <a:defRPr/>
              </a:pPr>
              <a:t>11.12.2014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1CFD7-5FEC-482B-B0E7-C1EE8F8458F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E1E3-F7F5-4937-89F7-B46D5686E690}" type="datetimeFigureOut">
              <a:rPr lang="uk-UA"/>
              <a:pPr>
                <a:defRPr/>
              </a:pPr>
              <a:t>11.12.2014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4016-E301-4379-8284-FCFCEE6934D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136A1-AE23-4E52-932E-1107D56CCA90}" type="datetimeFigureOut">
              <a:rPr lang="uk-UA"/>
              <a:pPr>
                <a:defRPr/>
              </a:pPr>
              <a:t>11.12.2014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B2EB0-7525-4730-9EEF-90DD2E537BE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23AD1-0383-4F8F-B481-32EBB01DBA93}" type="datetimeFigureOut">
              <a:rPr lang="uk-UA"/>
              <a:pPr>
                <a:defRPr/>
              </a:pPr>
              <a:t>11.12.2014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53FE-3291-4E00-92EE-5BF167A3C8E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902F-6A2A-46E6-8E98-0DDBA308CFB8}" type="datetimeFigureOut">
              <a:rPr lang="uk-UA"/>
              <a:pPr>
                <a:defRPr/>
              </a:pPr>
              <a:t>11.12.2014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D0817-C9B9-4E51-8EC3-22181AFA30D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59FBA-16C8-46D2-8439-F4793E244270}" type="datetimeFigureOut">
              <a:rPr lang="uk-UA"/>
              <a:pPr>
                <a:defRPr/>
              </a:pPr>
              <a:t>11.12.2014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3CF54-F415-4D1F-804B-D111A70DFA0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16E3D-C9A0-4093-A583-D73FB3EED53E}" type="datetimeFigureOut">
              <a:rPr lang="uk-UA"/>
              <a:pPr>
                <a:defRPr/>
              </a:pPr>
              <a:t>11.12.2014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73AB7-BE1A-4032-99D0-F5C581C1EFF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78768-DBC4-42CC-A775-383092EF68D7}" type="datetimeFigureOut">
              <a:rPr lang="uk-UA"/>
              <a:pPr>
                <a:defRPr/>
              </a:pPr>
              <a:t>11.12.2014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1EFE2-2BFB-42B4-90C3-1B8428D0150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DB6C-E6C2-42A5-B582-56AC0F30A1BC}" type="datetimeFigureOut">
              <a:rPr lang="uk-UA"/>
              <a:pPr>
                <a:defRPr/>
              </a:pPr>
              <a:t>11.12.2014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2A568-6B56-46ED-942E-D4EEFDC5713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AE868-BBA9-4AC7-8589-5E1269EE0F23}" type="datetimeFigureOut">
              <a:rPr lang="uk-UA"/>
              <a:pPr>
                <a:defRPr/>
              </a:pPr>
              <a:t>11.12.2014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15EC-D62B-4734-9B09-4DB4E838CC3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72D46-2C0A-43F4-817D-384AAD624A2D}" type="datetimeFigureOut">
              <a:rPr lang="uk-UA"/>
              <a:pPr>
                <a:defRPr/>
              </a:pPr>
              <a:t>11.12.2014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5D9A-A1FB-4B5D-8A7B-CB73776B918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uk-UA" alt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uk-UA" alt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1B724A-764A-4814-94A5-2ADE4D025FC7}" type="datetimeFigureOut">
              <a:rPr lang="uk-UA"/>
              <a:pPr>
                <a:defRPr/>
              </a:pPr>
              <a:t>11.12.2014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FE27DE-41C8-42BA-A307-42846990E6C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3298378"/>
          </a:xfrm>
        </p:spPr>
        <p:txBody>
          <a:bodyPr/>
          <a:lstStyle/>
          <a:p>
            <a:pPr eaLnBrk="1" hangingPunct="1"/>
            <a:r>
              <a:rPr lang="ru-RU" altLang="uk-UA" sz="9600" b="1" i="1" dirty="0" err="1" smtClean="0"/>
              <a:t>Клонування</a:t>
            </a:r>
            <a:r>
              <a:rPr lang="ru-RU" altLang="uk-UA" sz="9600" b="1" i="1" dirty="0" smtClean="0"/>
              <a:t/>
            </a:r>
            <a:br>
              <a:rPr lang="ru-RU" altLang="uk-UA" sz="9600" b="1" i="1" dirty="0" smtClean="0"/>
            </a:br>
            <a:r>
              <a:rPr lang="ru-RU" altLang="uk-UA" sz="9600" b="1" i="1" dirty="0" smtClean="0"/>
              <a:t/>
            </a:r>
            <a:br>
              <a:rPr lang="ru-RU" altLang="uk-UA" sz="9600" b="1" i="1" dirty="0" smtClean="0"/>
            </a:br>
            <a:endParaRPr lang="uk-UA" altLang="uk-UA" sz="9600" b="1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4005064"/>
            <a:ext cx="320384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uk-UA" sz="8800" b="1" i="1" dirty="0" smtClean="0"/>
              <a:t/>
            </a:r>
            <a:br>
              <a:rPr lang="ru-RU" altLang="uk-UA" sz="8800" b="1" i="1" dirty="0" smtClean="0"/>
            </a:br>
            <a:r>
              <a:rPr lang="ru-RU" altLang="uk-UA" sz="2000" i="1" dirty="0" err="1" smtClean="0"/>
              <a:t>Підготувала</a:t>
            </a:r>
            <a:r>
              <a:rPr lang="ru-RU" altLang="uk-UA" sz="2000" i="1" dirty="0" smtClean="0"/>
              <a:t/>
            </a:r>
            <a:br>
              <a:rPr lang="ru-RU" altLang="uk-UA" sz="2000" i="1" dirty="0" smtClean="0"/>
            </a:br>
            <a:r>
              <a:rPr lang="ru-RU" altLang="uk-UA" sz="2000" i="1" dirty="0" err="1" smtClean="0"/>
              <a:t>Учениця</a:t>
            </a:r>
            <a:r>
              <a:rPr lang="ru-RU" altLang="uk-UA" sz="2000" i="1" dirty="0" smtClean="0"/>
              <a:t> 11 </a:t>
            </a:r>
            <a:r>
              <a:rPr lang="ru-RU" altLang="uk-UA" sz="2000" i="1" dirty="0" err="1" smtClean="0"/>
              <a:t>класу</a:t>
            </a:r>
            <a:endParaRPr lang="ru-RU" altLang="uk-UA" sz="2000" i="1" dirty="0" smtClean="0"/>
          </a:p>
          <a:p>
            <a:pPr algn="r"/>
            <a:r>
              <a:rPr lang="uk-UA" altLang="uk-UA" sz="2000" i="1" dirty="0" smtClean="0"/>
              <a:t>Черкаської ЗОШ І-ІІІ ст.</a:t>
            </a:r>
          </a:p>
          <a:p>
            <a:pPr algn="r"/>
            <a:r>
              <a:rPr lang="uk-UA" altLang="uk-UA" sz="2000" i="1" dirty="0" err="1" smtClean="0"/>
              <a:t>Колпакчі</a:t>
            </a:r>
            <a:r>
              <a:rPr lang="uk-UA" altLang="uk-UA" sz="2000" i="1" dirty="0" smtClean="0"/>
              <a:t> Яна</a:t>
            </a:r>
            <a:endParaRPr lang="ru-RU" altLang="uk-UA" sz="2000" i="1" dirty="0"/>
          </a:p>
          <a:p>
            <a:r>
              <a:rPr lang="ru-RU" altLang="uk-UA" sz="8000" b="1" i="1" dirty="0" smtClean="0"/>
              <a:t/>
            </a:r>
            <a:br>
              <a:rPr lang="ru-RU" altLang="uk-UA" sz="8000" b="1" i="1" dirty="0" smtClean="0"/>
            </a:br>
            <a:endParaRPr lang="ru-RU" dirty="0"/>
          </a:p>
        </p:txBody>
      </p:sp>
      <p:pic>
        <p:nvPicPr>
          <p:cNvPr id="2053" name="Picture 5" descr="Україна NewsMarket - Новини України та світу Сторінка 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3960440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2938462"/>
          </a:xfrm>
        </p:spPr>
        <p:txBody>
          <a:bodyPr/>
          <a:lstStyle/>
          <a:p>
            <a:pPr algn="l" eaLnBrk="1" hangingPunct="1"/>
            <a:r>
              <a:rPr lang="uk-UA" altLang="uk-UA" sz="2400" dirty="0" smtClean="0"/>
              <a:t>До клонування </a:t>
            </a:r>
            <a:r>
              <a:rPr lang="uk-UA" altLang="uk-UA" sz="2400" dirty="0" err="1" smtClean="0"/>
              <a:t>Доллі</a:t>
            </a:r>
            <a:r>
              <a:rPr lang="uk-UA" altLang="uk-UA" sz="2400" dirty="0" smtClean="0"/>
              <a:t> уже були перші спроби </a:t>
            </a:r>
            <a:r>
              <a:rPr lang="uk-UA" altLang="uk-UA" sz="2400" dirty="0" err="1" smtClean="0"/>
              <a:t>склонувати</a:t>
            </a:r>
            <a:r>
              <a:rPr lang="uk-UA" altLang="uk-UA" sz="2400" dirty="0" smtClean="0"/>
              <a:t> організми, зокрема були клоновані вівці </a:t>
            </a:r>
            <a:r>
              <a:rPr lang="uk-UA" altLang="uk-UA" sz="2400" dirty="0" err="1" smtClean="0"/>
              <a:t>Меган</a:t>
            </a:r>
            <a:r>
              <a:rPr lang="uk-UA" altLang="uk-UA" sz="2400" dirty="0" smtClean="0"/>
              <a:t> і </a:t>
            </a:r>
            <a:r>
              <a:rPr lang="uk-UA" altLang="uk-UA" sz="2400" dirty="0" err="1" smtClean="0"/>
              <a:t>Мораг</a:t>
            </a:r>
            <a:r>
              <a:rPr lang="uk-UA" altLang="uk-UA" sz="2400" dirty="0" smtClean="0"/>
              <a:t>  </a:t>
            </a:r>
            <a:r>
              <a:rPr lang="uk-UA" altLang="uk-UA" sz="2400" dirty="0" smtClean="0"/>
              <a:t>тою самою групою вчених. Статті про них були опублікована у журналі </a:t>
            </a:r>
            <a:r>
              <a:rPr lang="en-US" altLang="uk-UA" sz="2400" dirty="0" smtClean="0"/>
              <a:t>Nature 1997 </a:t>
            </a:r>
            <a:r>
              <a:rPr lang="uk-UA" altLang="uk-UA" sz="2400" dirty="0" smtClean="0"/>
              <a:t>року.</a:t>
            </a:r>
            <a:br>
              <a:rPr lang="uk-UA" altLang="uk-UA" sz="2400" dirty="0" smtClean="0"/>
            </a:br>
            <a:r>
              <a:rPr lang="uk-UA" altLang="uk-UA" sz="2400" dirty="0" smtClean="0"/>
              <a:t>В процесі створення </a:t>
            </a:r>
            <a:r>
              <a:rPr lang="uk-UA" altLang="uk-UA" sz="2400" dirty="0" err="1" smtClean="0"/>
              <a:t>Доллі</a:t>
            </a:r>
            <a:r>
              <a:rPr lang="uk-UA" altLang="uk-UA" sz="2400" dirty="0" smtClean="0"/>
              <a:t> в 277 яйцеклітин було </a:t>
            </a:r>
            <a:r>
              <a:rPr lang="uk-UA" altLang="uk-UA" sz="2400" dirty="0" err="1" smtClean="0"/>
              <a:t>вселено</a:t>
            </a:r>
            <a:r>
              <a:rPr lang="uk-UA" altLang="uk-UA" sz="2400" dirty="0" smtClean="0"/>
              <a:t> ядра із нестатевих клітин, після чого було утворено 29 ембріонів, із яких вижила лише </a:t>
            </a:r>
            <a:r>
              <a:rPr lang="uk-UA" altLang="uk-UA" sz="2400" dirty="0" err="1" smtClean="0"/>
              <a:t>Доллі</a:t>
            </a:r>
            <a:r>
              <a:rPr lang="uk-UA" altLang="uk-UA" sz="2400" dirty="0" smtClean="0"/>
              <a:t>.</a:t>
            </a:r>
            <a:br>
              <a:rPr lang="uk-UA" altLang="uk-UA" sz="2400" dirty="0" smtClean="0"/>
            </a:br>
            <a:r>
              <a:rPr lang="ru-RU" altLang="uk-UA" sz="2400" dirty="0" smtClean="0"/>
              <a:t>9 </a:t>
            </a:r>
            <a:r>
              <a:rPr lang="ru-RU" altLang="uk-UA" sz="2400" dirty="0" err="1" smtClean="0"/>
              <a:t>квітня</a:t>
            </a:r>
            <a:r>
              <a:rPr lang="ru-RU" altLang="uk-UA" sz="2400" dirty="0" smtClean="0"/>
              <a:t> 2003 року </a:t>
            </a:r>
            <a:r>
              <a:rPr lang="ru-RU" altLang="uk-UA" sz="2400" dirty="0" err="1" smtClean="0"/>
              <a:t>муміфіковані</a:t>
            </a:r>
            <a:r>
              <a:rPr lang="ru-RU" altLang="uk-UA" sz="2400" dirty="0" smtClean="0"/>
              <a:t> </a:t>
            </a:r>
            <a:r>
              <a:rPr lang="ru-RU" altLang="uk-UA" sz="2400" dirty="0" err="1" smtClean="0"/>
              <a:t>рештки</a:t>
            </a:r>
            <a:r>
              <a:rPr lang="ru-RU" altLang="uk-UA" sz="2400" dirty="0" smtClean="0"/>
              <a:t> </a:t>
            </a:r>
            <a:r>
              <a:rPr lang="ru-RU" altLang="uk-UA" sz="2400" dirty="0" err="1" smtClean="0"/>
              <a:t>вівці</a:t>
            </a:r>
            <a:r>
              <a:rPr lang="ru-RU" altLang="uk-UA" sz="2400" dirty="0" smtClean="0"/>
              <a:t> </a:t>
            </a:r>
            <a:r>
              <a:rPr lang="ru-RU" altLang="uk-UA" sz="2400" dirty="0" err="1" smtClean="0"/>
              <a:t>було</a:t>
            </a:r>
            <a:r>
              <a:rPr lang="ru-RU" altLang="uk-UA" sz="2400" dirty="0" smtClean="0"/>
              <a:t> передано до </a:t>
            </a:r>
            <a:r>
              <a:rPr lang="ru-RU" altLang="uk-UA" sz="2400" dirty="0" err="1" smtClean="0"/>
              <a:t>Единбурзького</a:t>
            </a:r>
            <a:r>
              <a:rPr lang="ru-RU" altLang="uk-UA" sz="2400" dirty="0" smtClean="0"/>
              <a:t> музею.</a:t>
            </a:r>
            <a:endParaRPr lang="uk-UA" altLang="uk-UA" sz="2400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56992"/>
            <a:ext cx="433705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611188" y="12700"/>
            <a:ext cx="8229600" cy="6467475"/>
          </a:xfrm>
        </p:spPr>
        <p:txBody>
          <a:bodyPr/>
          <a:lstStyle/>
          <a:p>
            <a:pPr eaLnBrk="1" hangingPunct="1"/>
            <a:r>
              <a:rPr lang="ru-RU" altLang="uk-UA" sz="6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</a:t>
            </a:r>
            <a:r>
              <a:rPr lang="ru-RU" altLang="uk-UA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altLang="uk-UA" sz="6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RU" altLang="uk-UA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altLang="uk-UA" sz="60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725"/>
          </a:xfrm>
        </p:spPr>
        <p:txBody>
          <a:bodyPr/>
          <a:lstStyle/>
          <a:p>
            <a:pPr eaLnBrk="1" hangingPunct="1"/>
            <a:r>
              <a:rPr lang="ru-RU" altLang="uk-UA" sz="3600" b="1" dirty="0" err="1" smtClean="0"/>
              <a:t>Клонування</a:t>
            </a:r>
            <a:r>
              <a:rPr lang="ru-RU" altLang="uk-UA" sz="3200" dirty="0" smtClean="0"/>
              <a:t> — </a:t>
            </a:r>
            <a:r>
              <a:rPr lang="ru-RU" altLang="uk-UA" sz="3200" dirty="0" err="1" smtClean="0"/>
              <a:t>процес</a:t>
            </a:r>
            <a:r>
              <a:rPr lang="ru-RU" altLang="uk-UA" sz="3200" dirty="0" smtClean="0"/>
              <a:t> </a:t>
            </a:r>
            <a:r>
              <a:rPr lang="ru-RU" altLang="uk-UA" sz="3200" dirty="0" err="1" smtClean="0"/>
              <a:t>створення</a:t>
            </a:r>
            <a:r>
              <a:rPr lang="ru-RU" altLang="uk-UA" sz="3200" dirty="0" smtClean="0"/>
              <a:t> </a:t>
            </a:r>
            <a:r>
              <a:rPr lang="ru-RU" altLang="uk-UA" sz="3200" dirty="0" err="1" smtClean="0"/>
              <a:t>ідентичних</a:t>
            </a:r>
            <a:r>
              <a:rPr lang="ru-RU" altLang="uk-UA" sz="3200" dirty="0" smtClean="0"/>
              <a:t> </a:t>
            </a:r>
            <a:r>
              <a:rPr lang="ru-RU" altLang="uk-UA" sz="3200" dirty="0" err="1" smtClean="0"/>
              <a:t>копій</a:t>
            </a:r>
            <a:r>
              <a:rPr lang="ru-RU" altLang="uk-UA" sz="3200" dirty="0" smtClean="0"/>
              <a:t> (</a:t>
            </a:r>
            <a:r>
              <a:rPr lang="ru-RU" altLang="uk-UA" sz="3200" dirty="0" err="1" smtClean="0"/>
              <a:t>тиражування</a:t>
            </a:r>
            <a:r>
              <a:rPr lang="ru-RU" altLang="uk-UA" sz="3200" dirty="0" smtClean="0"/>
              <a:t>) </a:t>
            </a:r>
            <a:r>
              <a:rPr lang="ru-RU" altLang="uk-UA" sz="3200" dirty="0" err="1" smtClean="0"/>
              <a:t>організмів</a:t>
            </a:r>
            <a:r>
              <a:rPr lang="ru-RU" altLang="uk-UA" sz="3200" dirty="0" smtClean="0"/>
              <a:t> </a:t>
            </a:r>
            <a:r>
              <a:rPr lang="ru-RU" altLang="uk-UA" sz="3200" dirty="0" err="1" smtClean="0"/>
              <a:t>або</a:t>
            </a:r>
            <a:r>
              <a:rPr lang="ru-RU" altLang="uk-UA" sz="3200" dirty="0" smtClean="0"/>
              <a:t> </a:t>
            </a:r>
            <a:r>
              <a:rPr lang="ru-RU" altLang="uk-UA" sz="3200" dirty="0" err="1" smtClean="0"/>
              <a:t>інших</a:t>
            </a:r>
            <a:r>
              <a:rPr lang="ru-RU" altLang="uk-UA" sz="3200" dirty="0" smtClean="0"/>
              <a:t> </a:t>
            </a:r>
            <a:r>
              <a:rPr lang="ru-RU" altLang="uk-UA" sz="3200" dirty="0" err="1" smtClean="0"/>
              <a:t>об'єктів</a:t>
            </a:r>
            <a:r>
              <a:rPr lang="ru-RU" altLang="uk-UA" sz="3200" dirty="0" smtClean="0"/>
              <a:t> у </a:t>
            </a:r>
            <a:r>
              <a:rPr lang="ru-RU" altLang="uk-UA" sz="3200" dirty="0" err="1" smtClean="0"/>
              <a:t>біології</a:t>
            </a:r>
            <a:r>
              <a:rPr lang="ru-RU" altLang="uk-UA" sz="3200" dirty="0" smtClean="0"/>
              <a:t>.</a:t>
            </a:r>
            <a:endParaRPr lang="uk-UA" altLang="uk-UA" sz="3200" dirty="0" smtClean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75" y="3284538"/>
            <a:ext cx="4568825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370262"/>
          </a:xfrm>
        </p:spPr>
        <p:txBody>
          <a:bodyPr/>
          <a:lstStyle/>
          <a:p>
            <a:pPr eaLnBrk="1" hangingPunct="1"/>
            <a:r>
              <a:rPr lang="uk-UA" altLang="uk-UA" sz="2400" dirty="0" smtClean="0"/>
              <a:t>Клітинне клонування — </a:t>
            </a:r>
            <a:r>
              <a:rPr lang="uk-UA" altLang="uk-UA" sz="2400" dirty="0" err="1" smtClean="0"/>
              <a:t>клонування</a:t>
            </a:r>
            <a:r>
              <a:rPr lang="uk-UA" altLang="uk-UA" sz="2400" dirty="0" smtClean="0"/>
              <a:t>, при якому відбувається виведення популяції клітин із однієї клітини. У випадку простих одноклітинних організмів, чи то бактерій, чи то дріжджів, цей процес є достатньо простим. Однак, для клонування клітин багатоклітинних організмів потрібно докласти значно більше зусиль — це набагато важче завдання, окрім того, такі клітини розвиваються дуже повільно у звичайних умовах</a:t>
            </a:r>
            <a:r>
              <a:rPr lang="uk-UA" altLang="uk-UA" sz="2000" dirty="0" smtClean="0"/>
              <a:t>.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288" y="3613150"/>
            <a:ext cx="5192712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38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sz="2000" dirty="0" smtClean="0"/>
              <a:t>Молекуля́рне клонува́ння — група методів у молекулярній біології та біотехнології, пов'язаних зі створенням рекомбінантних молекул ДНК і отриманням багатьох копій цієї молекули </a:t>
            </a:r>
            <a:r>
              <a:rPr lang="en-US" sz="2000" dirty="0" smtClean="0"/>
              <a:t>in vivo. </a:t>
            </a:r>
            <a:r>
              <a:rPr lang="vi-VN" sz="2000" dirty="0" smtClean="0"/>
              <a:t>Термін "клонування" в даному випадку означає, що з однієї клітини, що містить рекомбінантну молекулу ДНК, шляхом мітотичного поділу утворюється велика кількість ідентичних за генетичною інформацією клітин - клонів.</a:t>
            </a:r>
            <a:br>
              <a:rPr lang="vi-VN" sz="2000" dirty="0" smtClean="0"/>
            </a:br>
            <a:r>
              <a:rPr lang="vi-VN" sz="2000" dirty="0" smtClean="0"/>
              <a:t/>
            </a:r>
            <a:br>
              <a:rPr lang="vi-VN" sz="2000" dirty="0" smtClean="0"/>
            </a:br>
            <a:r>
              <a:rPr lang="vi-VN" sz="2000" dirty="0" smtClean="0"/>
              <a:t>Клонування часто використовується для ампліфікації фрагмента ДНК, що містить гени, але може використовуватися і для ампліфікації будь-якої послідовності ДНК, наприклад промоторів, некодуючих послідовностей і випадкових фрагментів ДНК. Молекулярне клонування широко використовується в багатьох біологічних експериментах та находить багато практичних застосувань, наприклад виробництво білків у значній кількості.</a:t>
            </a:r>
            <a:endParaRPr lang="uk-UA" sz="2000" dirty="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2" y="4464050"/>
            <a:ext cx="3010743" cy="222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075" y="3273425"/>
            <a:ext cx="4479925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394657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700" dirty="0" smtClean="0"/>
              <a:t>Технологія клонування в наш час ще не повністю є відшліфованою. І тут постає немало як теоретичних, так і суто практичних питань. Проте вже сьогодні є методи, що дозволяють із певною мірою впевненістю сказати, що загалом питання технології вирішене.</a:t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>Одним із найефективніших методів клонування виявився метод «переносу ядра». На думку вчених, така методика є поки що найкращою серед тих, які ми маємо, щоби приступити безпосередньо до розробки методики клонування людей.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550" y="2997200"/>
            <a:ext cx="36004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12160" cy="6742113"/>
          </a:xfrm>
        </p:spPr>
        <p:txBody>
          <a:bodyPr/>
          <a:lstStyle/>
          <a:p>
            <a:pPr algn="l" eaLnBrk="1" hangingPunct="1"/>
            <a:r>
              <a:rPr lang="uk-UA" altLang="uk-UA" sz="2000" dirty="0" smtClean="0"/>
              <a:t>Всупереч поширеній думці, клон не є завжди точною копією людини, на основі якої був </a:t>
            </a:r>
            <a:r>
              <a:rPr lang="uk-UA" altLang="uk-UA" sz="2000" dirty="0" err="1" smtClean="0"/>
              <a:t>склонований</a:t>
            </a:r>
            <a:r>
              <a:rPr lang="uk-UA" altLang="uk-UA" sz="2000" dirty="0" smtClean="0"/>
              <a:t>, оскільки при клонуванні копіюється лише генотип, а фенотип може бути відмінним, у залежності від навколишнього середовища, обставин. Так, наприклад, якщо взяти шість різних клонів і вирощувати їх у різних умовах:</a:t>
            </a:r>
            <a:br>
              <a:rPr lang="uk-UA" altLang="uk-UA" sz="2000" dirty="0" smtClean="0"/>
            </a:br>
            <a:r>
              <a:rPr lang="uk-UA" altLang="uk-UA" sz="2000" dirty="0" smtClean="0"/>
              <a:t>клон при поганому харчування виросте низьким і худим</a:t>
            </a:r>
            <a:br>
              <a:rPr lang="uk-UA" altLang="uk-UA" sz="2000" dirty="0" smtClean="0"/>
            </a:br>
            <a:r>
              <a:rPr lang="uk-UA" altLang="uk-UA" sz="2000" dirty="0" smtClean="0"/>
              <a:t>клон, якого постійно перегодовувати і обмежувати у фізичних навантаженнях, буде страждати ожирінням</a:t>
            </a:r>
            <a:br>
              <a:rPr lang="uk-UA" altLang="uk-UA" sz="2000" dirty="0" smtClean="0"/>
            </a:br>
            <a:r>
              <a:rPr lang="uk-UA" altLang="uk-UA" sz="2000" dirty="0" smtClean="0"/>
              <a:t>клон, який харчувався висококалорійною, але недостатньою на вітаміни та мінерали необхідні для росту, виросте товстим, але невисоким</a:t>
            </a:r>
            <a:br>
              <a:rPr lang="uk-UA" altLang="uk-UA" sz="2000" dirty="0" smtClean="0"/>
            </a:br>
            <a:r>
              <a:rPr lang="uk-UA" altLang="uk-UA" sz="2000" dirty="0" smtClean="0"/>
              <a:t>клон, забезпечений нормальним харчуванням і серйозними фізичними навантаженнями, виросте сильним і мускулястим</a:t>
            </a:r>
            <a:br>
              <a:rPr lang="uk-UA" altLang="uk-UA" sz="2000" dirty="0" smtClean="0"/>
            </a:br>
            <a:r>
              <a:rPr lang="uk-UA" altLang="uk-UA" sz="2000" dirty="0" smtClean="0"/>
              <a:t>клон, якому довелося в період росту носити важкі речі, виросте невисоким, але мускулястим</a:t>
            </a:r>
            <a:br>
              <a:rPr lang="uk-UA" altLang="uk-UA" sz="2000" dirty="0" smtClean="0"/>
            </a:br>
            <a:r>
              <a:rPr lang="uk-UA" altLang="uk-UA" sz="2000" dirty="0" smtClean="0"/>
              <a:t>клон, якому в ембріональному періоді вводили </a:t>
            </a:r>
            <a:r>
              <a:rPr lang="uk-UA" altLang="uk-UA" sz="2000" dirty="0" err="1" smtClean="0"/>
              <a:t>тератогенні</a:t>
            </a:r>
            <a:r>
              <a:rPr lang="uk-UA" altLang="uk-UA" sz="2000" dirty="0" smtClean="0"/>
              <a:t> речовини, буде мати вроджені відхилення від розвитку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000"/>
          </a:xfrm>
        </p:spPr>
        <p:txBody>
          <a:bodyPr/>
          <a:lstStyle/>
          <a:p>
            <a:pPr eaLnBrk="1" hangingPunct="1"/>
            <a:r>
              <a:rPr lang="uk-UA" altLang="uk-UA" sz="2400" dirty="0" smtClean="0"/>
              <a:t>Питання про клонування людини викликало низку протестів, як зі сторони церкви, так і на законодавчому рівні. В 1997 році ЮНЕСКО прийняла Загальну декларацію, яка забороняє клонування людини та передбачає суворий контроль держави над усіма дослідженнями в цьому напрямі. Ті або інші форми заборони клонування застосовують Німеччина, Іспанія, Данія, Великобританія, Італія, Франція, Швеція, Нідерланди, Бельгія, а також Японія, Австралія та інші країни</a:t>
            </a:r>
            <a:r>
              <a:rPr lang="uk-UA" altLang="uk-UA" sz="2000" dirty="0" smtClean="0"/>
              <a:t>.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4752528" cy="327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3586162"/>
          </a:xfrm>
        </p:spPr>
        <p:txBody>
          <a:bodyPr/>
          <a:lstStyle/>
          <a:p>
            <a:pPr algn="l" eaLnBrk="1" hangingPunct="1"/>
            <a:r>
              <a:rPr lang="uk-UA" altLang="uk-UA" sz="2000" dirty="0" smtClean="0"/>
              <a:t>Близько 27 країн Європи підписали «Додатковий протокол про заборону клонування людини до Конвенції Ради Європи "Про права людини та біомедицину" 1997 року». У преамбулі Додаткового протоколу відзначається, що «</a:t>
            </a:r>
            <a:r>
              <a:rPr lang="uk-UA" altLang="uk-UA" sz="2000" dirty="0" err="1" smtClean="0"/>
              <a:t>інструменталізація</a:t>
            </a:r>
            <a:r>
              <a:rPr lang="uk-UA" altLang="uk-UA" sz="2000" dirty="0" smtClean="0"/>
              <a:t> людських істот шляхом навмисного створення генетично ідентичних людських істот є несумісною із гідністю людини і, таким чином, становить зловживання біологією та медициною». За повну заборону усіх досліджень, пов'язаних з можливістю клонування людини, висловилася наукова рада при міністерстві освіти Японії. Аналогічною є позиція офіційного Вашингтона. Найкатегоричнішою є церква. Наприклад, Ватикан не раз наголошував на цілковитій неможливості втручання в акт божественного творіння.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844925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00"/>
          </a:xfrm>
        </p:spPr>
        <p:txBody>
          <a:bodyPr/>
          <a:lstStyle/>
          <a:p>
            <a:pPr eaLnBrk="1" hangingPunct="1"/>
            <a:r>
              <a:rPr lang="ru-RU" altLang="uk-UA" sz="2400" dirty="0" smtClean="0"/>
              <a:t>Першим </a:t>
            </a:r>
            <a:r>
              <a:rPr lang="ru-RU" altLang="uk-UA" sz="2400" dirty="0" err="1" smtClean="0"/>
              <a:t>клонованим</a:t>
            </a:r>
            <a:r>
              <a:rPr lang="ru-RU" altLang="uk-UA" sz="2400" dirty="0" smtClean="0"/>
              <a:t> </a:t>
            </a:r>
            <a:r>
              <a:rPr lang="ru-RU" altLang="uk-UA" sz="2400" dirty="0" err="1" smtClean="0"/>
              <a:t>організмом</a:t>
            </a:r>
            <a:r>
              <a:rPr lang="ru-RU" altLang="uk-UA" sz="2400" dirty="0" smtClean="0"/>
              <a:t> </a:t>
            </a:r>
            <a:r>
              <a:rPr lang="ru-RU" altLang="uk-UA" sz="2400" dirty="0" err="1" smtClean="0"/>
              <a:t>була</a:t>
            </a:r>
            <a:r>
              <a:rPr lang="ru-RU" altLang="uk-UA" sz="2400" dirty="0" smtClean="0"/>
              <a:t> </a:t>
            </a:r>
            <a:r>
              <a:rPr lang="ru-RU" altLang="uk-UA" sz="2400" dirty="0" err="1" smtClean="0"/>
              <a:t>вівця</a:t>
            </a:r>
            <a:r>
              <a:rPr lang="ru-RU" altLang="uk-UA" sz="2400" dirty="0" smtClean="0"/>
              <a:t> </a:t>
            </a:r>
            <a:r>
              <a:rPr lang="ru-RU" altLang="uk-UA" sz="2400" dirty="0" err="1" smtClean="0"/>
              <a:t>Доллі</a:t>
            </a:r>
            <a:r>
              <a:rPr lang="ru-RU" altLang="uk-UA" sz="2400" dirty="0" smtClean="0"/>
              <a:t>.</a:t>
            </a:r>
            <a:br>
              <a:rPr lang="ru-RU" altLang="uk-UA" sz="2400" dirty="0" smtClean="0"/>
            </a:br>
            <a:r>
              <a:rPr lang="ru-RU" altLang="uk-UA" sz="2400" dirty="0" err="1" smtClean="0"/>
              <a:t>Експеримент</a:t>
            </a:r>
            <a:r>
              <a:rPr lang="ru-RU" altLang="uk-UA" sz="2400" dirty="0" smtClean="0"/>
              <a:t> </a:t>
            </a:r>
            <a:r>
              <a:rPr lang="ru-RU" altLang="uk-UA" sz="2400" dirty="0" err="1" smtClean="0"/>
              <a:t>проводився</a:t>
            </a:r>
            <a:r>
              <a:rPr lang="ru-RU" altLang="uk-UA" sz="2400" dirty="0" smtClean="0"/>
              <a:t> у </a:t>
            </a:r>
            <a:r>
              <a:rPr lang="ru-RU" altLang="uk-UA" sz="2400" dirty="0" err="1" smtClean="0"/>
              <a:t>Великобританії</a:t>
            </a:r>
            <a:r>
              <a:rPr lang="ru-RU" altLang="uk-UA" sz="2400" dirty="0" smtClean="0"/>
              <a:t>, </a:t>
            </a:r>
            <a:r>
              <a:rPr lang="ru-RU" altLang="uk-UA" sz="2400" dirty="0" err="1" smtClean="0"/>
              <a:t>у</a:t>
            </a:r>
            <a:r>
              <a:rPr lang="ru-RU" altLang="uk-UA" sz="2400" dirty="0" smtClean="0"/>
              <a:t> </a:t>
            </a:r>
            <a:r>
              <a:rPr lang="ru-RU" altLang="uk-UA" sz="2400" dirty="0" err="1" smtClean="0"/>
              <a:t>місті</a:t>
            </a:r>
            <a:r>
              <a:rPr lang="ru-RU" altLang="uk-UA" sz="2400" dirty="0" smtClean="0"/>
              <a:t> </a:t>
            </a:r>
            <a:r>
              <a:rPr lang="ru-RU" altLang="uk-UA" sz="2400" dirty="0" err="1" smtClean="0"/>
              <a:t>Мітлодіан</a:t>
            </a:r>
            <a:r>
              <a:rPr lang="ru-RU" altLang="uk-UA" sz="2400" dirty="0" smtClean="0"/>
              <a:t>, </a:t>
            </a:r>
            <a:r>
              <a:rPr lang="ru-RU" altLang="uk-UA" sz="2400" dirty="0" err="1" smtClean="0"/>
              <a:t>Шотландія</a:t>
            </a:r>
            <a:r>
              <a:rPr lang="ru-RU" altLang="uk-UA" sz="2400" dirty="0" smtClean="0"/>
              <a:t>. Тут вона </a:t>
            </a:r>
            <a:r>
              <a:rPr lang="ru-RU" altLang="uk-UA" sz="2400" dirty="0" err="1" smtClean="0"/>
              <a:t>народилася</a:t>
            </a:r>
            <a:r>
              <a:rPr lang="ru-RU" altLang="uk-UA" sz="2400" dirty="0" smtClean="0"/>
              <a:t> 5 </a:t>
            </a:r>
            <a:r>
              <a:rPr lang="ru-RU" altLang="uk-UA" sz="2400" dirty="0" err="1" smtClean="0"/>
              <a:t>липня</a:t>
            </a:r>
            <a:r>
              <a:rPr lang="ru-RU" altLang="uk-UA" sz="2400" dirty="0" smtClean="0"/>
              <a:t> 1996 року, </a:t>
            </a:r>
            <a:r>
              <a:rPr lang="ru-RU" altLang="uk-UA" sz="2400" dirty="0" err="1" smtClean="0"/>
              <a:t>преса</a:t>
            </a:r>
            <a:r>
              <a:rPr lang="ru-RU" altLang="uk-UA" sz="2400" dirty="0" smtClean="0"/>
              <a:t> ж </a:t>
            </a:r>
            <a:r>
              <a:rPr lang="ru-RU" altLang="uk-UA" sz="2400" dirty="0" err="1" smtClean="0"/>
              <a:t>повідомила</a:t>
            </a:r>
            <a:r>
              <a:rPr lang="ru-RU" altLang="uk-UA" sz="2400" dirty="0" smtClean="0"/>
              <a:t> про </a:t>
            </a:r>
            <a:r>
              <a:rPr lang="ru-RU" altLang="uk-UA" sz="2400" dirty="0" err="1" smtClean="0"/>
              <a:t>це</a:t>
            </a:r>
            <a:r>
              <a:rPr lang="ru-RU" altLang="uk-UA" sz="2400" dirty="0" smtClean="0"/>
              <a:t> </a:t>
            </a:r>
            <a:r>
              <a:rPr lang="ru-RU" altLang="uk-UA" sz="2400" dirty="0" err="1" smtClean="0"/>
              <a:t>лише</a:t>
            </a:r>
            <a:r>
              <a:rPr lang="ru-RU" altLang="uk-UA" sz="2400" dirty="0" smtClean="0"/>
              <a:t> через 7 </a:t>
            </a:r>
            <a:r>
              <a:rPr lang="ru-RU" altLang="uk-UA" sz="2400" dirty="0" err="1" smtClean="0"/>
              <a:t>місяців</a:t>
            </a:r>
            <a:r>
              <a:rPr lang="ru-RU" altLang="uk-UA" sz="2400" dirty="0" smtClean="0"/>
              <a:t> — 22 лютого 1997 року. Проживши 6 </a:t>
            </a:r>
            <a:r>
              <a:rPr lang="ru-RU" altLang="uk-UA" sz="2400" dirty="0" err="1" smtClean="0"/>
              <a:t>років</a:t>
            </a:r>
            <a:r>
              <a:rPr lang="ru-RU" altLang="uk-UA" sz="2400" dirty="0" smtClean="0"/>
              <a:t>, вона померла 14 лютого 2003 року.</a:t>
            </a:r>
            <a:endParaRPr lang="uk-UA" altLang="uk-UA" sz="2400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519363"/>
            <a:ext cx="532765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467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Times New Roman</vt:lpstr>
      <vt:lpstr>Тема Office</vt:lpstr>
      <vt:lpstr>Клонування  </vt:lpstr>
      <vt:lpstr>Клонування — процес створення ідентичних копій (тиражування) організмів або інших об'єктів у біології.</vt:lpstr>
      <vt:lpstr>Клітинне клонування — клонування, при якому відбувається виведення популяції клітин із однієї клітини. У випадку простих одноклітинних організмів, чи то бактерій, чи то дріжджів, цей процес є достатньо простим. Однак, для клонування клітин багатоклітинних організмів потрібно докласти значно більше зусиль — це набагато важче завдання, окрім того, такі клітини розвиваються дуже повільно у звичайних умовах.</vt:lpstr>
      <vt:lpstr>Молекуля́рне клонува́ння — група методів у молекулярній біології та біотехнології, пов'язаних зі створенням рекомбінантних молекул ДНК і отриманням багатьох копій цієї молекули in vivo. Термін "клонування" в даному випадку означає, що з однієї клітини, що містить рекомбінантну молекулу ДНК, шляхом мітотичного поділу утворюється велика кількість ідентичних за генетичною інформацією клітин - клонів.  Клонування часто використовується для ампліфікації фрагмента ДНК, що містить гени, але може використовуватися і для ампліфікації будь-якої послідовності ДНК, наприклад промоторів, некодуючих послідовностей і випадкових фрагментів ДНК. Молекулярне клонування широко використовується в багатьох біологічних експериментах та находить багато практичних застосувань, наприклад виробництво білків у значній кількості.</vt:lpstr>
      <vt:lpstr>Технологія клонування в наш час ще не повністю є відшліфованою. І тут постає немало як теоретичних, так і суто практичних питань. Проте вже сьогодні є методи, що дозволяють із певною мірою впевненістю сказати, що загалом питання технології вирішене.  Одним із найефективніших методів клонування виявився метод «переносу ядра». На думку вчених, така методика є поки що найкращою серед тих, які ми маємо, щоби приступити безпосередньо до розробки методики клонування людей.  </vt:lpstr>
      <vt:lpstr>Всупереч поширеній думці, клон не є завжди точною копією людини, на основі якої був склонований, оскільки при клонуванні копіюється лише генотип, а фенотип може бути відмінним, у залежності від навколишнього середовища, обставин. Так, наприклад, якщо взяти шість різних клонів і вирощувати їх у різних умовах: клон при поганому харчування виросте низьким і худим клон, якого постійно перегодовувати і обмежувати у фізичних навантаженнях, буде страждати ожирінням клон, який харчувався висококалорійною, але недостатньою на вітаміни та мінерали необхідні для росту, виросте товстим, але невисоким клон, забезпечений нормальним харчуванням і серйозними фізичними навантаженнями, виросте сильним і мускулястим клон, якому довелося в період росту носити важкі речі, виросте невисоким, але мускулястим клон, якому в ембріональному періоді вводили тератогенні речовини, буде мати вроджені відхилення від розвитку</vt:lpstr>
      <vt:lpstr>Питання про клонування людини викликало низку протестів, як зі сторони церкви, так і на законодавчому рівні. В 1997 році ЮНЕСКО прийняла Загальну декларацію, яка забороняє клонування людини та передбачає суворий контроль держави над усіма дослідженнями в цьому напрямі. Ті або інші форми заборони клонування застосовують Німеччина, Іспанія, Данія, Великобританія, Італія, Франція, Швеція, Нідерланди, Бельгія, а також Японія, Австралія та інші країни.</vt:lpstr>
      <vt:lpstr>Близько 27 країн Європи підписали «Додатковий протокол про заборону клонування людини до Конвенції Ради Європи "Про права людини та біомедицину" 1997 року». У преамбулі Додаткового протоколу відзначається, що «інструменталізація людських істот шляхом навмисного створення генетично ідентичних людських істот є несумісною із гідністю людини і, таким чином, становить зловживання біологією та медициною». За повну заборону усіх досліджень, пов'язаних з можливістю клонування людини, висловилася наукова рада при міністерстві освіти Японії. Аналогічною є позиція офіційного Вашингтона. Найкатегоричнішою є церква. Наприклад, Ватикан не раз наголошував на цілковитій неможливості втручання в акт божественного творіння.</vt:lpstr>
      <vt:lpstr>Першим клонованим організмом була вівця Доллі. Експеримент проводився у Великобританії, у місті Мітлодіан, Шотландія. Тут вона народилася 5 липня 1996 року, преса ж повідомила про це лише через 7 місяців — 22 лютого 1997 року. Проживши 6 років, вона померла 14 лютого 2003 року.</vt:lpstr>
      <vt:lpstr>До клонування Доллі уже були перші спроби склонувати організми, зокрема були клоновані вівці Меган і Мораг  тою самою групою вчених. Статті про них були опублікована у журналі Nature 1997 року. В процесі створення Доллі в 277 яйцеклітин було вселено ядра із нестатевих клітин, після чого було утворено 29 ембріонів, із яких вижила лише Доллі. 9 квітня 2003 року муміфіковані рештки вівці було передано до Единбурзького музею.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Клонування</dc:title>
  <dc:creator>1</dc:creator>
  <cp:lastModifiedBy>Яна</cp:lastModifiedBy>
  <cp:revision>6</cp:revision>
  <dcterms:created xsi:type="dcterms:W3CDTF">2013-11-14T18:08:55Z</dcterms:created>
  <dcterms:modified xsi:type="dcterms:W3CDTF">2014-12-11T17:44:18Z</dcterms:modified>
</cp:coreProperties>
</file>