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e/e6/University_of_Bristol_buildings.JPG"/>
          <p:cNvPicPr>
            <a:picLocks noChangeAspect="1" noChangeArrowheads="1"/>
          </p:cNvPicPr>
          <p:nvPr/>
        </p:nvPicPr>
        <p:blipFill>
          <a:blip r:embed="rId2" cstate="print"/>
          <a:srcRect/>
          <a:stretch>
            <a:fillRect/>
          </a:stretch>
        </p:blipFill>
        <p:spPr bwMode="auto">
          <a:xfrm>
            <a:off x="4355976" y="3429000"/>
            <a:ext cx="4128939" cy="3095330"/>
          </a:xfrm>
          <a:prstGeom prst="rect">
            <a:avLst/>
          </a:prstGeom>
          <a:noFill/>
        </p:spPr>
      </p:pic>
      <p:sp>
        <p:nvSpPr>
          <p:cNvPr id="4" name="Прямоугольник 3"/>
          <p:cNvSpPr/>
          <p:nvPr/>
        </p:nvSpPr>
        <p:spPr>
          <a:xfrm>
            <a:off x="3923928" y="1196752"/>
            <a:ext cx="4779001" cy="769441"/>
          </a:xfrm>
          <a:prstGeom prst="rect">
            <a:avLst/>
          </a:prstGeom>
        </p:spPr>
        <p:txBody>
          <a:bodyPr wrap="none">
            <a:spAutoFit/>
          </a:bodyPr>
          <a:lstStyle/>
          <a:p>
            <a:r>
              <a:rPr lang="en-US" sz="4400" b="1" i="1" dirty="0" smtClean="0"/>
              <a:t>University of Bristol</a:t>
            </a:r>
            <a:endParaRPr lang="ru-RU" sz="4400" b="1" i="1" dirty="0"/>
          </a:p>
        </p:txBody>
      </p:sp>
      <p:pic>
        <p:nvPicPr>
          <p:cNvPr id="1030" name="Picture 6" descr="http://www.studinter.ru/img/tovargal/714_2.jpg"/>
          <p:cNvPicPr>
            <a:picLocks noChangeAspect="1" noChangeArrowheads="1"/>
          </p:cNvPicPr>
          <p:nvPr/>
        </p:nvPicPr>
        <p:blipFill>
          <a:blip r:embed="rId3" cstate="print"/>
          <a:srcRect/>
          <a:stretch>
            <a:fillRect/>
          </a:stretch>
        </p:blipFill>
        <p:spPr bwMode="auto">
          <a:xfrm>
            <a:off x="323528" y="260648"/>
            <a:ext cx="3348372" cy="44644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studinter.ru/img/tovargal/714_4.jpg"/>
          <p:cNvPicPr>
            <a:picLocks noChangeAspect="1" noChangeArrowheads="1"/>
          </p:cNvPicPr>
          <p:nvPr/>
        </p:nvPicPr>
        <p:blipFill>
          <a:blip r:embed="rId2" cstate="print"/>
          <a:srcRect/>
          <a:stretch>
            <a:fillRect/>
          </a:stretch>
        </p:blipFill>
        <p:spPr bwMode="auto">
          <a:xfrm>
            <a:off x="1187624" y="2132856"/>
            <a:ext cx="6300193" cy="4725144"/>
          </a:xfrm>
          <a:prstGeom prst="rect">
            <a:avLst/>
          </a:prstGeom>
          <a:noFill/>
        </p:spPr>
      </p:pic>
      <p:sp>
        <p:nvSpPr>
          <p:cNvPr id="4" name="Прямоугольник 3"/>
          <p:cNvSpPr/>
          <p:nvPr/>
        </p:nvSpPr>
        <p:spPr>
          <a:xfrm>
            <a:off x="251520" y="116632"/>
            <a:ext cx="8640960" cy="2031325"/>
          </a:xfrm>
          <a:prstGeom prst="rect">
            <a:avLst/>
          </a:prstGeom>
        </p:spPr>
        <p:txBody>
          <a:bodyPr wrap="square">
            <a:spAutoFit/>
          </a:bodyPr>
          <a:lstStyle/>
          <a:p>
            <a:r>
              <a:rPr lang="en-US" dirty="0" smtClean="0"/>
              <a:t>The </a:t>
            </a:r>
            <a:r>
              <a:rPr lang="en-US" b="1" dirty="0" smtClean="0"/>
              <a:t>University of Bristol</a:t>
            </a:r>
            <a:r>
              <a:rPr lang="en-US" dirty="0" smtClean="0"/>
              <a:t> (informally </a:t>
            </a:r>
            <a:r>
              <a:rPr lang="en-US" b="1" dirty="0" smtClean="0"/>
              <a:t>Bristol</a:t>
            </a:r>
            <a:r>
              <a:rPr lang="en-US" dirty="0" smtClean="0"/>
              <a:t>) is a </a:t>
            </a:r>
            <a:r>
              <a:rPr lang="en-US" dirty="0" smtClean="0"/>
              <a:t>public </a:t>
            </a:r>
            <a:r>
              <a:rPr lang="en-US" dirty="0" smtClean="0"/>
              <a:t>research university located in Bristol, United </a:t>
            </a:r>
            <a:r>
              <a:rPr lang="en-US" dirty="0" smtClean="0"/>
              <a:t>Kingdom.</a:t>
            </a:r>
            <a:r>
              <a:rPr lang="en-US" baseline="30000" dirty="0" smtClean="0"/>
              <a:t> </a:t>
            </a:r>
            <a:r>
              <a:rPr lang="en-US" dirty="0" smtClean="0"/>
              <a:t>One </a:t>
            </a:r>
            <a:r>
              <a:rPr lang="en-US" dirty="0" smtClean="0"/>
              <a:t>of the so-called "red brick" universities, it received its Royal Charter in 1909</a:t>
            </a:r>
            <a:r>
              <a:rPr lang="en-US" dirty="0" smtClean="0"/>
              <a:t>, </a:t>
            </a:r>
            <a:r>
              <a:rPr lang="en-US" dirty="0" smtClean="0"/>
              <a:t>although its predecessor institution, University College, Bristol, had been in existence since 1876</a:t>
            </a:r>
            <a:r>
              <a:rPr lang="en-US" dirty="0" smtClean="0"/>
              <a:t>.</a:t>
            </a:r>
            <a:endParaRPr lang="en-US" dirty="0" smtClean="0"/>
          </a:p>
          <a:p>
            <a:r>
              <a:rPr lang="en-US" dirty="0" smtClean="0"/>
              <a:t>The University is widely regarded as one of the best in the United Kingdom and enjoys a strong global reputation, consistently being ranked as one of the top 10 in Europe</a:t>
            </a:r>
            <a:r>
              <a:rPr lang="en-US" dirty="0" smtClean="0"/>
              <a:t>. </a:t>
            </a:r>
            <a:r>
              <a:rPr lang="en-US" dirty="0" smtClean="0"/>
              <a:t>It is the most popular university in the </a:t>
            </a:r>
            <a:r>
              <a:rPr lang="en-US" dirty="0" smtClean="0"/>
              <a:t>UK</a:t>
            </a:r>
            <a:r>
              <a:rPr lang="ru-RU"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4254563" cy="461665"/>
          </a:xfrm>
          <a:prstGeom prst="rect">
            <a:avLst/>
          </a:prstGeom>
        </p:spPr>
        <p:txBody>
          <a:bodyPr wrap="none">
            <a:spAutoFit/>
          </a:bodyPr>
          <a:lstStyle/>
          <a:p>
            <a:r>
              <a:rPr lang="en-US" sz="2400" b="1" i="1" dirty="0" smtClean="0"/>
              <a:t>Students</a:t>
            </a:r>
            <a:r>
              <a:rPr lang="en-US" sz="2400" b="1" i="1" dirty="0" smtClean="0"/>
              <a:t>' </a:t>
            </a:r>
            <a:r>
              <a:rPr lang="en-US" sz="2400" b="1" i="1" dirty="0" smtClean="0"/>
              <a:t>Union </a:t>
            </a:r>
            <a:r>
              <a:rPr lang="en-US" sz="2400" b="1" i="1" dirty="0" smtClean="0"/>
              <a:t>and </a:t>
            </a:r>
            <a:r>
              <a:rPr lang="en-US" sz="2400" b="1" i="1" dirty="0" smtClean="0"/>
              <a:t>student life</a:t>
            </a:r>
            <a:endParaRPr lang="en-US" sz="2400" b="1" i="1" dirty="0"/>
          </a:p>
        </p:txBody>
      </p:sp>
      <p:pic>
        <p:nvPicPr>
          <p:cNvPr id="15364" name="Picture 4" descr="http://en.academic.ru/pictures/enwiki/48/070327_ukbris_ubu01.jpg"/>
          <p:cNvPicPr>
            <a:picLocks noChangeAspect="1" noChangeArrowheads="1"/>
          </p:cNvPicPr>
          <p:nvPr/>
        </p:nvPicPr>
        <p:blipFill>
          <a:blip r:embed="rId2" cstate="print"/>
          <a:srcRect/>
          <a:stretch>
            <a:fillRect/>
          </a:stretch>
        </p:blipFill>
        <p:spPr bwMode="auto">
          <a:xfrm>
            <a:off x="1691680" y="980728"/>
            <a:ext cx="4765559" cy="3096344"/>
          </a:xfrm>
          <a:prstGeom prst="rect">
            <a:avLst/>
          </a:prstGeom>
          <a:noFill/>
        </p:spPr>
      </p:pic>
      <p:sp>
        <p:nvSpPr>
          <p:cNvPr id="5" name="Прямоугольник 4"/>
          <p:cNvSpPr/>
          <p:nvPr/>
        </p:nvSpPr>
        <p:spPr>
          <a:xfrm>
            <a:off x="179512" y="4221088"/>
            <a:ext cx="8784976" cy="2446824"/>
          </a:xfrm>
          <a:prstGeom prst="rect">
            <a:avLst/>
          </a:prstGeom>
        </p:spPr>
        <p:txBody>
          <a:bodyPr wrap="square">
            <a:spAutoFit/>
          </a:bodyPr>
          <a:lstStyle/>
          <a:p>
            <a:r>
              <a:rPr lang="en-US" sz="1700" dirty="0" smtClean="0"/>
              <a:t>The University has a Students' Union, the University of Bristol Union, which claims to have the largest Students' Union building in the </a:t>
            </a:r>
            <a:r>
              <a:rPr lang="en-US" sz="1700" dirty="0" smtClean="0"/>
              <a:t>country.</a:t>
            </a:r>
            <a:r>
              <a:rPr lang="en-US" sz="1700" baseline="30000" dirty="0" smtClean="0"/>
              <a:t> </a:t>
            </a:r>
            <a:r>
              <a:rPr lang="en-US" sz="1700" dirty="0" smtClean="0"/>
              <a:t>From </a:t>
            </a:r>
            <a:r>
              <a:rPr lang="en-US" sz="1700" dirty="0" smtClean="0"/>
              <a:t>this location, the student radio station </a:t>
            </a:r>
            <a:r>
              <a:rPr lang="en-US" sz="1700" i="1" dirty="0" smtClean="0"/>
              <a:t>BURST</a:t>
            </a:r>
            <a:r>
              <a:rPr lang="en-US" sz="1700" dirty="0" smtClean="0"/>
              <a:t> (Bristol University Radio Station) broadcasts and the student paper </a:t>
            </a:r>
            <a:r>
              <a:rPr lang="en-US" sz="1700" i="1" dirty="0" smtClean="0"/>
              <a:t>Epigram</a:t>
            </a:r>
            <a:r>
              <a:rPr lang="en-US" sz="1700" dirty="0" smtClean="0"/>
              <a:t> has its office. In terms of student life, the Union is responsible for the </a:t>
            </a:r>
            <a:r>
              <a:rPr lang="en-US" sz="1700" dirty="0" smtClean="0"/>
              <a:t>organization </a:t>
            </a:r>
            <a:r>
              <a:rPr lang="en-US" sz="1700" dirty="0" smtClean="0"/>
              <a:t>of the annual freshers' fair, the coordination of Bristol Student Community Action, which organizes volunteering projects in the local community, and the organization of entertainment events and student societies. </a:t>
            </a:r>
            <a:r>
              <a:rPr lang="en-US" sz="1700" dirty="0" smtClean="0"/>
              <a:t>There </a:t>
            </a:r>
            <a:r>
              <a:rPr lang="en-US" sz="1700" dirty="0" smtClean="0"/>
              <a:t>is a separate union for postgraduate students, as well as an athletic union, which is a member of the British Universities &amp; Colleges Sport</a:t>
            </a:r>
            <a:r>
              <a:rPr lang="en-US" sz="1700" dirty="0" smtClean="0"/>
              <a:t>. </a:t>
            </a:r>
            <a:r>
              <a:rPr lang="en-US" sz="1700" dirty="0" smtClean="0"/>
              <a:t>In distinction to the 'blues' awarded for sporting excellence at Oxford and Cambridge, Bristol's outstanding athletes are awarded 'reds</a:t>
            </a:r>
            <a:r>
              <a:rPr lang="en-US" sz="1700" dirty="0" smtClean="0"/>
              <a:t>'.</a:t>
            </a:r>
            <a:endParaRPr lang="ru-RU"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8640"/>
            <a:ext cx="1410707" cy="523220"/>
          </a:xfrm>
          <a:prstGeom prst="rect">
            <a:avLst/>
          </a:prstGeom>
        </p:spPr>
        <p:txBody>
          <a:bodyPr wrap="none">
            <a:spAutoFit/>
          </a:bodyPr>
          <a:lstStyle/>
          <a:p>
            <a:r>
              <a:rPr lang="en-US" sz="2800" b="1" i="1" dirty="0" smtClean="0"/>
              <a:t>Symbols</a:t>
            </a:r>
            <a:endParaRPr lang="en-US" sz="2800" b="1" i="1" dirty="0"/>
          </a:p>
        </p:txBody>
      </p:sp>
      <p:sp>
        <p:nvSpPr>
          <p:cNvPr id="16386" name="AutoShape 2" descr="data:image/jpeg;base64,/9j/4AAQSkZJRgABAQAAAQABAAD/2wCEAAkGBhQSERUUEhQWFBQVGBcXFxcUFBQUFxQUFRcXFxcVFRUXHCYfFxwkGRQUHy8gJCcpLCwsFR4xNTAqNSYsLCkBCQoKDgwOGg8PFykcHBwpKSkpKSwsKSkpKSwpKSkpKSkpKSkpKSwsKSwsLCkpKTUpKSkpLCkpKSwpLCkpLC0sKf/AABEIAQoAvgMBIgACEQEDEQH/xAAcAAABBQEBAQAAAAAAAAAAAAAEAQIDBQYHAAj/xABGEAABAgMEBwUDCgQEBwEAAAABAAIDBBEFEiExBkFRYXGBkRMiobHBBzJSFCNCYnKCkrLR8DOiwuEWJHPxU1Rjg6PS4hX/xAAaAQABBQEAAAAAAAAAAAAAAAAEAAECAwUG/8QAKBEAAgICAgAFBQEBAQAAAAAAAAECAxExBCEFEkFhcRMiIzJRM4EU/9oADAMBAAIRAxEAPwAeTmmkYEFUnbVtFp2RGt/C0A+NT90j6aNkoAoDlUA454jWs7ITo+VNecu1ByJwLya+FK45E7EOwmOzocLXuQ0aIKjeQFU/4pAJqw0OutOQqO8eCLlJxsfFpLaEZgGuByKZNDuDWxlrQMK7Fy+ZbR7hsJ811qdukEXhwptG2q5lpGy7MOb8NBlSu9SjsrkVwKcSoqr15WkCe9QJrRgmE6k85JCLWzbSc9wbEdW6CG141NTrVm4bwszKPuxGHfTrh6rRXkPYu8l0NDqDb5rKRczxPmtSSs5aMC4878eFU9WxrEDLwCdCYXENaCXEgAAVJJwAA1klXv8AgO0BnJTGdP4LzjyCvKsBFg2S8in3uWrqrttgkZitKniaGniAtForo++FDHbMLIhza5paRTAChWidJi7kFmzsfmNSFcfL0YBklQkHURjtvFtPEHqjYEheaMNQbxLTTr3h1CvX2D3jdyPrmKcQFY2ZZXdLSOIyoTrH71US84vpg1k2FdeHUq0ihB1Z4V6U6FXkvZwZl5as6eJ6lGS8C6NqlLVByyWYSAjCQ8w6uSsXtQ/ZiqSHTOKW1bbmPoyrRT6OA11y/eShZagqLrqYU7tAejvIOVZEnatLTDaAfpAurzBJSS0cQHteG3yPo1pUEZk8weu5HuCZmxtcS6hST4uR7p1gEHxx5I+Ts6JAqGte69raQcchgckFB05oMJarv9TDpcVfaGlM1EBp3GkZMbQtBzAcceYxTqOCMrHI9G0yfl7wxzFDjvBVJGjl7i461BDhXjTLjX0T7tMFZ0VClI0YryVuacQ9qV6UBea2pSENWusKSMctLqtY4GjhQkkNJwFCaAjE7isiTirqxtJewhOZ2XaOvEsJJoA4UIoN9TXeVXOOdFtTSbyExhQkVByOBqMVTWwO8OHqVZyhiRYRc66DfB92EzutBqMKHMjCmKqrXd3hwx6lQguydi6NP7LLD7ab7UjuS4vf912EMcu8/wC4F3KRhLD6CQpeSlWw4saG2M49pFF8dx7wLrHEZXWADHXeW7s+chP/AIcWG450a9jj0Bqi4L1BZv0LSEMKZjYcfBJEsiE/3obeXdPVtE+Eyn98EVDCk4p7RFSa0ysi6Nw9Rc08QR4/qholkuZj7w2iviM1oSE16Hnxq5aWC6HJsj65M3cTS5XM1Jh247R6hUM7Vhof7EbQgLKJV+6NCq+NnXqNjxkIZlQTU1RVr5xVoufRxYNqE+FCAGATnyzmEBwpv1FNv40WgzKJw1J2oTGxaqQCoUWSRWwSGxzSlDXDVjioYwo53EqaPQPO0a1BFdU12qS/bI8o4gNSrwSFWlJOCnDAKFjlJVIRFrTmEhwpnl1TyNyuJDRd76OiHsxspVxHD6PPooyklstqqnY8RRYTZeGw4dx2QAAGZoMg0Zod2jwf3opcDTANpXXmTXotNFs+HLQxDYwNiP77yalzWuoWQyTjW73nVyvNGBDqgmu4+CH1osuks+XZfWHpLDl4UOGYb3dmAL18EuIwqQRnQBueAAGS0zdMZSPdEVzmgaorC4V3XbwHQLnBB2dCEgO2o/f76K+NrQK45O1WdMQIpaJeMzD6MJ7QeFwEE9FdsERtcb25zaHqKeS4NCknFgeboaXFjbxxc5uLrozIFW1OQqBWpV3ZluTEH+HHiU2OeXMp9h9Qp/8AoXqi6rhWW9xOxwLQvVvMc2msio5EfopyQRUGoOsYrkZ0xm/+YdybCp0uKSU01mYZqHMdtDoYAPEMu9UvrQyXvwy5fxnUIhwVPasEOaQeR2HaqSW9ojH4RobmH4mHtG9KBw5XlcwZlkdhdCe2I3a01pxGbTuICtUoz6BLKbKXmSwYa0JktJDsCMFXCavLQaV6OPcYcS9da68HYVN4UuYbxe/CFQixXtyiMI+sHN8MVnTr8ssBsLfMssx3aBwIOSAmLIvYscODsOh/VNhRvDxRIiYhGuOQHJTNlaGhGIzGsFEwztU023mRhxaobqpksMnHRWTjqvKhUkf3jxKjUkTloULxShWNlWI+OcO6we885DcNp3eSk3jZCEJTflissrmNJIAFScgMancFfyGikR2MU9mNnvP/AA5DmeS0Fn2bDgD5sY63nF556huFOaKaVRKx+hrU8CK7s7BJWy4UEVa2rvid3ncjkOSs7MAq+K8VZBoSDk+I40hw+Bdifqsegyangr3SazjKwJeXdg9wdHij/qOo1oP2Wgt5O2qMVl5ZZyrFRX5Y9N9IoIswXOLnEuJJLicS5xNSTvJx5pl4JhNM0NHnQN52bOOxOo5MILiPwxOAV/ododEnXdobzJZp70T6UQj6EKvi7Ibzk/2faBOnnCPMVEs04NxBjOBxA2N2u15DWR1TSO02yko97AGiG27DaAAL3usaANV4jDY0qxQHS7x6nKdLY7DNGHBAEOXDYTGt90XMX0++X4nOiCaDwUMqzDvZnE7zrKJVMnlnUU1/TgoiXUqUNOpKaAEk0AFSTsGagXCXVXumokvED2Oc2mT2Egt3EjVxwKjmNJGDBjXPO33G+OJ6IYaQE+8wcnehGPVTjGWwO3lU6bydOszSz5XLs7RveaaOcG9wubrGoVBBpqNVbOhNA91ueoDnXBYDRS2ILmGE4AXCXtJJAo51Xd2tA6pzGrguhtO3PZ5/vgiJYaTMKaxN416HznCKMbEwVcYh2URMudqvByWOKiozUF7BTvGGGpAxoobVUzWeyyLAIrquJ3pisLIsoxnbGD3j6DepNIIQbFDWigaxoA6n1SROT6wD2ZIGNEawYVxJ2NGZW7gwmsaGtFGtFAB+8TrVPozJXYd85v8AyjL9VbRIlFROWWbXDp+nDL2x1ancliuoEsNtAh478VAMZsPZxYHyiZD3CsOBR5rk6JX5tvUF33RtQXtUtYf/AKEQZ9m1jOdL5/OuoaC2J8lk2NcKRH/ORNzn07p+y2637q4JpPOdtNR4mp0WIQd1408KIqMPtOb5Vv1bfZFfFnXO3cP1Wl9n+hZno/eqIEOhiOGFdkNp2nWdQ3kKhsiyXzEZkKEKviGg2DWXHYAASeC+iNH7FhyUuyDDyaMTTF7j7zzvJ6YDUn9kVaLSFDbCYGQwGtaA1rWigAGAAC5x7TbVvRIcu3Jvzj+Jq1g6X3ffC6EHayaU17NVfMridpTvbx4kbVEeS3czJg5MDQo2PCC+DV57cv07IQE8BeAT6IU6EQKt0gmaQg0ZvP8AK3E+isqKh0pfR0MZ91xpzGKlBZkgblycapYKlLcTHOrrpsopGvIzx4YovynN5HQWkHYt7YmnoAImg4uphEhgVdTU9tQAccwcaZLBtit4KUfaTeUWSk7NSwD+iUDFMZgVaQJTFohjZ5ixQ0YClSdg/VPmG60XZU3TBxAG00w5qMlklF4LyRlgxga3AD91O9Zy15R0WaLWiuDa7mgCpPXxV2yZhkgXmEk0FHNqSpzBayt0YvILjtujAcP1VEngM41P1Zd6RNBFAAMgKDkkaKu4JLymgtwVJvjyVY6F2R8pnoTCKtae0f8AZh0NDxdcH3lWRTgujex6yqMjTBGL3CG37LMXdXOp9xSissG5VnkrbNxbs72MtGifBDe7mGkjxXzC9fQftPm+zsyPtcGs/E4DyquL6K2AZyaZC+h78QjVDaRUV2uJDR9rci30jm4rLOgeynRjsoXyqIPnIooyubYO3cXnHgG7Vv3vULKNAAFABQAZADAADZRTQYdVAmys0vmTDkYrhgXNuDjEIZUcGuceS5O0bF0n2pRrsrDb8UUdGsefOi5owqm3Zs+HL7G/6yUFeomgqQKk1BCFm9Ln0dDrsOIzBrmtJVZnS49+HrF04bcfNWV/sB83/FlLeqMcRuIOO1p1cFJCGtrvTwUEKGM2niD5EKaPK/SGCLOcCBEdrFVNDIO5AwpstwdjvRjIjSkIrGvyUjlC04JxUhhzskKDq5dUQChYhxTMdFno7KgOLjm0YbicPKquw6rlW2CO647SB0H91YszPFCTfZv8OOKkStFSikPLDXtRBKgGkUZy7robZ3YykJmsNFftu7z/AOZzlxWyJPtZiFD1Oe0H7IN538oK7/JjuBXVrsyPEJ9KJgvbTN3ZSFD1vijo0E+dEJ7M7G7CVMZw78fvcIQ9wc8XfeGxM9pkuZu0JSVGRqXU1NwLzyY13NamNRoDQKAAAAZADADkAByV0jKhpsPlxXFWctCoEFZ7agK0ATITOe+1mJhLt3xHdAwf1Fc8a5bX2rRqzEJvwwq/ief/AEWJhjFUWbN7gLFSCYQUiibFAUodVVYNAaSs1pU7vsrld6GuBWkcszpIavI2Nb5lWVfsBc7/ABZRxIBGIz3a0ZKR6tx4ISDEpgclNLihPFFHPEsWXGpRNZRSOdQp7XjmnEVsLFOLTRQSr0cwpyIHEiqAlTzLRXgoCFEkaSwm0hV2lx9PRFMHioZFtJdu8ef+6Klm1PBCSfZ0tEcQS9gyG2gXnFKmuTItZoNAZa9N3v8AhscebqNHm5drhNo0cFyj2ZS9XxHbXMbyaC4/mC6tMxLrHHY0noERWujB50s2fBiLNle1tKamDkwNl2caCJEPQwxzcrSO3vFS2NJ9nDFfedV7/txDePSob91LMt1qbA10sFhYo+bCskHZUOkJvBGJIZ7OSe0qJeniPhhwx+Z39Syb4gaKrSaeRKz0c72N6Q2V8arHzPecBqHiUPL9joeL1VH4FMS8ipZxyULIamhhRYUgntFmbZdWOd7B5laJr1l7Zd/meIA8yp17A+e/xf8AStjtwSycTOqliNxKFyciTALB7aqCilrgmUSEU9brlL8uxwTC28SNepJ8lIzA5pCEfN1KcSo4kry5qWEytAMzQKJJd9GpbhDYPqt8kdKMoEK9neaBkPIUCPhhCM6iHSHEpjinFRuKcTOmezGWpDafic53jdHgxdBmYd5pacjgeBz8FktAJe7BhfYb4tB8yVsHjBEw0c3yHmxsr6Z70HNMrhtIHVHPCHDKxGDeT0H907Ki1hNoAE8ry8nInENMY1ZuP/qP8Dd9Fm4fmrTSCYvxYjvie4/icT6qvhtQz2zpaliEV7EgcpGUTKJ1xRCETVWQtp3z7txb5Batix9oGsR52uPnT0VtWzO8Qf2Je46LqKHmWYVRDTVqa9lQrzEPQT3V4HBNgawvQzgkOysiAjEKdgERuOakh0xqoyy6ahORB40kdtURZED51g+tX8OPokfOakRYL6xHH4Wk9aBVz6QRRHzWJe5o5dtXE8kZVQSrKAKclCnSeghUZbUgDWadcE5T2ZCvR4bdr29AanwBTkJPCydr0WgXWADICnSgV+qvR+HSGDtVoilo5mbzICjhRSTaxSfhaBzJr5UREyFHZbcHO2uPQYeicYOUE7GuQ3u+FrndAT6KdU2mExcko5Gtl38ZDP6khorLSOGzhq4D94BeaE12LypCEIzqYoRPampwTFgrnYV2egWJc6uPPqtfOPpDefqnyWOKIqMfxF9xQRKnCimDUNLlEMiq0yxGMxUMLXx/eSniO1jNCwdaQxXxAWnE70jYtTipokXuiuI1qP5KDiDmnEeiy+FUdo5DxfvujxJPkEI5haKFXGj8GgJ3qqzQZw1m1F8wYJXFKE0odG+xFbaJwL0yD8LXHr3R+bwVSStFoJDrHedzR1JP9KdbB73itnZLKZSGEYoZRtGBSlFHOPYPOmjSdgJ6J0jDuw2jcOqitL3KbSB1ICLASEKsx7R492Qib3Qx/wCRp9Fp1hva3GpJsb8cZo5NY9x8gmeidSzNfJy2VbhXbipHJYGS85CnULQxKE0lOSHA7WfSC/fQdSFlXrTW275ri4LMxc0RVow/EH+RfA+AcE9RwDievX/ZTRGq0zzwKjyKe1Ne1JiK1mLCE2WikGgUjXLzQ0O4hMIe5aax4NIY69VnWMqQNq1kq2jQqbWanh8e3ImSLxSFUo1mNeVsfZvL1L3ar4HQV/qWLjOXTvZxK0gQ9rquP3iT5UU4LLA+ZLFfydHhjAJIjqEJwUE07EIgwCOZNXsH1q/hFf0RiCZjGG5pP4iB6I1Ic8sP7WodZSGdkYeLIg/RbhYv2rPHyIDWYrPJ59Ez0WU/uvk5dDyTXJzckxyFOnWhpKWqaUqQ5XW6e437XoVnouav7e91g3lZ+Lmia9GBzn+USGMeX6IgFDNzHTw/siD/AHUwIbklDt6aTuXqpxiuJolhQNZQ5iGtN6s0hySRZWIFqWZLP2Q2r+S0DRghrNm7wY4qz/WeKRyUtSEKsMBZh67dobI9nDht+FrR0AB8VxKCKxQM+80eIX0FYMKgHBW1r1M3ny6SLpCzmbUUg5s99u9XGOJJ4vedl0dBX1RqDsw1a53xOJ5ZBFuOCQ4q537Wn0hwG1xdEcSNzWUH5vFb2WiVbvXMfapE/wAzAZX3YZceL308oaaXSL+NHNqRjzkoyU55UJKGOkHBeCbVOBSEVVun3eaoYwxV5bhxbzVHFzRNejn+a82sZXzHmiUK9Ew3V5hSAxmRolbuTYuI4JrTVOhFY6Ca5KyGSWGMAlKQsllYzMyrsFVFljujeVZOahJds6TjrFUV7D+0GpNiPwSNaoo7kxcT6PQL81CG17fDvei+hLHh0ZVcK0GgXpyHuvHwp6rvsi2jArq10Y/iEvvSCFV21EugO2K0VXbgq0DePMforDNCrMh0hNG5EPyKSCO6OASvyKQ4LJOoXDmuT+0iYvWi76sOG3wLv611KDGo532VxnTiYvWhHOwtHSGwKNmg3hr8uSre9RlNL0oKHNwe1OBTby8kSKe2nVeOHmVTRMyrS1nfOHgFVvzRUNHOcp5tkMcpYLsun75EKIhPhOUgYle3Hj5ocOpmiI2VVDHbkUw49oSJyQJxi4s4d0KwKAkBgEcg3s6iHUUjyHjFT6kK52KYkbH2ZS16ZcfhZ+Z3/wAldrl20aFyz2USwuRH6y8Dk1o9XldXaETFYRgcyWbWKqu08XMH1vIK0VXMCsdg4n99FIERaJkY4J6gmzgkIqnnF32fULimkce9OTDtsV/g4geS7NHfg7guGWjErGiHbEef5yo2GjwV97YgKeCoWqZrUObKHkLxKaSvJDlBaDvnHcfJV7syjZx3zjvtFAnMoqOjmbnmb+TxXmnFecvBSKicYhRMxw2J4OCGimhqEw4UkonEUSJ3oaOy2kzgEcq+UdgjmlBnUrQ5Cxm0KJBUccYJCOreyuWpLNPxPcfGnoujLHezyUuykAfUB5u7x8Stiijm7nmbYhVbCxmODf35qwinBV9nGsWIeXp6JFRZoSdPdKLQNoPwonQiomH0aeHqFwqNEq5x2knqSV2q0YlGu2AE9Fw6+q7DU4G2TNcpmREKCpmuVJqhBcm4JoFV4hMOZ2O6rnHeUIDiVO44lDORa0cxN5kyRyQJAV5hTkCVpxQ7yphmhYp7xTMctJlmtQVR0bI8AgFXB5iTx9yLSWKNY5Ay2QRbFSdIiWq84VFNooF4KSX99n22/naktjSeEzvujUvdgtGxoHQUVyq+xv4Y5eSsEUzmXsimDghLIbg47SUTOe6VBY/8PmUwwcqebiVqrgqij5uTodGd0gikQop2Q3+S45Vdd0qPzEf/AEz5FchKrs2avA0x7VI0KFiJh5Kk0zzUr3JUkUYHgUhPRm0NmiHIduTkUjmHs8wpQkK9rTjElVDMijuIUrVFOnJMx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data:image/jpeg;base64,/9j/4AAQSkZJRgABAQAAAQABAAD/2wCEAAkGBhQSERUUEhQWFBQVGBcXFxcUFBQUFxQUFRcXFxcVFRUXHCYfFxwkGRQUHy8gJCcpLCwsFR4xNTAqNSYsLCkBCQoKDgwOGg8PFykcHBwpKSkpKSwsKSkpKSwpKSkpKSkpKSkpKSwsKSwsLCkpKTUpKSkpLCkpKSwpLCkpLC0sKf/AABEIAQoAvgMBIgACEQEDEQH/xAAcAAABBQEBAQAAAAAAAAAAAAAEAQIDBQYHAAj/xABGEAABAgMEBwUDCgQEBwEAAAABAAIDBBEFEiExBkFRYXGBkRMiobHBBzJSFCNCYnKCkrLR8DOiwuEWJHPxU1Rjg6PS4hX/xAAaAQABBQEAAAAAAAAAAAAAAAAEAAECAwUG/8QAKBEAAgICAgAFBQEBAQAAAAAAAAECAxExBCEFEkFhcRMiIzJRM4EU/9oADAMBAAIRAxEAPwAeTmmkYEFUnbVtFp2RGt/C0A+NT90j6aNkoAoDlUA454jWs7ITo+VNecu1ByJwLya+FK45E7EOwmOzocLXuQ0aIKjeQFU/4pAJqw0OutOQqO8eCLlJxsfFpLaEZgGuByKZNDuDWxlrQMK7Fy+ZbR7hsJ811qdukEXhwptG2q5lpGy7MOb8NBlSu9SjsrkVwKcSoqr15WkCe9QJrRgmE6k85JCLWzbSc9wbEdW6CG141NTrVm4bwszKPuxGHfTrh6rRXkPYu8l0NDqDb5rKRczxPmtSSs5aMC4878eFU9WxrEDLwCdCYXENaCXEgAAVJJwAA1klXv8AgO0BnJTGdP4LzjyCvKsBFg2S8in3uWrqrttgkZitKniaGniAtForo++FDHbMLIhza5paRTAChWidJi7kFmzsfmNSFcfL0YBklQkHURjtvFtPEHqjYEheaMNQbxLTTr3h1CvX2D3jdyPrmKcQFY2ZZXdLSOIyoTrH71US84vpg1k2FdeHUq0ihB1Z4V6U6FXkvZwZl5as6eJ6lGS8C6NqlLVByyWYSAjCQ8w6uSsXtQ/ZiqSHTOKW1bbmPoyrRT6OA11y/eShZagqLrqYU7tAejvIOVZEnatLTDaAfpAurzBJSS0cQHteG3yPo1pUEZk8weu5HuCZmxtcS6hST4uR7p1gEHxx5I+Ts6JAqGte69raQcchgckFB05oMJarv9TDpcVfaGlM1EBp3GkZMbQtBzAcceYxTqOCMrHI9G0yfl7wxzFDjvBVJGjl7i461BDhXjTLjX0T7tMFZ0VClI0YryVuacQ9qV6UBea2pSENWusKSMctLqtY4GjhQkkNJwFCaAjE7isiTirqxtJewhOZ2XaOvEsJJoA4UIoN9TXeVXOOdFtTSbyExhQkVByOBqMVTWwO8OHqVZyhiRYRc66DfB92EzutBqMKHMjCmKqrXd3hwx6lQguydi6NP7LLD7ab7UjuS4vf912EMcu8/wC4F3KRhLD6CQpeSlWw4saG2M49pFF8dx7wLrHEZXWADHXeW7s+chP/AIcWG450a9jj0Bqi4L1BZv0LSEMKZjYcfBJEsiE/3obeXdPVtE+Eyn98EVDCk4p7RFSa0ysi6Nw9Rc08QR4/qholkuZj7w2iviM1oSE16Hnxq5aWC6HJsj65M3cTS5XM1Jh247R6hUM7Vhof7EbQgLKJV+6NCq+NnXqNjxkIZlQTU1RVr5xVoufRxYNqE+FCAGATnyzmEBwpv1FNv40WgzKJw1J2oTGxaqQCoUWSRWwSGxzSlDXDVjioYwo53EqaPQPO0a1BFdU12qS/bI8o4gNSrwSFWlJOCnDAKFjlJVIRFrTmEhwpnl1TyNyuJDRd76OiHsxspVxHD6PPooyklstqqnY8RRYTZeGw4dx2QAAGZoMg0Zod2jwf3opcDTANpXXmTXotNFs+HLQxDYwNiP77yalzWuoWQyTjW73nVyvNGBDqgmu4+CH1osuks+XZfWHpLDl4UOGYb3dmAL18EuIwqQRnQBueAAGS0zdMZSPdEVzmgaorC4V3XbwHQLnBB2dCEgO2o/f76K+NrQK45O1WdMQIpaJeMzD6MJ7QeFwEE9FdsERtcb25zaHqKeS4NCknFgeboaXFjbxxc5uLrozIFW1OQqBWpV3ZluTEH+HHiU2OeXMp9h9Qp/8AoXqi6rhWW9xOxwLQvVvMc2msio5EfopyQRUGoOsYrkZ0xm/+YdybCp0uKSU01mYZqHMdtDoYAPEMu9UvrQyXvwy5fxnUIhwVPasEOaQeR2HaqSW9ojH4RobmH4mHtG9KBw5XlcwZlkdhdCe2I3a01pxGbTuICtUoz6BLKbKXmSwYa0JktJDsCMFXCavLQaV6OPcYcS9da68HYVN4UuYbxe/CFQixXtyiMI+sHN8MVnTr8ssBsLfMssx3aBwIOSAmLIvYscODsOh/VNhRvDxRIiYhGuOQHJTNlaGhGIzGsFEwztU023mRhxaobqpksMnHRWTjqvKhUkf3jxKjUkTloULxShWNlWI+OcO6we885DcNp3eSk3jZCEJTflissrmNJIAFScgMancFfyGikR2MU9mNnvP/AA5DmeS0Fn2bDgD5sY63nF556huFOaKaVRKx+hrU8CK7s7BJWy4UEVa2rvid3ncjkOSs7MAq+K8VZBoSDk+I40hw+Bdifqsegyangr3SazjKwJeXdg9wdHij/qOo1oP2Wgt5O2qMVl5ZZyrFRX5Y9N9IoIswXOLnEuJJLicS5xNSTvJx5pl4JhNM0NHnQN52bOOxOo5MILiPwxOAV/ododEnXdobzJZp70T6UQj6EKvi7Ibzk/2faBOnnCPMVEs04NxBjOBxA2N2u15DWR1TSO02yko97AGiG27DaAAL3usaANV4jDY0qxQHS7x6nKdLY7DNGHBAEOXDYTGt90XMX0++X4nOiCaDwUMqzDvZnE7zrKJVMnlnUU1/TgoiXUqUNOpKaAEk0AFSTsGagXCXVXumokvED2Oc2mT2Egt3EjVxwKjmNJGDBjXPO33G+OJ6IYaQE+8wcnehGPVTjGWwO3lU6bydOszSz5XLs7RveaaOcG9wubrGoVBBpqNVbOhNA91ueoDnXBYDRS2ILmGE4AXCXtJJAo51Xd2tA6pzGrguhtO3PZ5/vgiJYaTMKaxN416HznCKMbEwVcYh2URMudqvByWOKiozUF7BTvGGGpAxoobVUzWeyyLAIrquJ3pisLIsoxnbGD3j6DepNIIQbFDWigaxoA6n1SROT6wD2ZIGNEawYVxJ2NGZW7gwmsaGtFGtFAB+8TrVPozJXYd85v8AyjL9VbRIlFROWWbXDp+nDL2x1ancliuoEsNtAh478VAMZsPZxYHyiZD3CsOBR5rk6JX5tvUF33RtQXtUtYf/AKEQZ9m1jOdL5/OuoaC2J8lk2NcKRH/ORNzn07p+y2637q4JpPOdtNR4mp0WIQd1408KIqMPtOb5Vv1bfZFfFnXO3cP1Wl9n+hZno/eqIEOhiOGFdkNp2nWdQ3kKhsiyXzEZkKEKviGg2DWXHYAASeC+iNH7FhyUuyDDyaMTTF7j7zzvJ6YDUn9kVaLSFDbCYGQwGtaA1rWigAGAAC5x7TbVvRIcu3Jvzj+Jq1g6X3ffC6EHayaU17NVfMridpTvbx4kbVEeS3czJg5MDQo2PCC+DV57cv07IQE8BeAT6IU6EQKt0gmaQg0ZvP8AK3E+isqKh0pfR0MZ91xpzGKlBZkgblycapYKlLcTHOrrpsopGvIzx4YovynN5HQWkHYt7YmnoAImg4uphEhgVdTU9tQAccwcaZLBtit4KUfaTeUWSk7NSwD+iUDFMZgVaQJTFohjZ5ixQ0YClSdg/VPmG60XZU3TBxAG00w5qMlklF4LyRlgxga3AD91O9Zy15R0WaLWiuDa7mgCpPXxV2yZhkgXmEk0FHNqSpzBayt0YvILjtujAcP1VEngM41P1Zd6RNBFAAMgKDkkaKu4JLymgtwVJvjyVY6F2R8pnoTCKtae0f8AZh0NDxdcH3lWRTgujex6yqMjTBGL3CG37LMXdXOp9xSissG5VnkrbNxbs72MtGifBDe7mGkjxXzC9fQftPm+zsyPtcGs/E4DyquL6K2AZyaZC+h78QjVDaRUV2uJDR9rci30jm4rLOgeynRjsoXyqIPnIooyubYO3cXnHgG7Vv3vULKNAAFABQAZADAADZRTQYdVAmys0vmTDkYrhgXNuDjEIZUcGuceS5O0bF0n2pRrsrDb8UUdGsefOi5owqm3Zs+HL7G/6yUFeomgqQKk1BCFm9Ln0dDrsOIzBrmtJVZnS49+HrF04bcfNWV/sB83/FlLeqMcRuIOO1p1cFJCGtrvTwUEKGM2niD5EKaPK/SGCLOcCBEdrFVNDIO5AwpstwdjvRjIjSkIrGvyUjlC04JxUhhzskKDq5dUQChYhxTMdFno7KgOLjm0YbicPKquw6rlW2CO647SB0H91YszPFCTfZv8OOKkStFSikPLDXtRBKgGkUZy7robZ3YykJmsNFftu7z/AOZzlxWyJPtZiFD1Oe0H7IN538oK7/JjuBXVrsyPEJ9KJgvbTN3ZSFD1vijo0E+dEJ7M7G7CVMZw78fvcIQ9wc8XfeGxM9pkuZu0JSVGRqXU1NwLzyY13NamNRoDQKAAAAZADADkAByV0jKhpsPlxXFWctCoEFZ7agK0ATITOe+1mJhLt3xHdAwf1Fc8a5bX2rRqzEJvwwq/ief/AEWJhjFUWbN7gLFSCYQUiibFAUodVVYNAaSs1pU7vsrld6GuBWkcszpIavI2Nb5lWVfsBc7/ABZRxIBGIz3a0ZKR6tx4ISDEpgclNLihPFFHPEsWXGpRNZRSOdQp7XjmnEVsLFOLTRQSr0cwpyIHEiqAlTzLRXgoCFEkaSwm0hV2lx9PRFMHioZFtJdu8ef+6Klm1PBCSfZ0tEcQS9gyG2gXnFKmuTItZoNAZa9N3v8AhscebqNHm5drhNo0cFyj2ZS9XxHbXMbyaC4/mC6tMxLrHHY0noERWujB50s2fBiLNle1tKamDkwNl2caCJEPQwxzcrSO3vFS2NJ9nDFfedV7/txDePSob91LMt1qbA10sFhYo+bCskHZUOkJvBGJIZ7OSe0qJeniPhhwx+Z39Syb4gaKrSaeRKz0c72N6Q2V8arHzPecBqHiUPL9joeL1VH4FMS8ipZxyULIamhhRYUgntFmbZdWOd7B5laJr1l7Zd/meIA8yp17A+e/xf8AStjtwSycTOqliNxKFyciTALB7aqCilrgmUSEU9brlL8uxwTC28SNepJ8lIzA5pCEfN1KcSo4kry5qWEytAMzQKJJd9GpbhDYPqt8kdKMoEK9neaBkPIUCPhhCM6iHSHEpjinFRuKcTOmezGWpDafic53jdHgxdBmYd5pacjgeBz8FktAJe7BhfYb4tB8yVsHjBEw0c3yHmxsr6Z70HNMrhtIHVHPCHDKxGDeT0H907Ki1hNoAE8ry8nInENMY1ZuP/qP8Dd9Fm4fmrTSCYvxYjvie4/icT6qvhtQz2zpaliEV7EgcpGUTKJ1xRCETVWQtp3z7txb5Batix9oGsR52uPnT0VtWzO8Qf2Je46LqKHmWYVRDTVqa9lQrzEPQT3V4HBNgawvQzgkOysiAjEKdgERuOakh0xqoyy6ahORB40kdtURZED51g+tX8OPokfOakRYL6xHH4Wk9aBVz6QRRHzWJe5o5dtXE8kZVQSrKAKclCnSeghUZbUgDWadcE5T2ZCvR4bdr29AanwBTkJPCydr0WgXWADICnSgV+qvR+HSGDtVoilo5mbzICjhRSTaxSfhaBzJr5UREyFHZbcHO2uPQYeicYOUE7GuQ3u+FrndAT6KdU2mExcko5Gtl38ZDP6khorLSOGzhq4D94BeaE12LypCEIzqYoRPampwTFgrnYV2egWJc6uPPqtfOPpDefqnyWOKIqMfxF9xQRKnCimDUNLlEMiq0yxGMxUMLXx/eSniO1jNCwdaQxXxAWnE70jYtTipokXuiuI1qP5KDiDmnEeiy+FUdo5DxfvujxJPkEI5haKFXGj8GgJ3qqzQZw1m1F8wYJXFKE0odG+xFbaJwL0yD8LXHr3R+bwVSStFoJDrHedzR1JP9KdbB73itnZLKZSGEYoZRtGBSlFHOPYPOmjSdgJ6J0jDuw2jcOqitL3KbSB1ICLASEKsx7R492Qib3Qx/wCRp9Fp1hva3GpJsb8cZo5NY9x8gmeidSzNfJy2VbhXbipHJYGS85CnULQxKE0lOSHA7WfSC/fQdSFlXrTW275ri4LMxc0RVow/EH+RfA+AcE9RwDievX/ZTRGq0zzwKjyKe1Ne1JiK1mLCE2WikGgUjXLzQ0O4hMIe5aax4NIY69VnWMqQNq1kq2jQqbWanh8e3ImSLxSFUo1mNeVsfZvL1L3ar4HQV/qWLjOXTvZxK0gQ9rquP3iT5UU4LLA+ZLFfydHhjAJIjqEJwUE07EIgwCOZNXsH1q/hFf0RiCZjGG5pP4iB6I1Ic8sP7WodZSGdkYeLIg/RbhYv2rPHyIDWYrPJ59Ez0WU/uvk5dDyTXJzckxyFOnWhpKWqaUqQ5XW6e437XoVnouav7e91g3lZ+Lmia9GBzn+USGMeX6IgFDNzHTw/siD/AHUwIbklDt6aTuXqpxiuJolhQNZQ5iGtN6s0hySRZWIFqWZLP2Q2r+S0DRghrNm7wY4qz/WeKRyUtSEKsMBZh67dobI9nDht+FrR0AB8VxKCKxQM+80eIX0FYMKgHBW1r1M3ny6SLpCzmbUUg5s99u9XGOJJ4vedl0dBX1RqDsw1a53xOJ5ZBFuOCQ4q537Wn0hwG1xdEcSNzWUH5vFb2WiVbvXMfapE/wAzAZX3YZceL308oaaXSL+NHNqRjzkoyU55UJKGOkHBeCbVOBSEVVun3eaoYwxV5bhxbzVHFzRNejn+a82sZXzHmiUK9Ew3V5hSAxmRolbuTYuI4JrTVOhFY6Ca5KyGSWGMAlKQsllYzMyrsFVFljujeVZOahJds6TjrFUV7D+0GpNiPwSNaoo7kxcT6PQL81CG17fDvei+hLHh0ZVcK0GgXpyHuvHwp6rvsi2jArq10Y/iEvvSCFV21EugO2K0VXbgq0DePMforDNCrMh0hNG5EPyKSCO6OASvyKQ4LJOoXDmuT+0iYvWi76sOG3wLv611KDGo532VxnTiYvWhHOwtHSGwKNmg3hr8uSre9RlNL0oKHNwe1OBTby8kSKe2nVeOHmVTRMyrS1nfOHgFVvzRUNHOcp5tkMcpYLsun75EKIhPhOUgYle3Hj5ocOpmiI2VVDHbkUw49oSJyQJxi4s4d0KwKAkBgEcg3s6iHUUjyHjFT6kK52KYkbH2ZS16ZcfhZ+Z3/wAldrl20aFyz2USwuRH6y8Dk1o9XldXaETFYRgcyWbWKqu08XMH1vIK0VXMCsdg4n99FIERaJkY4J6gmzgkIqnnF32fULimkce9OTDtsV/g4geS7NHfg7guGWjErGiHbEef5yo2GjwV97YgKeCoWqZrUObKHkLxKaSvJDlBaDvnHcfJV7syjZx3zjvtFAnMoqOjmbnmb+TxXmnFecvBSKicYhRMxw2J4OCGimhqEw4UkonEUSJ3oaOy2kzgEcq+UdgjmlBnUrQ5Cxm0KJBUccYJCOreyuWpLNPxPcfGnoujLHezyUuykAfUB5u7x8Stiijm7nmbYhVbCxmODf35qwinBV9nGsWIeXp6JFRZoSdPdKLQNoPwonQiomH0aeHqFwqNEq5x2knqSV2q0YlGu2AE9Fw6+q7DU4G2TNcpmREKCpmuVJqhBcm4JoFV4hMOZ2O6rnHeUIDiVO44lDORa0cxN5kyRyQJAV5hTkCVpxQ7yphmhYp7xTMctJlmtQVR0bI8AgFXB5iTx9yLSWKNY5Ay2QRbFSdIiWq84VFNooF4KSX99n22/naktjSeEzvujUvdgtGxoHQUVyq+xv4Y5eSsEUzmXsimDghLIbg47SUTOe6VBY/8PmUwwcqebiVqrgqij5uTodGd0gikQop2Q3+S45Vdd0qPzEf/AEz5FchKrs2avA0x7VI0KFiJh5Kk0zzUr3JUkUYHgUhPRm0NmiHIduTkUjmHs8wpQkK9rTjElVDMijuIUrVFOnJMx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0" name="Picture 6" descr="http://upload.wikimedia.org/wikipedia/commons/d/db/UOB_Masters_hood.jpg"/>
          <p:cNvPicPr>
            <a:picLocks noChangeAspect="1" noChangeArrowheads="1"/>
          </p:cNvPicPr>
          <p:nvPr/>
        </p:nvPicPr>
        <p:blipFill>
          <a:blip r:embed="rId2" cstate="print"/>
          <a:srcRect/>
          <a:stretch>
            <a:fillRect/>
          </a:stretch>
        </p:blipFill>
        <p:spPr bwMode="auto">
          <a:xfrm>
            <a:off x="683568" y="2780928"/>
            <a:ext cx="2592288" cy="3625621"/>
          </a:xfrm>
          <a:prstGeom prst="rect">
            <a:avLst/>
          </a:prstGeom>
          <a:noFill/>
        </p:spPr>
      </p:pic>
      <p:pic>
        <p:nvPicPr>
          <p:cNvPr id="16392" name="Picture 8" descr="http://upload.wikimedia.org/wikipedia/commons/0/00/UOB_Masters_gown.jpg"/>
          <p:cNvPicPr>
            <a:picLocks noChangeAspect="1" noChangeArrowheads="1"/>
          </p:cNvPicPr>
          <p:nvPr/>
        </p:nvPicPr>
        <p:blipFill>
          <a:blip r:embed="rId3" cstate="print"/>
          <a:srcRect/>
          <a:stretch>
            <a:fillRect/>
          </a:stretch>
        </p:blipFill>
        <p:spPr bwMode="auto">
          <a:xfrm>
            <a:off x="4716016" y="2636912"/>
            <a:ext cx="2592288" cy="3791612"/>
          </a:xfrm>
          <a:prstGeom prst="rect">
            <a:avLst/>
          </a:prstGeom>
          <a:noFill/>
        </p:spPr>
      </p:pic>
      <p:sp>
        <p:nvSpPr>
          <p:cNvPr id="7" name="Прямоугольник 6"/>
          <p:cNvSpPr/>
          <p:nvPr/>
        </p:nvSpPr>
        <p:spPr>
          <a:xfrm>
            <a:off x="251520" y="836712"/>
            <a:ext cx="8424936" cy="646331"/>
          </a:xfrm>
          <a:prstGeom prst="rect">
            <a:avLst/>
          </a:prstGeom>
        </p:spPr>
        <p:txBody>
          <a:bodyPr wrap="square">
            <a:spAutoFit/>
          </a:bodyPr>
          <a:lstStyle/>
          <a:p>
            <a:r>
              <a:rPr lang="en-US" dirty="0" smtClean="0"/>
              <a:t>  In </a:t>
            </a:r>
            <a:r>
              <a:rPr lang="en-US" dirty="0" smtClean="0"/>
              <a:t>common with other universities in the United Kingdom, Bristol uses its particular pattern of academic dress as well its logo and coat of arms to represent itself.</a:t>
            </a:r>
            <a:endParaRPr lang="ru-RU" dirty="0"/>
          </a:p>
        </p:txBody>
      </p:sp>
      <p:sp>
        <p:nvSpPr>
          <p:cNvPr id="8" name="Прямоугольник 7"/>
          <p:cNvSpPr/>
          <p:nvPr/>
        </p:nvSpPr>
        <p:spPr>
          <a:xfrm>
            <a:off x="251520" y="1484784"/>
            <a:ext cx="7632848" cy="1200329"/>
          </a:xfrm>
          <a:prstGeom prst="rect">
            <a:avLst/>
          </a:prstGeom>
        </p:spPr>
        <p:txBody>
          <a:bodyPr wrap="square">
            <a:spAutoFit/>
          </a:bodyPr>
          <a:lstStyle/>
          <a:p>
            <a:r>
              <a:rPr lang="en-US" dirty="0" smtClean="0"/>
              <a:t>  The </a:t>
            </a:r>
            <a:r>
              <a:rPr lang="en-US" dirty="0" smtClean="0"/>
              <a:t>University specifies a mix of Cambridge and Oxford academic dress. For the most part, it uses Cambridge-style hoods and Oxford-style gowns. Unusually for British universities, the hoods are required to be 'University red' (see the logo at the top of the page) rather than black</a:t>
            </a:r>
            <a:r>
              <a:rPr lang="en-US"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en.academic.ru/pictures/enwiki/85/UniversityofBristollogo2.jpg"/>
          <p:cNvPicPr>
            <a:picLocks noChangeAspect="1" noChangeArrowheads="1"/>
          </p:cNvPicPr>
          <p:nvPr/>
        </p:nvPicPr>
        <p:blipFill>
          <a:blip r:embed="rId2" cstate="print"/>
          <a:srcRect/>
          <a:stretch>
            <a:fillRect/>
          </a:stretch>
        </p:blipFill>
        <p:spPr bwMode="auto">
          <a:xfrm>
            <a:off x="1907704" y="2132856"/>
            <a:ext cx="4536503" cy="4536504"/>
          </a:xfrm>
          <a:prstGeom prst="rect">
            <a:avLst/>
          </a:prstGeom>
          <a:noFill/>
        </p:spPr>
      </p:pic>
      <p:sp>
        <p:nvSpPr>
          <p:cNvPr id="3" name="Прямоугольник 2"/>
          <p:cNvSpPr/>
          <p:nvPr/>
        </p:nvSpPr>
        <p:spPr>
          <a:xfrm>
            <a:off x="179512" y="260648"/>
            <a:ext cx="8064896" cy="1754326"/>
          </a:xfrm>
          <a:prstGeom prst="rect">
            <a:avLst/>
          </a:prstGeom>
        </p:spPr>
        <p:txBody>
          <a:bodyPr wrap="square">
            <a:spAutoFit/>
          </a:bodyPr>
          <a:lstStyle/>
          <a:p>
            <a:r>
              <a:rPr lang="en-US" dirty="0" smtClean="0"/>
              <a:t>  In </a:t>
            </a:r>
            <a:r>
              <a:rPr lang="en-US" dirty="0" smtClean="0"/>
              <a:t>2004, the University unveiled its new logo. The icons in the logo are the sun for the Wills family, the dolphin for Colston, the horse for Fry and the ship-and-castle from the mediaeval seal of the City of Bristol, as also used in the coat of arms. The shape of the whole logo represents the open book of learning</a:t>
            </a:r>
            <a:r>
              <a:rPr lang="en-US" dirty="0" smtClean="0"/>
              <a:t>. </a:t>
            </a:r>
            <a:r>
              <a:rPr lang="en-US" dirty="0" smtClean="0"/>
              <a:t>This logo has replaced the University </a:t>
            </a:r>
            <a:r>
              <a:rPr lang="en-US" dirty="0" smtClean="0"/>
              <a:t>arms shown</a:t>
            </a:r>
            <a:r>
              <a:rPr lang="en-US" dirty="0" smtClean="0"/>
              <a:t>, but the arms continue to be used where there is a specific historical or ceremonial requirement.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7776864" cy="830997"/>
          </a:xfrm>
          <a:prstGeom prst="rect">
            <a:avLst/>
          </a:prstGeom>
        </p:spPr>
        <p:txBody>
          <a:bodyPr wrap="square">
            <a:spAutoFit/>
          </a:bodyPr>
          <a:lstStyle/>
          <a:p>
            <a:r>
              <a:rPr lang="ru-RU" dirty="0" smtClean="0"/>
              <a:t> </a:t>
            </a:r>
            <a:r>
              <a:rPr lang="en-US" sz="2400" dirty="0" smtClean="0"/>
              <a:t>The </a:t>
            </a:r>
            <a:r>
              <a:rPr lang="en-US" sz="2400" dirty="0" smtClean="0"/>
              <a:t>University is made up of a number of schools and departments </a:t>
            </a:r>
            <a:r>
              <a:rPr lang="en-US" sz="2400" dirty="0" smtClean="0"/>
              <a:t>organized </a:t>
            </a:r>
            <a:r>
              <a:rPr lang="en-US" sz="2400" dirty="0" smtClean="0"/>
              <a:t>into six </a:t>
            </a:r>
            <a:r>
              <a:rPr lang="en-US" sz="2400" dirty="0" smtClean="0"/>
              <a:t>faculties</a:t>
            </a:r>
            <a:r>
              <a:rPr lang="ru-RU" sz="2400" dirty="0" smtClean="0"/>
              <a:t>:</a:t>
            </a:r>
            <a:endParaRPr lang="ru-RU" sz="2400" dirty="0"/>
          </a:p>
        </p:txBody>
      </p:sp>
      <p:sp>
        <p:nvSpPr>
          <p:cNvPr id="3" name="Прямоугольник 2"/>
          <p:cNvSpPr/>
          <p:nvPr/>
        </p:nvSpPr>
        <p:spPr>
          <a:xfrm>
            <a:off x="395536" y="980728"/>
            <a:ext cx="1816075" cy="400110"/>
          </a:xfrm>
          <a:prstGeom prst="rect">
            <a:avLst/>
          </a:prstGeom>
        </p:spPr>
        <p:txBody>
          <a:bodyPr wrap="none">
            <a:spAutoFit/>
          </a:bodyPr>
          <a:lstStyle/>
          <a:p>
            <a:r>
              <a:rPr lang="ru-RU" sz="2000" dirty="0" smtClean="0"/>
              <a:t>-</a:t>
            </a:r>
            <a:r>
              <a:rPr lang="ru-RU" sz="2000" b="1" dirty="0" smtClean="0"/>
              <a:t> </a:t>
            </a:r>
            <a:r>
              <a:rPr lang="en-US" sz="2000" dirty="0" smtClean="0"/>
              <a:t>Faculty </a:t>
            </a:r>
            <a:r>
              <a:rPr lang="en-US" sz="2000" dirty="0" smtClean="0"/>
              <a:t>of Arts</a:t>
            </a:r>
            <a:endParaRPr lang="en-US" sz="2000" dirty="0"/>
          </a:p>
        </p:txBody>
      </p:sp>
      <p:sp>
        <p:nvSpPr>
          <p:cNvPr id="4" name="Прямоугольник 3"/>
          <p:cNvSpPr/>
          <p:nvPr/>
        </p:nvSpPr>
        <p:spPr>
          <a:xfrm>
            <a:off x="395536" y="1268760"/>
            <a:ext cx="2623988" cy="400110"/>
          </a:xfrm>
          <a:prstGeom prst="rect">
            <a:avLst/>
          </a:prstGeom>
        </p:spPr>
        <p:txBody>
          <a:bodyPr wrap="none">
            <a:spAutoFit/>
          </a:bodyPr>
          <a:lstStyle/>
          <a:p>
            <a:r>
              <a:rPr lang="ru-RU" sz="2000" dirty="0" smtClean="0"/>
              <a:t>- </a:t>
            </a:r>
            <a:r>
              <a:rPr lang="en-US" sz="2000" dirty="0" smtClean="0"/>
              <a:t>Faculty </a:t>
            </a:r>
            <a:r>
              <a:rPr lang="en-US" sz="2000" dirty="0" smtClean="0"/>
              <a:t>of Engineering</a:t>
            </a:r>
            <a:endParaRPr lang="en-US" sz="2000" dirty="0"/>
          </a:p>
        </p:txBody>
      </p:sp>
      <p:sp>
        <p:nvSpPr>
          <p:cNvPr id="5" name="Прямоугольник 4"/>
          <p:cNvSpPr/>
          <p:nvPr/>
        </p:nvSpPr>
        <p:spPr>
          <a:xfrm>
            <a:off x="395536" y="1556792"/>
            <a:ext cx="4760727" cy="400110"/>
          </a:xfrm>
          <a:prstGeom prst="rect">
            <a:avLst/>
          </a:prstGeom>
        </p:spPr>
        <p:txBody>
          <a:bodyPr wrap="none">
            <a:spAutoFit/>
          </a:bodyPr>
          <a:lstStyle/>
          <a:p>
            <a:r>
              <a:rPr lang="ru-RU" sz="2000" dirty="0" smtClean="0"/>
              <a:t>- </a:t>
            </a:r>
            <a:r>
              <a:rPr lang="en-US" sz="2000" dirty="0" smtClean="0"/>
              <a:t>Faculty </a:t>
            </a:r>
            <a:r>
              <a:rPr lang="en-US" sz="2000" dirty="0" smtClean="0"/>
              <a:t>of Medical and Veterinary Sciences</a:t>
            </a:r>
            <a:endParaRPr lang="en-US" sz="2000" dirty="0"/>
          </a:p>
        </p:txBody>
      </p:sp>
      <p:sp>
        <p:nvSpPr>
          <p:cNvPr id="6" name="Прямоугольник 5"/>
          <p:cNvSpPr/>
          <p:nvPr/>
        </p:nvSpPr>
        <p:spPr>
          <a:xfrm>
            <a:off x="395536" y="1844824"/>
            <a:ext cx="2176750" cy="400110"/>
          </a:xfrm>
          <a:prstGeom prst="rect">
            <a:avLst/>
          </a:prstGeom>
        </p:spPr>
        <p:txBody>
          <a:bodyPr wrap="none">
            <a:spAutoFit/>
          </a:bodyPr>
          <a:lstStyle/>
          <a:p>
            <a:r>
              <a:rPr lang="ru-RU" sz="2000" dirty="0" smtClean="0"/>
              <a:t>- </a:t>
            </a:r>
            <a:r>
              <a:rPr lang="en-US" sz="2000" dirty="0" smtClean="0"/>
              <a:t>Faculty </a:t>
            </a:r>
            <a:r>
              <a:rPr lang="en-US" sz="2000" dirty="0" smtClean="0"/>
              <a:t>of Science</a:t>
            </a:r>
            <a:endParaRPr lang="en-US" sz="2000" dirty="0"/>
          </a:p>
        </p:txBody>
      </p:sp>
      <p:sp>
        <p:nvSpPr>
          <p:cNvPr id="7" name="Прямоугольник 6"/>
          <p:cNvSpPr/>
          <p:nvPr/>
        </p:nvSpPr>
        <p:spPr>
          <a:xfrm>
            <a:off x="395536" y="2132856"/>
            <a:ext cx="3825471" cy="400110"/>
          </a:xfrm>
          <a:prstGeom prst="rect">
            <a:avLst/>
          </a:prstGeom>
        </p:spPr>
        <p:txBody>
          <a:bodyPr wrap="none">
            <a:spAutoFit/>
          </a:bodyPr>
          <a:lstStyle/>
          <a:p>
            <a:r>
              <a:rPr lang="ru-RU" sz="2000" dirty="0" smtClean="0"/>
              <a:t>- </a:t>
            </a:r>
            <a:r>
              <a:rPr lang="en-US" sz="2000" dirty="0" smtClean="0"/>
              <a:t>Faculty </a:t>
            </a:r>
            <a:r>
              <a:rPr lang="en-US" sz="2000" dirty="0" smtClean="0"/>
              <a:t>of Medicine and Dentistry</a:t>
            </a:r>
            <a:endParaRPr lang="en-US" sz="2000" dirty="0"/>
          </a:p>
        </p:txBody>
      </p:sp>
      <p:sp>
        <p:nvSpPr>
          <p:cNvPr id="8" name="Прямоугольник 7"/>
          <p:cNvSpPr/>
          <p:nvPr/>
        </p:nvSpPr>
        <p:spPr>
          <a:xfrm>
            <a:off x="395536" y="2420888"/>
            <a:ext cx="3859775" cy="400110"/>
          </a:xfrm>
          <a:prstGeom prst="rect">
            <a:avLst/>
          </a:prstGeom>
        </p:spPr>
        <p:txBody>
          <a:bodyPr wrap="none">
            <a:spAutoFit/>
          </a:bodyPr>
          <a:lstStyle/>
          <a:p>
            <a:r>
              <a:rPr lang="ru-RU" sz="2000" dirty="0" smtClean="0"/>
              <a:t>- </a:t>
            </a:r>
            <a:r>
              <a:rPr lang="en-US" sz="2000" dirty="0" smtClean="0"/>
              <a:t>Faculty </a:t>
            </a:r>
            <a:r>
              <a:rPr lang="en-US" sz="2000" dirty="0" smtClean="0"/>
              <a:t>of Social Sciences and Law</a:t>
            </a:r>
            <a:endParaRPr lang="en-US" sz="2000" dirty="0"/>
          </a:p>
        </p:txBody>
      </p:sp>
      <p:pic>
        <p:nvPicPr>
          <p:cNvPr id="18434" name="Picture 2" descr="http://en.academic.ru/pictures/enwiki/85/University_of_Bristol_buildings.JPG"/>
          <p:cNvPicPr>
            <a:picLocks noChangeAspect="1" noChangeArrowheads="1"/>
          </p:cNvPicPr>
          <p:nvPr/>
        </p:nvPicPr>
        <p:blipFill>
          <a:blip r:embed="rId2" cstate="print"/>
          <a:srcRect/>
          <a:stretch>
            <a:fillRect/>
          </a:stretch>
        </p:blipFill>
        <p:spPr bwMode="auto">
          <a:xfrm>
            <a:off x="5724128" y="764704"/>
            <a:ext cx="3071447" cy="2304256"/>
          </a:xfrm>
          <a:prstGeom prst="rect">
            <a:avLst/>
          </a:prstGeom>
          <a:noFill/>
        </p:spPr>
      </p:pic>
      <p:sp>
        <p:nvSpPr>
          <p:cNvPr id="10" name="Прямоугольник 9"/>
          <p:cNvSpPr/>
          <p:nvPr/>
        </p:nvSpPr>
        <p:spPr>
          <a:xfrm>
            <a:off x="5508104" y="2996952"/>
            <a:ext cx="3391057" cy="338554"/>
          </a:xfrm>
          <a:prstGeom prst="rect">
            <a:avLst/>
          </a:prstGeom>
        </p:spPr>
        <p:txBody>
          <a:bodyPr wrap="none">
            <a:spAutoFit/>
          </a:bodyPr>
          <a:lstStyle/>
          <a:p>
            <a:r>
              <a:rPr lang="en-US" sz="1600" dirty="0" smtClean="0"/>
              <a:t>Royal Fort and the Physics department</a:t>
            </a:r>
            <a:endParaRPr lang="ru-RU" sz="1600" dirty="0"/>
          </a:p>
        </p:txBody>
      </p:sp>
      <p:pic>
        <p:nvPicPr>
          <p:cNvPr id="18436" name="Picture 4" descr="http://en.academic.ru/pictures/enwiki/85/UniversityofBristolEngineering.JPG"/>
          <p:cNvPicPr>
            <a:picLocks noChangeAspect="1" noChangeArrowheads="1"/>
          </p:cNvPicPr>
          <p:nvPr/>
        </p:nvPicPr>
        <p:blipFill>
          <a:blip r:embed="rId3" cstate="print"/>
          <a:srcRect/>
          <a:stretch>
            <a:fillRect/>
          </a:stretch>
        </p:blipFill>
        <p:spPr bwMode="auto">
          <a:xfrm>
            <a:off x="251520" y="2924945"/>
            <a:ext cx="2376264" cy="1782716"/>
          </a:xfrm>
          <a:prstGeom prst="rect">
            <a:avLst/>
          </a:prstGeom>
          <a:noFill/>
        </p:spPr>
      </p:pic>
      <p:sp>
        <p:nvSpPr>
          <p:cNvPr id="12" name="Прямоугольник 11"/>
          <p:cNvSpPr/>
          <p:nvPr/>
        </p:nvSpPr>
        <p:spPr>
          <a:xfrm>
            <a:off x="2627784" y="2924944"/>
            <a:ext cx="2376264" cy="584775"/>
          </a:xfrm>
          <a:prstGeom prst="rect">
            <a:avLst/>
          </a:prstGeom>
        </p:spPr>
        <p:txBody>
          <a:bodyPr wrap="square">
            <a:spAutoFit/>
          </a:bodyPr>
          <a:lstStyle/>
          <a:p>
            <a:r>
              <a:rPr lang="en-US" sz="1600" dirty="0" smtClean="0"/>
              <a:t>The Faculty of Engineering Queen's Building</a:t>
            </a:r>
            <a:endParaRPr lang="ru-RU" sz="1600" dirty="0"/>
          </a:p>
        </p:txBody>
      </p:sp>
      <p:pic>
        <p:nvPicPr>
          <p:cNvPr id="18438" name="Picture 6" descr="http://en.academic.ru/pictures/enwiki/50/220px-University_of_Bristol%2C_School_of_Chemistry.jpg"/>
          <p:cNvPicPr>
            <a:picLocks noChangeAspect="1" noChangeArrowheads="1"/>
          </p:cNvPicPr>
          <p:nvPr/>
        </p:nvPicPr>
        <p:blipFill>
          <a:blip r:embed="rId4" cstate="print"/>
          <a:srcRect/>
          <a:stretch>
            <a:fillRect/>
          </a:stretch>
        </p:blipFill>
        <p:spPr bwMode="auto">
          <a:xfrm>
            <a:off x="6660232" y="3501008"/>
            <a:ext cx="2095500" cy="2943225"/>
          </a:xfrm>
          <a:prstGeom prst="rect">
            <a:avLst/>
          </a:prstGeom>
          <a:noFill/>
        </p:spPr>
      </p:pic>
      <p:sp>
        <p:nvSpPr>
          <p:cNvPr id="14" name="Прямоугольник 13"/>
          <p:cNvSpPr/>
          <p:nvPr/>
        </p:nvSpPr>
        <p:spPr>
          <a:xfrm>
            <a:off x="6660232" y="6519446"/>
            <a:ext cx="2199961" cy="338554"/>
          </a:xfrm>
          <a:prstGeom prst="rect">
            <a:avLst/>
          </a:prstGeom>
        </p:spPr>
        <p:txBody>
          <a:bodyPr wrap="none">
            <a:spAutoFit/>
          </a:bodyPr>
          <a:lstStyle/>
          <a:p>
            <a:r>
              <a:rPr lang="en-US" sz="1600" dirty="0" smtClean="0"/>
              <a:t>The School of Chemistry</a:t>
            </a:r>
            <a:endParaRPr lang="ru-RU" sz="1600" dirty="0"/>
          </a:p>
        </p:txBody>
      </p:sp>
      <p:pic>
        <p:nvPicPr>
          <p:cNvPr id="18440" name="Picture 8" descr="http://en.academic.ru/pictures/enwiki/50/220px-UniversityofBristolMedicalBuildings2.JPG"/>
          <p:cNvPicPr>
            <a:picLocks noChangeAspect="1" noChangeArrowheads="1"/>
          </p:cNvPicPr>
          <p:nvPr/>
        </p:nvPicPr>
        <p:blipFill>
          <a:blip r:embed="rId5" cstate="print"/>
          <a:srcRect/>
          <a:stretch>
            <a:fillRect/>
          </a:stretch>
        </p:blipFill>
        <p:spPr bwMode="auto">
          <a:xfrm>
            <a:off x="179512" y="4941168"/>
            <a:ext cx="2304256" cy="1728193"/>
          </a:xfrm>
          <a:prstGeom prst="rect">
            <a:avLst/>
          </a:prstGeom>
          <a:noFill/>
        </p:spPr>
      </p:pic>
      <p:sp>
        <p:nvSpPr>
          <p:cNvPr id="16" name="Прямоугольник 15"/>
          <p:cNvSpPr/>
          <p:nvPr/>
        </p:nvSpPr>
        <p:spPr>
          <a:xfrm>
            <a:off x="2483768" y="6093296"/>
            <a:ext cx="2808312" cy="584775"/>
          </a:xfrm>
          <a:prstGeom prst="rect">
            <a:avLst/>
          </a:prstGeom>
        </p:spPr>
        <p:txBody>
          <a:bodyPr wrap="square">
            <a:spAutoFit/>
          </a:bodyPr>
          <a:lstStyle/>
          <a:p>
            <a:r>
              <a:rPr lang="en-US" sz="1600" dirty="0" smtClean="0"/>
              <a:t>The School of Medical Sciences Teaching Laboratories</a:t>
            </a:r>
            <a:endParaRPr lang="ru-RU" sz="1600" dirty="0"/>
          </a:p>
        </p:txBody>
      </p:sp>
      <p:pic>
        <p:nvPicPr>
          <p:cNvPr id="18442" name="Picture 10" descr="http://en.academic.ru/pictures/enwiki/50/220px-UniversityofBristolDrama.JPG"/>
          <p:cNvPicPr>
            <a:picLocks noChangeAspect="1" noChangeArrowheads="1"/>
          </p:cNvPicPr>
          <p:nvPr/>
        </p:nvPicPr>
        <p:blipFill>
          <a:blip r:embed="rId6" cstate="print"/>
          <a:srcRect/>
          <a:stretch>
            <a:fillRect/>
          </a:stretch>
        </p:blipFill>
        <p:spPr bwMode="auto">
          <a:xfrm>
            <a:off x="3419872" y="3789040"/>
            <a:ext cx="2095500" cy="1571626"/>
          </a:xfrm>
          <a:prstGeom prst="rect">
            <a:avLst/>
          </a:prstGeom>
          <a:noFill/>
        </p:spPr>
      </p:pic>
      <p:sp>
        <p:nvSpPr>
          <p:cNvPr id="18" name="Прямоугольник 17"/>
          <p:cNvSpPr/>
          <p:nvPr/>
        </p:nvSpPr>
        <p:spPr>
          <a:xfrm>
            <a:off x="3347864" y="5301208"/>
            <a:ext cx="2374624" cy="338554"/>
          </a:xfrm>
          <a:prstGeom prst="rect">
            <a:avLst/>
          </a:prstGeom>
        </p:spPr>
        <p:txBody>
          <a:bodyPr wrap="none">
            <a:spAutoFit/>
          </a:bodyPr>
          <a:lstStyle/>
          <a:p>
            <a:r>
              <a:rPr lang="en-US" sz="1600" dirty="0" smtClean="0"/>
              <a:t>The Department of Drama</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72816"/>
            <a:ext cx="7992888" cy="2031325"/>
          </a:xfrm>
          <a:prstGeom prst="rect">
            <a:avLst/>
          </a:prstGeom>
        </p:spPr>
        <p:txBody>
          <a:bodyPr wrap="square">
            <a:spAutoFit/>
          </a:bodyPr>
          <a:lstStyle/>
          <a:p>
            <a:r>
              <a:rPr lang="en-US" dirty="0" smtClean="0"/>
              <a:t>  Bristol </a:t>
            </a:r>
            <a:r>
              <a:rPr lang="en-US" dirty="0" smtClean="0"/>
              <a:t>is associated with 11 Nobel Laureates, and current academics include 18 Fellows of the Academy of Medical Sciences, 10 Fellows of the British Academy, 13 Fellows of the Royal Academy of Engineering and 31 Fellows of the Royal Society</a:t>
            </a:r>
            <a:r>
              <a:rPr lang="en-US" dirty="0" smtClean="0"/>
              <a:t>.</a:t>
            </a:r>
            <a:endParaRPr lang="en-US" dirty="0" smtClean="0"/>
          </a:p>
          <a:p>
            <a:r>
              <a:rPr lang="en-US" dirty="0" smtClean="0"/>
              <a:t/>
            </a:r>
            <a:br>
              <a:rPr lang="en-US" dirty="0" smtClean="0"/>
            </a:br>
            <a:r>
              <a:rPr lang="en-US" dirty="0" smtClean="0"/>
              <a:t>  Bristol </a:t>
            </a:r>
            <a:r>
              <a:rPr lang="en-US" dirty="0" smtClean="0"/>
              <a:t>is a member of the Russell </a:t>
            </a:r>
            <a:r>
              <a:rPr lang="en-US" dirty="0" smtClean="0"/>
              <a:t>Group, the European-wide </a:t>
            </a:r>
            <a:r>
              <a:rPr lang="en-US" dirty="0" smtClean="0"/>
              <a:t>Coimbra </a:t>
            </a:r>
            <a:r>
              <a:rPr lang="en-US" dirty="0" smtClean="0"/>
              <a:t>Group</a:t>
            </a:r>
            <a:r>
              <a:rPr lang="en-US" baseline="30000" dirty="0" smtClean="0"/>
              <a:t> </a:t>
            </a:r>
            <a:r>
              <a:rPr lang="en-US" dirty="0" smtClean="0"/>
              <a:t>and </a:t>
            </a:r>
            <a:r>
              <a:rPr lang="en-US" dirty="0" smtClean="0"/>
              <a:t>the Worldwide Universities Network, of </a:t>
            </a:r>
            <a:r>
              <a:rPr lang="en-US" dirty="0" smtClean="0"/>
              <a:t>which </a:t>
            </a:r>
            <a:r>
              <a:rPr lang="en-US" dirty="0" smtClean="0"/>
              <a:t>the University's Vice-Chancellor Prof. Eric Thomas was Chairman (2005–2007</a:t>
            </a:r>
            <a:r>
              <a:rPr lang="en-US" dirty="0" smtClean="0"/>
              <a:t>).</a:t>
            </a:r>
            <a:endParaRPr lang="en-US" dirty="0"/>
          </a:p>
        </p:txBody>
      </p:sp>
      <p:sp>
        <p:nvSpPr>
          <p:cNvPr id="3" name="Прямоугольник 2"/>
          <p:cNvSpPr/>
          <p:nvPr/>
        </p:nvSpPr>
        <p:spPr>
          <a:xfrm>
            <a:off x="323528" y="1052736"/>
            <a:ext cx="8208912" cy="646331"/>
          </a:xfrm>
          <a:prstGeom prst="rect">
            <a:avLst/>
          </a:prstGeom>
        </p:spPr>
        <p:txBody>
          <a:bodyPr wrap="square">
            <a:spAutoFit/>
          </a:bodyPr>
          <a:lstStyle/>
          <a:p>
            <a:r>
              <a:rPr lang="en-US" dirty="0" smtClean="0"/>
              <a:t>  Currently</a:t>
            </a:r>
            <a:r>
              <a:rPr lang="en-US" dirty="0" smtClean="0"/>
              <a:t>, about 14% of the university students - foreigners. They represent more than 100 countries and play an important role in the life of Bristol.</a:t>
            </a:r>
            <a:endParaRPr lang="ru-RU" dirty="0"/>
          </a:p>
        </p:txBody>
      </p:sp>
      <p:sp>
        <p:nvSpPr>
          <p:cNvPr id="4" name="TextBox 3"/>
          <p:cNvSpPr txBox="1"/>
          <p:nvPr/>
        </p:nvSpPr>
        <p:spPr>
          <a:xfrm>
            <a:off x="611560" y="404664"/>
            <a:ext cx="1610762" cy="461665"/>
          </a:xfrm>
          <a:prstGeom prst="rect">
            <a:avLst/>
          </a:prstGeom>
          <a:noFill/>
        </p:spPr>
        <p:txBody>
          <a:bodyPr wrap="none" rtlCol="0">
            <a:spAutoFit/>
          </a:bodyPr>
          <a:lstStyle/>
          <a:p>
            <a:r>
              <a:rPr lang="en-US" sz="2400" b="1" i="1" dirty="0" smtClean="0"/>
              <a:t>Some Facts</a:t>
            </a:r>
            <a:endParaRPr lang="ru-RU" sz="2400" b="1"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592</Words>
  <Application>Microsoft Office PowerPoint</Application>
  <PresentationFormat>Экран (4:3)</PresentationFormat>
  <Paragraphs>25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дом</cp:lastModifiedBy>
  <cp:revision>6</cp:revision>
  <dcterms:modified xsi:type="dcterms:W3CDTF">2013-11-18T21:51:54Z</dcterms:modified>
</cp:coreProperties>
</file>