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375" y="260649"/>
            <a:ext cx="8288089" cy="1728192"/>
          </a:xfrm>
        </p:spPr>
        <p:txBody>
          <a:bodyPr>
            <a:noAutofit/>
          </a:bodyPr>
          <a:lstStyle/>
          <a:p>
            <a:r>
              <a:rPr lang="uk-UA" sz="7200" dirty="0" err="1" smtClean="0"/>
              <a:t>Анторопометрія</a:t>
            </a:r>
            <a:endParaRPr lang="uk-UA" sz="7200" dirty="0"/>
          </a:p>
        </p:txBody>
      </p:sp>
      <p:sp>
        <p:nvSpPr>
          <p:cNvPr id="4" name="AutoShape 2" descr="data:image/jpeg;base64,/9j/4AAQSkZJRgABAQAAAQABAAD/2wCEAAkGBxQTEhUUExQWFhUWFx4XGBgXGBwgGhogGRoYFxocHBgcHyggGBwlHBgaIjEhJSkrLi4uGB8zODMsNygtLisBCgoKDg0OFxAQFywcHBwsLCwsLCwsLCwsLCwsLCwsLCwsLCwsLCwsNywsLCwsLCwsLCwsLCwsLCwsLCwrNywsLP/AABEIAN8A4gMBIgACEQEDEQH/xAAbAAACAwEBAQAAAAAAAAAAAAAEBQIDBgABB//EAEgQAAEDAgQEAwQHBgMFCAMAAAECAxEAIQQSMUEFIlFhE3GBMpGh8AZCUrHB0eEUI2JykvEzgrIVU2OT4gckQ3Ois8LSFjRU/8QAGAEBAQEBAQAAAAAAAAAAAAAAAQACAwT/xAAbEQEBAQADAQEAAAAAAAAAAAAAARECITFBEv/aAAwDAQACEQMRAD8A+g8JSrmJ9kmw91OmKXsaAA6ijcPOnSvHxemp8QYSpOY2KQYVJEddNfLtQSS4Fj9+MumUtgTrcEmZ0+TTXEMhTakqMAggnSB1nas/jmMIolSWkEAgKgAZ82kH6wzLSZNprdc56jDiwM+LgFZAytpuEgmSSLdzparMdw9SEyh4l3JCeVuSJkJAiAk+zYTHlVDbmBCigKbOZRVYnVXfQ6k/2oZ/iWFZcaUhAIzFA/dqlsJDi1KTaTmvHvrDSRXh2WVocxhbStREqcbSoGTmylIGsGT56V37UwFEpxTrigmcqXBlMJUYFomDPWwod/G4VRbCQtyFFRCW1hQClheYgpuM23QnWnuHfQYKQZM8uWFDrIPs6b0EiZRh+Qh4mQUk+KpYvJUgQDJ1vaYGsVLGIwwStKUOZgnw0klxRKXAnmGqlRmmB3kVoEMKJmQkH6qIn1V+UVc23l0HfufU3PrTiLMXwxK22wgONhMEXyk3CrlQUoXGkbmhMRwVqSpTbIUTqESqScxOYxBJJJMU9xDsCfn3UrxBNiZJUSBAMaTe1vXyqqgP/ZCF5is+1qQEJM2M5gkHbWdqvxPDG1jKc5EQeY3B/L3XqxjF5haLGD0q0q/Ss9FWnCIvGaeuZU/fVX7IEghKli5IJynWSYzAnUn31YXPfXmJVB0tHXpt89KirDBKMqlBWh5kjrO1te1UKwaw6FNtNBIQEnlmfa0AiDGW97SKLw5ncEHSiA5GlURI6y+pSmwjDQQSFQoEahAyKHMbXuBFTWh1oOKcQxlUE5UzCSo8uU8u5NjfpFO1kEQYI70rx3BkOKKsypgcpWrLYyIg2MgXqSpoOrJJZYgtxlUqAAVaLGU9J6G9RZRkSopQ2tKUnNzJsZMC4EnTzmrEMhsZQXApRAPNObacxvoes+6incBIIS6sElN5H1SnqLmBv1NST8RYQChkhRgSrKSBEyYOtyB+tUt4h7MnNhyU5DA5LqnQ3gGw++avOFc//oWdNUoMxr9Xf8ahhMKv2i8vMQUyUp0nYRy1ANwnCBlpSU4ZLZWvMU5pClLMLN7gAX6UwbBznlQkBIsnuVbwOht3oRjhrwhRxBzgRmUhCiOoFgIkTMdqtYw7iVLLjxWFQAChIIjNunUEHfvSnjrva1K+JLOUhM5tvOjMS7B0oBa+07/hWaSdzhkknMbmdT+VdTYhPyK6slpGAKLZUJ1oLD/rRQrrGaZA7G4PXehMbg0rGWABKTIH2SCB8BV6F2mq1O6Vq+MYgEJAgAW7dKDxRQ3C15QlJ5VHYqGX3mYjvRGJxASJN7gADUnoBvQ68IFL8RzmI9hM2R3HVX8XujcaXpUpfVKev1j5dPvqbYA9n58+pqkuZbbGrUG1QTSDU1LG9VeKAJn0ocDMZM6xH3jy3pSakZrnTa9RURevSq+tthFQUuitQuRhgkWBgmfKrNRqZB7fGiFmfdQjhFvzrBSXeK5cGxv51GdIqK1X+PbyoTkQNBRaL0IKuaO1KXKTXVVnvUiggelSeuoChBgjvQrQcQoBICk7gm4EaoVvfYxbyqXiWvXiDNzUBKMQlQJH6jsRsa8KoAvQL2aSQYWBE9RsCNxUWMZmlKhlUIkEjTqOqT1qJk2sxVb74/CptrEWj0rxeFi+p3B770gvdaI5j7r0KqNvdTDEqAFj8+tLHLXrFagcrT8mva98Tt8++urJxpMOs7D9KLykiBv6RQ+GAAHSmGH7DX5NdoxXjQsREGLj5186HxL2QJUR2AHtEwYA6m1EYtmWlTuN9rg7fNqxX0m4WlOVSzkCcwRzKhOYZJIF5M66j308rjPHtpWFKnOsDNpb6uxA/HrU1PqBNgRIBlUQCRJFjeNqweG4emRDraFqICGy4pTblzOWZBBFwEkEEXBp9w9JStSHGEJWBmymDKTYKSYuJ13BFZlasOZGWIPsz8KtSvKY1G0d5qpplsp9hOmuUdK8/YW1LJyoEa8ont+NaQhjmIkA+thFqueUY2soAx3j8xQrOGQlQ5UkTGg39O1XnCNqzDIkXm6BeIuOo71BS6/Bjlkjr76qffiCkxN6KdwSLQlIItISPiKAfwYKhKQbfZHneimJOPCDliQOusT+NC4nEAAFZA/LSbd6Rcd4k22vwklKX1FA9kWSsxOaIPLJiapwWFUXHAyhBSLlSjKlTmRmKzeZBtpaLWrDWNEXRmjMP6h32qaVXmQBe287fcayWNwf7NhlKxLDKmiMrhC805lWgZYAEyTralnAuPhpwsurC0JS3kdgq9rlyqI6QNb3pxY+kNlJ3qDjdgRoTJE62+bdqHYdTuATMeyIoxLSCNEiewqAcERbqLT30ogqj2iBadaj+yoi2XWZyi8VPwkHUJNtCBuTe9SDqNwLX0g9t6pSsXEpnXUSRmiSPMRRicGkXhN7+yJ0iT1taqC2kTyiPIWv1qSjF4tHKDqSYuNtfjFBqxSSJGXOn2VHbUabg9KWfSNwqdQhtlKiYCVQIlUk6XgAEmOlY36T8FRhAl15d1JJ8MlIcWqTBSBmLbQ1Ime8zVJp8fU+GY0LKgMgcQqFDMIB1t1n4edGO4knQjQzeY06b1hvoohDii4gNSEjLCcqSFGSiDcg2OdVyb1p+Glsl7wxkOcSMsX8JuQR1nWnRiONxAmO9ALfNxFgaYYxMaSPT8aXLBEm53+fdXOtcQZxHc11CqfHU+4flXUNN7hDTDDkjalTC4MDWj0OxfuLdSbfjXWOVFOqzApOls3n0/GqeLYJLqSlUka6xBuJB2Ot6sfbhB66z3JvU3TIvWmWN/2YWlKLic6M4cDiEJzoWkAJUpAJCxFiQB5bi7hiS7nGKUMQfEKkEILamkxAIvnTmibRWhdgA6Xt50sxOCS5BUj2RykEhQ8le0m+4NZzGlX+yHUnMhcpiwcklP8AnTc+oPnRC8ViEXWyFtn67Ks501ywFEeQNU4XiS2uVwl1v7So8RIjcD/F3uOYdFU34fjWnE5mVhaf4TMemqfWqZR2qweLDglKkqTMSPjPTy1opJgiZiYoXiOAC+dMJd2WLeih9dPY+kGhyrEhN2kLH8Dl/QLCdfP30o2WLUE4mSBrPQfdSxfHUpBC5TBuFSkp2uCBaeljTD/abKinK4idIKgDPkYmpY+a8U4knx14iHEJMBJWAICQpMEHkCc15JBOaKB4IOIKwbTzDraP3ivG8UJzZVKzpWTunKuY033or/tBwww77virV4eIbU4hWpzgxkVAkoSSCkSLxaJrL/QnjyENuYZ9AgrlDy050NqJiFpgjKSANCNDFqZx6tarX47BYvEPOMJxLScKMqXC6lMBJQlalZoi4UogyPZ7W+bM4x1Swlbxdbw6yGzI2nLlMWC+t60OI4o0xmaQWMa06FOueEgpIKZibcoTaCALSNCKw/DMOpx1DaUlRJAAFid/zvXTjOu2d7fe+B4WWUKUorsJN9RrqBv91PsMtMQQenzNIcAW8O22yVRAsFqlXc9dT5USMe3MBQUTolF1aaZRf1rzb23WjS8nKeg6/PwoF7HpQCZAHU6dhJoNtp5VsgQItnUJ/pRP+qiuD8PKVqWvKs/UUJyp6pSkzczdU39IpChnEvuyUIhP2nJQD3SIKiPMAULjMK6o8zyANCEpJJ2spRgf0mnPFH0ITzrAnYqgnqOp9Kz7zjjqSloeE3pmNlqBEEIGrYi2Y36Aa0pfh/Cw6pASFQQlaiVrKiICUpF1DqlMae5Ng/o49isSvFYiAo5QhWRIVCMwBS2ZDYIP1ipX8tM+F8PQzASkdMxuo7CVKuffTfCOEuKEjKRaDcHQ+lU5LHrOBQgWEGZJ3J6qJ37mlDjpbffUfYzoCj0/ctBK/KeU+YO1aB5Wo1rO8QcgYmU5gVAEdQWmwR5XopiGK4ifZTEnc6fC/aqlExzKE/Cs5hHClBbUrnTaZFwfZMwNRY9wa8fQpQPMQB08+tYrUhsWP5vd+ldWZXiHZOWYm3ltXlRx9dZAtVyFZlgW5YUZ6nQe776DyRoTHzvUuGggkn65k/h8IrpHM1xzhS2onQCSTprWfxv0pm7YCkzAOYCTJTATqfWKb8RcSWVoXJChlI84ESKwvEOGvpWQhPiJSZSpa8QSq2vIox/TttTRGlPE3RK3MO4ltNyqAYHUiZjrExVzHHmVwEOIUTeyhPn8RWYSpxlLpae8Ekqs8y8oQq48NWsjQgg0R9H+INDDsjEpbDmWVeMiFSSSTJT9/agtJiMaynKVLQJ0mPhSnHP4NyD4qEKGi0qCHB2zC/pTnAPYdSj4Hgle5RkkHoYvRqQu0gGNo/OpEjK30gKRiC6IsXAhSLHdSQkzG81AfS1pKghxSG1KMCVpU2onZKwZSbaKHlV/FOHYUPIW+loEpVAWUpCjKOaDZRA6g61ZinsPEFDeXXRoj7+lK9Dr4ozihl8Jbq0EwUZYQoEps6SEg+R30oZ3HurUvDuYUuCBmOdEwsEg5rAGxnLRrGCw8FTKw0VfWaVlB75fYV5xS/D43LinUOmVpQ2ULFkOJOcQYMIXKbdSLG8VasK/pLw5SkNsqS9kVYSQ9l5TdBstK4JuSU26kULg+CIwzbgQy4WfCICFNLOY6kugjmKjGmkJ0itpicJ4hTmJyC4At7Q370QMOMuU5ikWudfXtR2tfLHcJ4rWKTg2lg4rKnkYyJQ0jKDqJOZWZJj7FB8K+iCmcaFoadQ3ChlXmSHCAPZXYtpV0VcG1xX1fCsQmZKiSblV9bCegEf3oR7ALDvipVJMnKqYghIIm9+WdK1+rFkL2QGAXEYRA15m1JmALZiQCfSaswfF2gUrdStC3UBWZYSARqJcEpSL2SSOwmu4lxYZgygjxiqIBkJOoUT9kTPcwOtA8Pw2HQ22pa/EUEokFZXfKIPhCRrcWtWCsc+k6XFENFLiY9rPlQb/AGoKim2oAB61e5iyUBTuIUhOgDCvDQDplEEqWfWekUR/+SNgkJUVFNoEdtY08qEVicMXEOqU2lXiJulBCQAZlbhTlmR2iwqSHD3GUyQhYUd1NuZlW1K1JlRotWNIlRbdAG5bX+Vh3pu3xtgn/wDYZn/zUfnVOK4ywL+MlXZHMe9kSabBGcR9IkZ8pUIFyoJWR3vFrDemz2JdCPEbZGQfXcUlu32r/V84pIrjzj61fs7bsG3PlSkgg25lTBMD1r3i+HcxraGsQ26Uj6iUtpTmAgq8UqUY6ZQKIbA2J4viCtQQuU5grPmbIKRBVdKrCDaTNxrTbgLgdQ/mk5XAkgi/+E3qKyuE/wCzgoWHUBIKiZDiitAk6gKbmY+tMzW04Nw5OHS82j2UrBiwHMhCrAWAvoKbJ8XxlfpBgfDW2vVJPhq7BR5T6Kj+o0ThsMjLB1H9qc8SZS4kpJjMmO4n9aWYVcolQGaIV2IsfiJrFaLFcPv7R/p/Suq0/wAprqMTaYp2EgT7RCf6jE+gmiWVgKH4efSlOIdOdsRYZlEa6CP/AJUa0JII9L+sdq3GBj7WZJVtIt6j316+LX2qeIUcp0Gn4VFSpkTPemhbhWpSJEEiY6TXY3DzoL/O+1Ta7VeRIpxazuI4OVxmaQog2zQT5jlkHyohPA7CVOaeznXH+qnKU1x99X5WgMPwdCTORMxEwCYO19PSuTwZtPsgJvJhKYPpR4VJiRI1ArisDWrItZ/EfR7DnmCUqubEAp11yi0g0j4xhk4f/vDaESiPFbA5XUfWEeyCBzAx161sMSPn9KRcYw+dBSQTIKTpoRG/as3owHwXj7uHwyEYzDuZkpOQpgpUkXSkrmywCBB1gHrUW/pa7iQBhsI9lkBanQEpAMTqb2+4U74FiyvCtlZOaMipiyknIfcQTRqVSmUqEfVi4O1a1FaOO5CUOsuJAJhwAFoiTHODAtGsUl+kf06DaVtsNqU4o+G2sKQsSoe0EpUSY0vArSYQqQnaNhsO3lUi0kpOVKJ3sCNjt6Uanyv6B4U4gPLxAJcCzmU4fbVYAKTvkAsDaV1sWOGYcf8AhtyLwEpGm5At8N68wcBGa3OtS9B9dRUJ9IpvgNbkX+NFu3T5BmCw4gRFtBAEem1Fpw9iCJF9dKlfrbep5vSkE2JwYSJyJVsLD7oqxTaQnQQBf3dOlEvukC531NLsetRQoASSCKzST8EUQ8RFov8Adp08ula8oAgVkOFDwjJSSYAPW3en2HxCnFA6AbVRUz2+fm9AAEKfJEStJ0/4aB+FGIftG96CzmXp6p/9tJpoLX2815nfvSdlzKtwRZULT5LsfiP/AFU1fcjyie/bypHiWpeSqTdCkKntlUPLQ+81luRxV8x+ldQ624J9rX+KuoLRNkrezRCQ3Y9Coi0deUGnGFbiBHmZ+6lOGQM5gWUkWnuq/anLLlgBcj0rUYq/HAhJIMxFjrqK8DybWUCdZ1qnijo8M3jS/wDmFvOrGzJjatAxbiwFid6JCtaFYUCB99WFUxBtWoE1EbVWaqdfA3+RXkyLmPmakuYajTfWrFIv+FUtOd698WTNxVqevoB2pFxFESNfhTxxYgzf57Ug4mkHJEpGe/RQg27a/Cs8jA30dJHitJJBSvxCdRC7QSLk5gr0imfDnklrNmBAKpPkTbtFB/R9sA4lYJAzpREzZKEqzdb+J8KZNNwFCAACSAO5JvUaqU4SnMiCmJjQg+XXtQPFeIKaYUU3K+RBA9krtJjpf1gVZwtxC8MkDKoKBTLc5SJIJEwRvbtQ/G0k4V0zAS2VgnQZBmB7XAqABjDwmFEiAAAANAIGt9Ipi1msQBEX+fKlODxHUKSkcwkHTXp3pzhylRBGnXSsxqnDJtcetVHltEbW+dK5kgCxParFE1pkNiEHfymqAjUUU6Cffe3pXgFCU/swNiAamkAC0CLCpRIiPnr76ihMC9SeGSddfwoNS4L0EQVpn/lo/CisupBJMzr8BQou49/On/20UEE8RAMT89OlJ+JOc7ZsAF6dZSofjTjHpIvt89qznEkzlJtDiYI7n8qy3AbmBBJ/eu67OGK6ivC7/dXVJqcGB4igfsp+JUN6YpkGQBE/hvSnA5UlKQqZQRcySEkbm59qm+URWoxUeJQpskzEp/1JohtmDY7b0JjkFLZI0lP+oCi0jfb9aQJaWR796tbcFUtdNjU3Ej+29MD1V+navFCBY/lreq/B726VBRg320qpWsKtHerik7RQrJIvV6kmNf0pgeOFWW1JuIoNhpcHSSb+dHrxCdY632pRxF5ORSzFkkgk6BIJ/Cs2mIfR5sqD7xF/ECURPspSjVOklWf0Ip+8k3INlXAHlBPelPBlpSgiCDkaMHUS0lJnoRk0qLPFU5ygcy0kynTYb6A0r0axg8rcJOWPZ7fPSh8Vw9t5JQ6FLSDlylRCVQLyAYN5qKeKZm86UkgkA7QDvOgjemCmwNIoTK8LSQjL9lSkEm+bIopJnvFMGUmQDOXU21+PegEqIxmIQUkIUsKbUPZUfCbLg8wTPeT3p0hvzNpPX9KMykciIAoxq+o+djS5olMSba+XeuRwkDQr/wAUvJ5iAFKurQiUkknKa0E1+e8e6uLtpvbWrn0k3Owv+FDrTfpb40J5n71aNDPwqpxN49alfLapJxa9+vSlGEVLj3ZaUmCf92gfhTNQJ02pXh0gPYiIBK0mO5abH4UUxDFv2ib9/iPdSHisgJ0MuJnpuab4xszqKScYWZZRaSsqjsEKH3qHwrLcVlaO9dQamlk+0fcK6s6mkygONLBPLyxsc9vfITTgLnTb0oBeBTltaOYdLGR60UyIylJkKEiOm331uM0Q+6otKAE8yZ7cyetEDMBdMCYIP51B5k+GYP1k6j+IUYAdDBBNaCzDkH5NWZb1W2rKJGm4vV3jg3kVrGVSUz3r0NGd4+bVNpyTpXjazMaR8e9SWgHS351B5oAhWXmAKR2BIJt6D3VYl2SPjUca6AJ1I06TSix8A5pufn0pOoBxxCBBQkhbsQOW4SnuVKEkdAetMMXF9Pyj8Kq4G0nwfEk/vVly8aTCe3spEVgp4XDhxx5ZUpKpCCBAmE5pgjXnNJ+M8MSHQtCnPFWUsrLawlSkuKA5hEGEmZN6eYFQh8BVy6bju22R8DSvGYIOupaXPKPGWtEBaSMqGwTvMLOn1KiA4Xw9JeU26p7KlxQYBcISfBUQZQOWQMihNjcxIrT5dOZZjckb9bUu4dw5HhqCVrzhasqlqKighwmROl9Y1FM8PiQoTopJyrH2TrHcbg9KgFRgw8h1AJzJeJSo6pUAlST3EGO4JFVYJ8lIVYGIInQglKhpsQb0Xw9X7zEXsXRH/KaH4UFxFOV5SYgKHipIAvNljoSFX/zUUmrRFgdzFXz3Me6hMOu8+R+b0QFCL76zqK1AvUBvvVDqPf8AfXniZeXbr+lTcI1HwqQefwqxnSucWNJ+731HxYB60JNfz270lQ5Lj5FjKdQR/wCGnam6iZtpvPwpUkkPOmLHIP8A0j32oqhbjFH179e1IMWol+59hs+9RF48kG/etJj3xMJifj6d6zuDMl1xUGVlIjTKjkHrOastwGWz9k11EnEI7fGuoLWt+1uNLVFt8MN+GQV5FZUjcpPMmPIW9KowhULa7EwOtTxAAdQ7KSkHIrXU6Knsbf5qWcG4XEZm8pIzpKcwmw5h6i1NEj0NKncOgoK0QBnQVQBzc6RJO9NMOkW5Rsda3BRiDaDVZSEEmLb16lQ6kR6irG0E7g/D4Vr1lWkDqRXNpMgz8KpfXkuAYg2i3XXQaa96uYfBAOx6UJYARv7hrSrF4gjl2j5tTLFYgARvPyTQC2wSTa589KaibiiyUqEkZiEeWdSUehGaaYYVtKmpQVJQEZUnSAnlBE9xA8u9A8QwQdWhqCVKWlR7JQpK1qPuAHdQp7jcqW+kjKkdSrQAfOlZjRe9laLqjc5xCR7SiW0AAD7Ry/CvcHhykKK/bXdfa0BI7JTAHv3pVgMWF451REpyFLKjOU+Ecq1AaAnPAPRHenrroSoE6Kt67fl7qgVcOxI/aMQxukpdFtnECb/zAk/zCmOJwGYZknK4BY7EfZUPrJv6bVm0LniS1geyXERuQhtv38wFazD4vMnMNO9oAnbaolPBMSrw1laCP3q0qAglOVWW/aACD0IonjREsHMPbKJ/mQpUe9IpFwTG+GpTiifCxKy4THsKUolJP8JSUgnbKDvWh4swhbZzEACCVJIBSUGQoH7SSN+4qSeEm3z2o3DIJAzATeYmPcR0pJwziCs6kLIzpI00UFeyoAaBUHsCDWhaJO47UwV2KQI0/SgXFwQJtv7qaKBgTVDwQQZiPnWnABxCQSCRcGQdP7i9SbTUDZVzI7/O1EiKyXiW7a2HTSkOIdBdegZikog98t42NhT9agbC5i/zOtJ3cMEOOgRHLrr7M1VQtxY8NtShdUQmb8yjCR5SRpQi2AlAQLkJufv+P30diAS4lFgG+c73MhA+8+gqrFFImdT8/dWG4QFodRXVNWISCRa3z0rqi0eD3sAI1m5Mm0bbUY7gkOILZtmTlOXYb0Bg2FKgLIB7do+fWnn7MRGTLdXNJNxvcb0yM0nWHEMFHKShbaTlESC4nKqO6fjPSm/7bCgCSCYtG0a/PWqOONeG2l1CTyqQFoElSkFxBjuQbj1G9NihC0pUAFJMFJ1HbzreMqm7pKgd9Ph50Sym5126RQy8CmOQlJmeo921V+E6k/aHn94q1L1rWEbadT0risA3AM3v61SvFpiCIItHpVyGd7GfnT8KUogGCJuDpB08/OqXryM5lJFzFx6b+leOrKSDoL/rSfieKUqG2f8AFWrKkkWBIklV/ZSBJ929GpZhMUtOIfygKSlCGwpMDnhTqsylcqQEqR0vbWpcVxTqEyQS64kpaQMvJnuSTM2BJJ6ADe5ycK2y2lABWUScxBKiSeZZG5J+YFKsa8leKJMkNIyzOpXBPlCUp/qouGQvxLxZS0UJWA2pAFvqn92QrpyqnzSKb4/FEIAmVKWlM7SVR00BpNx0K8Em5ykKgTfIQY13iNKbYbiDSlJUt1BmVA5oBAIKOWYKkgi/WieGlOHxGTiC5Vy51p10LiEO+7lIp7xV4ll0NnKtTZSI2KuUGOt6zXFACrEKQlLisyHxp9UJKQdz7BHrTxniTDigQ4yQUSmFAwCUkm3fMB/LO9SLGGwW0ZRCSgHL2KRY+hiKIwuMLISyr/D9lJVGS+iXJBIVEgGYO99RuEYNkJ5EmZUJBJ9lRTaTFMcYzmQUZCUkEEmxBO9qJ6aNxWBzAFAS24FQkm4ANylQGqSr3GDXnDeLzmCuVSZBQYkESCPu8wQas+j5LjKQu6k8qvNJKSfeJ9RVP0iYSytGIAvIQ4R9k+ys/wApi/QnoK0weMvWHMYV+UyO1RynIqdD+e1BYR3QgyCLEGQZ7RRC43Hnrt/anVil542m0mLajWpocgEA2GnxrlBJ6E6/A1IMiNB8fn1qSTGsBR2+N6EW7Djy1HUJIi0nIEwNpJt50UlOU2vmgT3+ZpYltK3nRq2jJB2K8uvkBbpJPSqqOabUQcw5icyoiJ/ICAPIUDikA5io6W20prkAURB0HlagcenUm061itRnv2BPT591eVy2DJsdftGurLTQ4UgCQL5vnWtDhiDB6/O9Z9Fh5nXb9KYsYoA3NvPQ1qVmxdxLEDKOvit+n7xFeNfuFKvOHWcw/wCEom4j7Cjf+Ek7GguKPhY11cb0N/8AEQKcAApKSLRBB3nXzrUoWrWAPmRVS8X0udOknzpU4stGFGWzZKjqgzASrt0PoaPaSE3Ovc0gQ2dc8HzA71TicKDdMpP8OleBQJkH0+d68eJ2jpM386tRTjkvD2VBQH2hB8o386C4DiOZzEuNqTEtJiSAEkFZ8ypIHkjvUuNYtxtMBYKgBE6qPpaT2pjhmfCQhpX1U5lK+qSOZRJ2JUSfQ1mNPVYxvVSlJiVkkEAADc+U286zfB8WlTi1kqBdWpYCkxYnlF/4Upo3FOqedWgEhpOQqAHtG6gDF4Ccqo/ivTVtV+/z7rVUBMbi28vtG4ta3wqH0XgMI5SSczY5T7KFrjXtA91X4lBjWPXTrV30bQRhmdCcmYx/EcxPxoioDiqsmJSoAytspIjdtQP3LNF/RtAGGbhATyD3SSP9R99BfTEyGyDCgl1XpkAPxUD6U6bbhGXbKBHkLUr4RNqWjEOoAGWc6QDssCbfzhVMm2ioG4n07bb9KXYponFrN5DSAYg3zOqAP+Ug+tOMMkZRee+/v9aCVYZZwzq86v3TqgZJ9lcBJHYKA96f4q0nE2A4wtOuZBHnIsT2/WlGO4cFJUFnMDaCMwgjQjSKK+jj0JLKzK2/PmQZyqE62se4PatQFPB3syBHtHVM6H6w02M0a/iF7C/zpFKMc6Wn3m0Jt4mYEbZwFGb7qze+mODQQb3JOvXfyo8Jpw+430m47x0q7FlSUqyXUNBMTG0mw86qwTkFMGTMfnNF8QXHKiCuNTcJB3UNzrA3PalkK64VcidfrKj2R27nb1NAstZHHALDkgbWTEUyDQTvb6xOpOkk9aAUP3zn2eUydZj7qkignMTE9/nShuKqMAazRLSCEmASDIn16+RoPFsg3gAjy73rNahXlPT599dQi8WmTdHvrys4WlwzUTyiNyLR+dSeGUkAE162sjME3J2A/HT31c42siTAga/hWgVOOwBM3cbn/mJrQrxg3ABO39qTrYAQNP8AEb92dNMk4YzJvNxTFXq0gg5hOaxTtcQZG9qCDxZgZVLaEDqpuTHmtPxHejHlERb0qSJPfp+FQilvEt650gWIOYRB0M1FzEIIsQRqDNp3vSrjP0eS6Dk5Cq5F8hMRdII3IMjcb0rwWDYQ8ptwBkWVkc5EEQAcq0rCXADe9xOlURkhsOvoCfZQQtwiSJF0Jn7RPMeye4onjfECklKBncVACfqpAkZnD9mZgakp6TRLmBaYIcZTym5SgkpVOip0Ek3UdhWW4LiC7KiDnWcxsY5rhIOhAB+JqvRjS8KYypNpJBKlHUkzJNuu1ELaIMwMp9rWSfdFdg5SO3z3qxb1jpVAW41RKYQYJMmbwJgiKYcEcBYYjdrKe+WBp76UY57LzA+e/wCtE8Cc/wC7smOYgkTsFFRB+IMVQk+JxiloxCnAOVvw0gXGUoSoHTUlYn06VqW0ENJgmcoSTO5yj871ksUjO07lmHHMqb6wtLYgdwma0XHcTkaypMLcJSjtYyojokSfOBvSqV4GVnxbBS1lWk29lAn+QJvTxhJA1v8AGlPCWwhKQFDKmOlhpvWhF07d7D8Kyq5Kd9ba0o4gjI606LkLCJ7OKS2RO1yk+YFOU2TAE28zc/PupfxHDJcbUhUkqBBgwRrBB6giZ6itAu42oNuJeBlDgDayPZSpJUU67EEp88tXYJ9KlEFIBgzJA068tVjjiy2hvwworQlOcEKS4oolfIJUBF5I1N6hwn6KhC1OOcucXaSeS08yjspU3SLbSYos0mGFUSrK0ICTzLsUjqAR7SvgPhT9zDgJt6km5PUnc0E2pKRlSEiBAA8u1FhZKR5Uxmg3EE267foarS1LzgOnJI29mjcl599BBf7x0gg2Tp/KbVJepIgiBb4d6TYpPtEaXjrGlv701W6de1LcSuB3NFMZ0pH2viK6iSibwm/VI/OurPTXZ7glAjuKLxgkBMDW5m3metAMpAzTEjtXjOUKmJnaOtMZSxGGIQDpzo2/4iTPSmQblPKfUn30vGFK7t5iQU8kjLGcFRk7gA1PELcb1bSR2Xt5RG9KF9yL/jVSHIVABiLH1GvpVbWNUQcqRrEZtPhV3jLmcgn+b/pqS1aZH6flpeKExiUqGVxAWm9lJBHuO/5Va8FZTygb+10v07VUtblh4YI6lY/KpFb/AAVTbKmsK4UNqEFpd0gKPMG1e03MnXMBsBQGHwpZ9tCkjSfqQOhEgCPtRWiUtz/djX7e39NVtPuWlsf8z/pqvZnSvDvjLrII9Phbel3EOIBOmUEdQL7XvRPHeGuOIUG8M2FKiVB3KbEbpSJtOvWkDn0VTmzLwwcO5W9J3BhGUIjToTf1sT1Dj2JzoaSbylTlglGxObdUGQBPem3E8aWGFwEhSEJQgTpbUDYRJvGldhHsUkBLWGYCUiBneUDr0QggDtO9Qxqn1JdKsM0HnEFuUukpgg5c2ZANsx0mnFap4e5mdSltCVJZbBAkgBSjlBNrqyAkdJ7iuxuLnFkLCkkYcCIsDmzKyqiFAym4+zSHC4bFsIyoFiEzdKVLUICsy8yjMCArvoIFKePK4jlQoFKfDSolSF8xkCSokCbJGg69a1OM3NFv19IwjieURE/y2F/X0pml4wYHnJn0sa+cfRfBcR8VBefzISjMMpQVHN7N1I+/tW4wXDFEkrQV3tncze5MQKzeOfdXphhsUibc5P2BMRtJsL96licAp0AFRQB9k839UQPSfMVEpSlQJQQUggALMRvbSfOubfdWOVsJRGucFV+0VJLCYJpkKCEpTmMkpF1d1HUnvUXwVCcxSDsnXy0sPjXraVi4bmR9sf8A1r0JWbFvXXnHbtUnrSBCRERp1G2vWp4dRyp8vuoZxTkf4doj2xP3dK7BuLKQA1cD7Y/KgGBTO+s0K1hh4rnUhOg/mAnY6VbhnXd2UgR/vAf/AI1JXiBa1qSEjKgJhUmRnzTYRqKUrzAWOv30r4mzA7dKOQCeYx3qPE2DGo06fjWaYzZb+b11cQetdW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TEhUUExQWFhUWFx4XGBgXGBwgGhogGRoYFxocHBgcHyggGBwlHBgaIjEhJSkrLi4uGB8zODMsNygtLisBCgoKDg0OFxAQFywcHBwsLCwsLCwsLCwsLCwsLCwsLCwsLCwsLCwsNywsLCwsLCwsLCwsLCwsLCwsLCwrNywsLP/AABEIAN8A4gMBIgACEQEDEQH/xAAbAAACAwEBAQAAAAAAAAAAAAAEBQIDBgABB//EAEgQAAEDAgQEAwQHBgMFCAMAAAECAxEAIQQSMUEFIlFhE3GBMpGh8AZCUrHB0eEUI2JykvEzgrIVU2OT4gckQ3Ois8LSFjRU/8QAGAEBAQEBAQAAAAAAAAAAAAAAAQACAwT/xAAbEQEBAQADAQEAAAAAAAAAAAAAARECITFBEv/aAAwDAQACEQMRAD8A+g8JSrmJ9kmw91OmKXsaAA6ijcPOnSvHxemp8QYSpOY2KQYVJEddNfLtQSS4Fj9+MumUtgTrcEmZ0+TTXEMhTakqMAggnSB1nas/jmMIolSWkEAgKgAZ82kH6wzLSZNprdc56jDiwM+LgFZAytpuEgmSSLdzparMdw9SEyh4l3JCeVuSJkJAiAk+zYTHlVDbmBCigKbOZRVYnVXfQ6k/2oZ/iWFZcaUhAIzFA/dqlsJDi1KTaTmvHvrDSRXh2WVocxhbStREqcbSoGTmylIGsGT56V37UwFEpxTrigmcqXBlMJUYFomDPWwod/G4VRbCQtyFFRCW1hQClheYgpuM23QnWnuHfQYKQZM8uWFDrIPs6b0EiZRh+Qh4mQUk+KpYvJUgQDJ1vaYGsVLGIwwStKUOZgnw0klxRKXAnmGqlRmmB3kVoEMKJmQkH6qIn1V+UVc23l0HfufU3PrTiLMXwxK22wgONhMEXyk3CrlQUoXGkbmhMRwVqSpTbIUTqESqScxOYxBJJJMU9xDsCfn3UrxBNiZJUSBAMaTe1vXyqqgP/ZCF5is+1qQEJM2M5gkHbWdqvxPDG1jKc5EQeY3B/L3XqxjF5haLGD0q0q/Ss9FWnCIvGaeuZU/fVX7IEghKli5IJynWSYzAnUn31YXPfXmJVB0tHXpt89KirDBKMqlBWh5kjrO1te1UKwaw6FNtNBIQEnlmfa0AiDGW97SKLw5ncEHSiA5GlURI6y+pSmwjDQQSFQoEahAyKHMbXuBFTWh1oOKcQxlUE5UzCSo8uU8u5NjfpFO1kEQYI70rx3BkOKKsypgcpWrLYyIg2MgXqSpoOrJJZYgtxlUqAAVaLGU9J6G9RZRkSopQ2tKUnNzJsZMC4EnTzmrEMhsZQXApRAPNObacxvoes+6incBIIS6sElN5H1SnqLmBv1NST8RYQChkhRgSrKSBEyYOtyB+tUt4h7MnNhyU5DA5LqnQ3gGw++avOFc//oWdNUoMxr9Xf8ahhMKv2i8vMQUyUp0nYRy1ANwnCBlpSU4ZLZWvMU5pClLMLN7gAX6UwbBznlQkBIsnuVbwOht3oRjhrwhRxBzgRmUhCiOoFgIkTMdqtYw7iVLLjxWFQAChIIjNunUEHfvSnjrva1K+JLOUhM5tvOjMS7B0oBa+07/hWaSdzhkknMbmdT+VdTYhPyK6slpGAKLZUJ1oLD/rRQrrGaZA7G4PXehMbg0rGWABKTIH2SCB8BV6F2mq1O6Vq+MYgEJAgAW7dKDxRQ3C15QlJ5VHYqGX3mYjvRGJxASJN7gADUnoBvQ68IFL8RzmI9hM2R3HVX8XujcaXpUpfVKev1j5dPvqbYA9n58+pqkuZbbGrUG1QTSDU1LG9VeKAJn0ocDMZM6xH3jy3pSakZrnTa9RURevSq+tthFQUuitQuRhgkWBgmfKrNRqZB7fGiFmfdQjhFvzrBSXeK5cGxv51GdIqK1X+PbyoTkQNBRaL0IKuaO1KXKTXVVnvUiggelSeuoChBgjvQrQcQoBICk7gm4EaoVvfYxbyqXiWvXiDNzUBKMQlQJH6jsRsa8KoAvQL2aSQYWBE9RsCNxUWMZmlKhlUIkEjTqOqT1qJk2sxVb74/CptrEWj0rxeFi+p3B770gvdaI5j7r0KqNvdTDEqAFj8+tLHLXrFagcrT8mva98Tt8++urJxpMOs7D9KLykiBv6RQ+GAAHSmGH7DX5NdoxXjQsREGLj5186HxL2QJUR2AHtEwYA6m1EYtmWlTuN9rg7fNqxX0m4WlOVSzkCcwRzKhOYZJIF5M66j308rjPHtpWFKnOsDNpb6uxA/HrU1PqBNgRIBlUQCRJFjeNqweG4emRDraFqICGy4pTblzOWZBBFwEkEEXBp9w9JStSHGEJWBmymDKTYKSYuJ13BFZlasOZGWIPsz8KtSvKY1G0d5qpplsp9hOmuUdK8/YW1LJyoEa8ont+NaQhjmIkA+thFqueUY2soAx3j8xQrOGQlQ5UkTGg39O1XnCNqzDIkXm6BeIuOo71BS6/Bjlkjr76qffiCkxN6KdwSLQlIItISPiKAfwYKhKQbfZHneimJOPCDliQOusT+NC4nEAAFZA/LSbd6Rcd4k22vwklKX1FA9kWSsxOaIPLJiapwWFUXHAyhBSLlSjKlTmRmKzeZBtpaLWrDWNEXRmjMP6h32qaVXmQBe287fcayWNwf7NhlKxLDKmiMrhC805lWgZYAEyTralnAuPhpwsurC0JS3kdgq9rlyqI6QNb3pxY+kNlJ3qDjdgRoTJE62+bdqHYdTuATMeyIoxLSCNEiewqAcERbqLT30ogqj2iBadaj+yoi2XWZyi8VPwkHUJNtCBuTe9SDqNwLX0g9t6pSsXEpnXUSRmiSPMRRicGkXhN7+yJ0iT1taqC2kTyiPIWv1qSjF4tHKDqSYuNtfjFBqxSSJGXOn2VHbUabg9KWfSNwqdQhtlKiYCVQIlUk6XgAEmOlY36T8FRhAl15d1JJ8MlIcWqTBSBmLbQ1Ime8zVJp8fU+GY0LKgMgcQqFDMIB1t1n4edGO4knQjQzeY06b1hvoohDii4gNSEjLCcqSFGSiDcg2OdVyb1p+Glsl7wxkOcSMsX8JuQR1nWnRiONxAmO9ALfNxFgaYYxMaSPT8aXLBEm53+fdXOtcQZxHc11CqfHU+4flXUNN7hDTDDkjalTC4MDWj0OxfuLdSbfjXWOVFOqzApOls3n0/GqeLYJLqSlUka6xBuJB2Ot6sfbhB66z3JvU3TIvWmWN/2YWlKLic6M4cDiEJzoWkAJUpAJCxFiQB5bi7hiS7nGKUMQfEKkEILamkxAIvnTmibRWhdgA6Xt50sxOCS5BUj2RykEhQ8le0m+4NZzGlX+yHUnMhcpiwcklP8AnTc+oPnRC8ViEXWyFtn67Ks501ywFEeQNU4XiS2uVwl1v7So8RIjcD/F3uOYdFU34fjWnE5mVhaf4TMemqfWqZR2qweLDglKkqTMSPjPTy1opJgiZiYoXiOAC+dMJd2WLeih9dPY+kGhyrEhN2kLH8Dl/QLCdfP30o2WLUE4mSBrPQfdSxfHUpBC5TBuFSkp2uCBaeljTD/abKinK4idIKgDPkYmpY+a8U4knx14iHEJMBJWAICQpMEHkCc15JBOaKB4IOIKwbTzDraP3ivG8UJzZVKzpWTunKuY033or/tBwww77virV4eIbU4hWpzgxkVAkoSSCkSLxaJrL/QnjyENuYZ9AgrlDy050NqJiFpgjKSANCNDFqZx6tarX47BYvEPOMJxLScKMqXC6lMBJQlalZoi4UogyPZ7W+bM4x1Swlbxdbw6yGzI2nLlMWC+t60OI4o0xmaQWMa06FOueEgpIKZibcoTaCALSNCKw/DMOpx1DaUlRJAAFid/zvXTjOu2d7fe+B4WWUKUorsJN9RrqBv91PsMtMQQenzNIcAW8O22yVRAsFqlXc9dT5USMe3MBQUTolF1aaZRf1rzb23WjS8nKeg6/PwoF7HpQCZAHU6dhJoNtp5VsgQItnUJ/pRP+qiuD8PKVqWvKs/UUJyp6pSkzczdU39IpChnEvuyUIhP2nJQD3SIKiPMAULjMK6o8zyANCEpJJ2spRgf0mnPFH0ITzrAnYqgnqOp9Kz7zjjqSloeE3pmNlqBEEIGrYi2Y36Aa0pfh/Cw6pASFQQlaiVrKiICUpF1DqlMae5Ng/o49isSvFYiAo5QhWRIVCMwBS2ZDYIP1ipX8tM+F8PQzASkdMxuo7CVKuffTfCOEuKEjKRaDcHQ+lU5LHrOBQgWEGZJ3J6qJ37mlDjpbffUfYzoCj0/ctBK/KeU+YO1aB5Wo1rO8QcgYmU5gVAEdQWmwR5XopiGK4ifZTEnc6fC/aqlExzKE/Cs5hHClBbUrnTaZFwfZMwNRY9wa8fQpQPMQB08+tYrUhsWP5vd+ldWZXiHZOWYm3ltXlRx9dZAtVyFZlgW5YUZ6nQe776DyRoTHzvUuGggkn65k/h8IrpHM1xzhS2onQCSTprWfxv0pm7YCkzAOYCTJTATqfWKb8RcSWVoXJChlI84ESKwvEOGvpWQhPiJSZSpa8QSq2vIox/TttTRGlPE3RK3MO4ltNyqAYHUiZjrExVzHHmVwEOIUTeyhPn8RWYSpxlLpae8Ekqs8y8oQq48NWsjQgg0R9H+INDDsjEpbDmWVeMiFSSSTJT9/agtJiMaynKVLQJ0mPhSnHP4NyD4qEKGi0qCHB2zC/pTnAPYdSj4Hgle5RkkHoYvRqQu0gGNo/OpEjK30gKRiC6IsXAhSLHdSQkzG81AfS1pKghxSG1KMCVpU2onZKwZSbaKHlV/FOHYUPIW+loEpVAWUpCjKOaDZRA6g61ZinsPEFDeXXRoj7+lK9Dr4ozihl8Jbq0EwUZYQoEps6SEg+R30oZ3HurUvDuYUuCBmOdEwsEg5rAGxnLRrGCw8FTKw0VfWaVlB75fYV5xS/D43LinUOmVpQ2ULFkOJOcQYMIXKbdSLG8VasK/pLw5SkNsqS9kVYSQ9l5TdBstK4JuSU26kULg+CIwzbgQy4WfCICFNLOY6kugjmKjGmkJ0itpicJ4hTmJyC4At7Q370QMOMuU5ikWudfXtR2tfLHcJ4rWKTg2lg4rKnkYyJQ0jKDqJOZWZJj7FB8K+iCmcaFoadQ3ChlXmSHCAPZXYtpV0VcG1xX1fCsQmZKiSblV9bCegEf3oR7ALDvipVJMnKqYghIIm9+WdK1+rFkL2QGAXEYRA15m1JmALZiQCfSaswfF2gUrdStC3UBWZYSARqJcEpSL2SSOwmu4lxYZgygjxiqIBkJOoUT9kTPcwOtA8Pw2HQ22pa/EUEokFZXfKIPhCRrcWtWCsc+k6XFENFLiY9rPlQb/AGoKim2oAB61e5iyUBTuIUhOgDCvDQDplEEqWfWekUR/+SNgkJUVFNoEdtY08qEVicMXEOqU2lXiJulBCQAZlbhTlmR2iwqSHD3GUyQhYUd1NuZlW1K1JlRotWNIlRbdAG5bX+Vh3pu3xtgn/wDYZn/zUfnVOK4ywL+MlXZHMe9kSabBGcR9IkZ8pUIFyoJWR3vFrDemz2JdCPEbZGQfXcUlu32r/V84pIrjzj61fs7bsG3PlSkgg25lTBMD1r3i+HcxraGsQ26Uj6iUtpTmAgq8UqUY6ZQKIbA2J4viCtQQuU5grPmbIKRBVdKrCDaTNxrTbgLgdQ/mk5XAkgi/+E3qKyuE/wCzgoWHUBIKiZDiitAk6gKbmY+tMzW04Nw5OHS82j2UrBiwHMhCrAWAvoKbJ8XxlfpBgfDW2vVJPhq7BR5T6Kj+o0ThsMjLB1H9qc8SZS4kpJjMmO4n9aWYVcolQGaIV2IsfiJrFaLFcPv7R/p/Suq0/wAprqMTaYp2EgT7RCf6jE+gmiWVgKH4efSlOIdOdsRYZlEa6CP/AJUa0JII9L+sdq3GBj7WZJVtIt6j316+LX2qeIUcp0Gn4VFSpkTPemhbhWpSJEEiY6TXY3DzoL/O+1Ta7VeRIpxazuI4OVxmaQog2zQT5jlkHyohPA7CVOaeznXH+qnKU1x99X5WgMPwdCTORMxEwCYO19PSuTwZtPsgJvJhKYPpR4VJiRI1ArisDWrItZ/EfR7DnmCUqubEAp11yi0g0j4xhk4f/vDaESiPFbA5XUfWEeyCBzAx161sMSPn9KRcYw+dBSQTIKTpoRG/as3owHwXj7uHwyEYzDuZkpOQpgpUkXSkrmywCBB1gHrUW/pa7iQBhsI9lkBanQEpAMTqb2+4U74FiyvCtlZOaMipiyknIfcQTRqVSmUqEfVi4O1a1FaOO5CUOsuJAJhwAFoiTHODAtGsUl+kf06DaVtsNqU4o+G2sKQsSoe0EpUSY0vArSYQqQnaNhsO3lUi0kpOVKJ3sCNjt6Uanyv6B4U4gPLxAJcCzmU4fbVYAKTvkAsDaV1sWOGYcf8AhtyLwEpGm5At8N68wcBGa3OtS9B9dRUJ9IpvgNbkX+NFu3T5BmCw4gRFtBAEem1Fpw9iCJF9dKlfrbep5vSkE2JwYSJyJVsLD7oqxTaQnQQBf3dOlEvukC531NLsetRQoASSCKzST8EUQ8RFov8Adp08ula8oAgVkOFDwjJSSYAPW3en2HxCnFA6AbVRUz2+fm9AAEKfJEStJ0/4aB+FGIftG96CzmXp6p/9tJpoLX2815nfvSdlzKtwRZULT5LsfiP/AFU1fcjyie/bypHiWpeSqTdCkKntlUPLQ+81luRxV8x+ldQ624J9rX+KuoLRNkrezRCQ3Y9Coi0deUGnGFbiBHmZ+6lOGQM5gWUkWnuq/anLLlgBcj0rUYq/HAhJIMxFjrqK8DybWUCdZ1qnijo8M3jS/wDmFvOrGzJjatAxbiwFid6JCtaFYUCB99WFUxBtWoE1EbVWaqdfA3+RXkyLmPmakuYajTfWrFIv+FUtOd698WTNxVqevoB2pFxFESNfhTxxYgzf57Ug4mkHJEpGe/RQg27a/Cs8jA30dJHitJJBSvxCdRC7QSLk5gr0imfDnklrNmBAKpPkTbtFB/R9sA4lYJAzpREzZKEqzdb+J8KZNNwFCAACSAO5JvUaqU4SnMiCmJjQg+XXtQPFeIKaYUU3K+RBA9krtJjpf1gVZwtxC8MkDKoKBTLc5SJIJEwRvbtQ/G0k4V0zAS2VgnQZBmB7XAqABjDwmFEiAAAANAIGt9Ipi1msQBEX+fKlODxHUKSkcwkHTXp3pzhylRBGnXSsxqnDJtcetVHltEbW+dK5kgCxParFE1pkNiEHfymqAjUUU6Cffe3pXgFCU/swNiAamkAC0CLCpRIiPnr76ihMC9SeGSddfwoNS4L0EQVpn/lo/CisupBJMzr8BQou49/On/20UEE8RAMT89OlJ+JOc7ZsAF6dZSofjTjHpIvt89qznEkzlJtDiYI7n8qy3AbmBBJ/eu67OGK6ivC7/dXVJqcGB4igfsp+JUN6YpkGQBE/hvSnA5UlKQqZQRcySEkbm59qm+URWoxUeJQpskzEp/1JohtmDY7b0JjkFLZI0lP+oCi0jfb9aQJaWR796tbcFUtdNjU3Ej+29MD1V+navFCBY/lreq/B726VBRg320qpWsKtHerik7RQrJIvV6kmNf0pgeOFWW1JuIoNhpcHSSb+dHrxCdY632pRxF5ORSzFkkgk6BIJ/Cs2mIfR5sqD7xF/ECURPspSjVOklWf0Ip+8k3INlXAHlBPelPBlpSgiCDkaMHUS0lJnoRk0qLPFU5ygcy0kynTYb6A0r0axg8rcJOWPZ7fPSh8Vw9t5JQ6FLSDlylRCVQLyAYN5qKeKZm86UkgkA7QDvOgjemCmwNIoTK8LSQjL9lSkEm+bIopJnvFMGUmQDOXU21+PegEqIxmIQUkIUsKbUPZUfCbLg8wTPeT3p0hvzNpPX9KMykciIAoxq+o+djS5olMSba+XeuRwkDQr/wAUvJ5iAFKurQiUkknKa0E1+e8e6uLtpvbWrn0k3Owv+FDrTfpb40J5n71aNDPwqpxN49alfLapJxa9+vSlGEVLj3ZaUmCf92gfhTNQJ02pXh0gPYiIBK0mO5abH4UUxDFv2ib9/iPdSHisgJ0MuJnpuab4xszqKScYWZZRaSsqjsEKH3qHwrLcVlaO9dQamlk+0fcK6s6mkygONLBPLyxsc9vfITTgLnTb0oBeBTltaOYdLGR60UyIylJkKEiOm331uM0Q+6otKAE8yZ7cyetEDMBdMCYIP51B5k+GYP1k6j+IUYAdDBBNaCzDkH5NWZb1W2rKJGm4vV3jg3kVrGVSUz3r0NGd4+bVNpyTpXjazMaR8e9SWgHS351B5oAhWXmAKR2BIJt6D3VYl2SPjUca6AJ1I06TSix8A5pufn0pOoBxxCBBQkhbsQOW4SnuVKEkdAetMMXF9Pyj8Kq4G0nwfEk/vVly8aTCe3spEVgp4XDhxx5ZUpKpCCBAmE5pgjXnNJ+M8MSHQtCnPFWUsrLawlSkuKA5hEGEmZN6eYFQh8BVy6bju22R8DSvGYIOupaXPKPGWtEBaSMqGwTvMLOn1KiA4Xw9JeU26p7KlxQYBcISfBUQZQOWQMihNjcxIrT5dOZZjckb9bUu4dw5HhqCVrzhasqlqKighwmROl9Y1FM8PiQoTopJyrH2TrHcbg9KgFRgw8h1AJzJeJSo6pUAlST3EGO4JFVYJ8lIVYGIInQglKhpsQb0Xw9X7zEXsXRH/KaH4UFxFOV5SYgKHipIAvNljoSFX/zUUmrRFgdzFXz3Me6hMOu8+R+b0QFCL76zqK1AvUBvvVDqPf8AfXniZeXbr+lTcI1HwqQefwqxnSucWNJ+731HxYB60JNfz270lQ5Lj5FjKdQR/wCGnam6iZtpvPwpUkkPOmLHIP8A0j32oqhbjFH179e1IMWol+59hs+9RF48kG/etJj3xMJifj6d6zuDMl1xUGVlIjTKjkHrOastwGWz9k11EnEI7fGuoLWt+1uNLVFt8MN+GQV5FZUjcpPMmPIW9KowhULa7EwOtTxAAdQ7KSkHIrXU6Knsbf5qWcG4XEZm8pIzpKcwmw5h6i1NEj0NKncOgoK0QBnQVQBzc6RJO9NMOkW5Rsda3BRiDaDVZSEEmLb16lQ6kR6irG0E7g/D4Vr1lWkDqRXNpMgz8KpfXkuAYg2i3XXQaa96uYfBAOx6UJYARv7hrSrF4gjl2j5tTLFYgARvPyTQC2wSTa589KaibiiyUqEkZiEeWdSUehGaaYYVtKmpQVJQEZUnSAnlBE9xA8u9A8QwQdWhqCVKWlR7JQpK1qPuAHdQp7jcqW+kjKkdSrQAfOlZjRe9laLqjc5xCR7SiW0AAD7Ry/CvcHhykKK/bXdfa0BI7JTAHv3pVgMWF451REpyFLKjOU+Ecq1AaAnPAPRHenrroSoE6Kt67fl7qgVcOxI/aMQxukpdFtnECb/zAk/zCmOJwGYZknK4BY7EfZUPrJv6bVm0LniS1geyXERuQhtv38wFazD4vMnMNO9oAnbaolPBMSrw1laCP3q0qAglOVWW/aACD0IonjREsHMPbKJ/mQpUe9IpFwTG+GpTiifCxKy4THsKUolJP8JSUgnbKDvWh4swhbZzEACCVJIBSUGQoH7SSN+4qSeEm3z2o3DIJAzATeYmPcR0pJwziCs6kLIzpI00UFeyoAaBUHsCDWhaJO47UwV2KQI0/SgXFwQJtv7qaKBgTVDwQQZiPnWnABxCQSCRcGQdP7i9SbTUDZVzI7/O1EiKyXiW7a2HTSkOIdBdegZikog98t42NhT9agbC5i/zOtJ3cMEOOgRHLrr7M1VQtxY8NtShdUQmb8yjCR5SRpQi2AlAQLkJufv+P30diAS4lFgG+c73MhA+8+gqrFFImdT8/dWG4QFodRXVNWISCRa3z0rqi0eD3sAI1m5Mm0bbUY7gkOILZtmTlOXYb0Bg2FKgLIB7do+fWnn7MRGTLdXNJNxvcb0yM0nWHEMFHKShbaTlESC4nKqO6fjPSm/7bCgCSCYtG0a/PWqOONeG2l1CTyqQFoElSkFxBjuQbj1G9NihC0pUAFJMFJ1HbzreMqm7pKgd9Ph50Sym5126RQy8CmOQlJmeo921V+E6k/aHn94q1L1rWEbadT0risA3AM3v61SvFpiCIItHpVyGd7GfnT8KUogGCJuDpB08/OqXryM5lJFzFx6b+leOrKSDoL/rSfieKUqG2f8AFWrKkkWBIklV/ZSBJ929GpZhMUtOIfygKSlCGwpMDnhTqsylcqQEqR0vbWpcVxTqEyQS64kpaQMvJnuSTM2BJJ6ADe5ycK2y2lABWUScxBKiSeZZG5J+YFKsa8leKJMkNIyzOpXBPlCUp/qouGQvxLxZS0UJWA2pAFvqn92QrpyqnzSKb4/FEIAmVKWlM7SVR00BpNx0K8Em5ykKgTfIQY13iNKbYbiDSlJUt1BmVA5oBAIKOWYKkgi/WieGlOHxGTiC5Vy51p10LiEO+7lIp7xV4ll0NnKtTZSI2KuUGOt6zXFACrEKQlLisyHxp9UJKQdz7BHrTxniTDigQ4yQUSmFAwCUkm3fMB/LO9SLGGwW0ZRCSgHL2KRY+hiKIwuMLISyr/D9lJVGS+iXJBIVEgGYO99RuEYNkJ5EmZUJBJ9lRTaTFMcYzmQUZCUkEEmxBO9qJ6aNxWBzAFAS24FQkm4ANylQGqSr3GDXnDeLzmCuVSZBQYkESCPu8wQas+j5LjKQu6k8qvNJKSfeJ9RVP0iYSytGIAvIQ4R9k+ys/wApi/QnoK0weMvWHMYV+UyO1RynIqdD+e1BYR3QgyCLEGQZ7RRC43Hnrt/anVil542m0mLajWpocgEA2GnxrlBJ6E6/A1IMiNB8fn1qSTGsBR2+N6EW7Djy1HUJIi0nIEwNpJt50UlOU2vmgT3+ZpYltK3nRq2jJB2K8uvkBbpJPSqqOabUQcw5icyoiJ/ICAPIUDikA5io6W20prkAURB0HlagcenUm061itRnv2BPT591eVy2DJsdftGurLTQ4UgCQL5vnWtDhiDB6/O9Z9Fh5nXb9KYsYoA3NvPQ1qVmxdxLEDKOvit+n7xFeNfuFKvOHWcw/wCEom4j7Cjf+Ek7GguKPhY11cb0N/8AEQKcAApKSLRBB3nXzrUoWrWAPmRVS8X0udOknzpU4stGFGWzZKjqgzASrt0PoaPaSE3Ovc0gQ2dc8HzA71TicKDdMpP8OleBQJkH0+d68eJ2jpM386tRTjkvD2VBQH2hB8o386C4DiOZzEuNqTEtJiSAEkFZ8ypIHkjvUuNYtxtMBYKgBE6qPpaT2pjhmfCQhpX1U5lK+qSOZRJ2JUSfQ1mNPVYxvVSlJiVkkEAADc+U286zfB8WlTi1kqBdWpYCkxYnlF/4Upo3FOqedWgEhpOQqAHtG6gDF4Ccqo/ivTVtV+/z7rVUBMbi28vtG4ta3wqH0XgMI5SSczY5T7KFrjXtA91X4lBjWPXTrV30bQRhmdCcmYx/EcxPxoioDiqsmJSoAytspIjdtQP3LNF/RtAGGbhATyD3SSP9R99BfTEyGyDCgl1XpkAPxUD6U6bbhGXbKBHkLUr4RNqWjEOoAGWc6QDssCbfzhVMm2ioG4n07bb9KXYponFrN5DSAYg3zOqAP+Ug+tOMMkZRee+/v9aCVYZZwzq86v3TqgZJ9lcBJHYKA96f4q0nE2A4wtOuZBHnIsT2/WlGO4cFJUFnMDaCMwgjQjSKK+jj0JLKzK2/PmQZyqE62se4PatQFPB3syBHtHVM6H6w02M0a/iF7C/zpFKMc6Wn3m0Jt4mYEbZwFGb7qze+mODQQb3JOvXfyo8Jpw+430m47x0q7FlSUqyXUNBMTG0mw86qwTkFMGTMfnNF8QXHKiCuNTcJB3UNzrA3PalkK64VcidfrKj2R27nb1NAstZHHALDkgbWTEUyDQTvb6xOpOkk9aAUP3zn2eUydZj7qkignMTE9/nShuKqMAazRLSCEmASDIn16+RoPFsg3gAjy73rNahXlPT599dQi8WmTdHvrys4WlwzUTyiNyLR+dSeGUkAE162sjME3J2A/HT31c42siTAga/hWgVOOwBM3cbn/mJrQrxg3ABO39qTrYAQNP8AEb92dNMk4YzJvNxTFXq0gg5hOaxTtcQZG9qCDxZgZVLaEDqpuTHmtPxHejHlERb0qSJPfp+FQilvEt650gWIOYRB0M1FzEIIsQRqDNp3vSrjP0eS6Dk5Cq5F8hMRdII3IMjcb0rwWDYQ8ptwBkWVkc5EEQAcq0rCXADe9xOlURkhsOvoCfZQQtwiSJF0Jn7RPMeye4onjfECklKBncVACfqpAkZnD9mZgakp6TRLmBaYIcZTym5SgkpVOip0Ek3UdhWW4LiC7KiDnWcxsY5rhIOhAB+JqvRjS8KYypNpJBKlHUkzJNuu1ELaIMwMp9rWSfdFdg5SO3z3qxb1jpVAW41RKYQYJMmbwJgiKYcEcBYYjdrKe+WBp76UY57LzA+e/wCtE8Cc/wC7smOYgkTsFFRB+IMVQk+JxiloxCnAOVvw0gXGUoSoHTUlYn06VqW0ENJgmcoSTO5yj871ksUjO07lmHHMqb6wtLYgdwma0XHcTkaypMLcJSjtYyojokSfOBvSqV4GVnxbBS1lWk29lAn+QJvTxhJA1v8AGlPCWwhKQFDKmOlhpvWhF07d7D8Kyq5Kd9ba0o4gjI606LkLCJ7OKS2RO1yk+YFOU2TAE28zc/PupfxHDJcbUhUkqBBgwRrBB6giZ6itAu42oNuJeBlDgDayPZSpJUU67EEp88tXYJ9KlEFIBgzJA068tVjjiy2hvwworQlOcEKS4oolfIJUBF5I1N6hwn6KhC1OOcucXaSeS08yjspU3SLbSYos0mGFUSrK0ICTzLsUjqAR7SvgPhT9zDgJt6km5PUnc0E2pKRlSEiBAA8u1FhZKR5Uxmg3EE267foarS1LzgOnJI29mjcl599BBf7x0gg2Tp/KbVJepIgiBb4d6TYpPtEaXjrGlv701W6de1LcSuB3NFMZ0pH2viK6iSibwm/VI/OurPTXZ7glAjuKLxgkBMDW5m3metAMpAzTEjtXjOUKmJnaOtMZSxGGIQDpzo2/4iTPSmQblPKfUn30vGFK7t5iQU8kjLGcFRk7gA1PELcb1bSR2Xt5RG9KF9yL/jVSHIVABiLH1GvpVbWNUQcqRrEZtPhV3jLmcgn+b/pqS1aZH6flpeKExiUqGVxAWm9lJBHuO/5Va8FZTygb+10v07VUtblh4YI6lY/KpFb/AAVTbKmsK4UNqEFpd0gKPMG1e03MnXMBsBQGHwpZ9tCkjSfqQOhEgCPtRWiUtz/djX7e39NVtPuWlsf8z/pqvZnSvDvjLrII9Phbel3EOIBOmUEdQL7XvRPHeGuOIUG8M2FKiVB3KbEbpSJtOvWkDn0VTmzLwwcO5W9J3BhGUIjToTf1sT1Dj2JzoaSbylTlglGxObdUGQBPem3E8aWGFwEhSEJQgTpbUDYRJvGldhHsUkBLWGYCUiBneUDr0QggDtO9Qxqn1JdKsM0HnEFuUukpgg5c2ZANsx0mnFap4e5mdSltCVJZbBAkgBSjlBNrqyAkdJ7iuxuLnFkLCkkYcCIsDmzKyqiFAym4+zSHC4bFsIyoFiEzdKVLUICsy8yjMCArvoIFKePK4jlQoFKfDSolSF8xkCSokCbJGg69a1OM3NFv19IwjieURE/y2F/X0pml4wYHnJn0sa+cfRfBcR8VBefzISjMMpQVHN7N1I+/tW4wXDFEkrQV3tncze5MQKzeOfdXphhsUibc5P2BMRtJsL96licAp0AFRQB9k839UQPSfMVEpSlQJQQUggALMRvbSfOubfdWOVsJRGucFV+0VJLCYJpkKCEpTmMkpF1d1HUnvUXwVCcxSDsnXy0sPjXraVi4bmR9sf8A1r0JWbFvXXnHbtUnrSBCRERp1G2vWp4dRyp8vuoZxTkf4doj2xP3dK7BuLKQA1cD7Y/KgGBTO+s0K1hh4rnUhOg/mAnY6VbhnXd2UgR/vAf/AI1JXiBa1qSEjKgJhUmRnzTYRqKUrzAWOv30r4mzA7dKOQCeYx3qPE2DGo06fjWaYzZb+b11cQetdWc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http://gorod.tomsk.ru/uploads/39780/1252583203/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" b="3788"/>
          <a:stretch/>
        </p:blipFill>
        <p:spPr bwMode="auto">
          <a:xfrm>
            <a:off x="283680" y="1772816"/>
            <a:ext cx="4202460" cy="47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6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79" y="1484784"/>
            <a:ext cx="3157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 антропометричних вимірюваннях як орієнтири використовують основні антропометричні точки, які визначають за виступами кісток, хрящів, а також за постійними складками шкіри.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5416" y="289539"/>
            <a:ext cx="814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Антропометричні точки</a:t>
            </a:r>
            <a:endParaRPr lang="uk-UA" sz="4400" dirty="0"/>
          </a:p>
        </p:txBody>
      </p:sp>
      <p:pic>
        <p:nvPicPr>
          <p:cNvPr id="3075" name="Picture 3" descr="C:\Users\Olya\Desktop\anthropometric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7494"/>
            <a:ext cx="4655518" cy="5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Антропометричні точки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Верхівкова </a:t>
            </a:r>
          </a:p>
          <a:p>
            <a:pPr lvl="0"/>
            <a:r>
              <a:rPr lang="uk-UA" dirty="0" err="1" smtClean="0"/>
              <a:t>Верхньогрудинна</a:t>
            </a:r>
            <a:r>
              <a:rPr lang="uk-UA" dirty="0" smtClean="0"/>
              <a:t> </a:t>
            </a:r>
            <a:endParaRPr lang="uk-UA" dirty="0"/>
          </a:p>
          <a:p>
            <a:pPr lvl="0"/>
            <a:r>
              <a:rPr lang="uk-UA" dirty="0" err="1"/>
              <a:t>Нижньогрудинна</a:t>
            </a:r>
            <a:r>
              <a:rPr lang="uk-UA" dirty="0"/>
              <a:t> </a:t>
            </a:r>
          </a:p>
          <a:p>
            <a:pPr lvl="0"/>
            <a:r>
              <a:rPr lang="uk-UA" dirty="0" err="1"/>
              <a:t>Акроміальна</a:t>
            </a:r>
            <a:r>
              <a:rPr lang="uk-UA" dirty="0"/>
              <a:t> </a:t>
            </a:r>
          </a:p>
          <a:p>
            <a:pPr lvl="0"/>
            <a:r>
              <a:rPr lang="uk-UA" dirty="0" smtClean="0"/>
              <a:t>Променева </a:t>
            </a:r>
          </a:p>
          <a:p>
            <a:pPr lvl="0"/>
            <a:r>
              <a:rPr lang="uk-UA" dirty="0" smtClean="0"/>
              <a:t>Шилоподібна </a:t>
            </a:r>
          </a:p>
          <a:p>
            <a:pPr lvl="0"/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http://www.dresscreative.net/wp-content/uploads/2012/02/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7202438" cy="50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Антропометричні точки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Пальцева </a:t>
            </a:r>
            <a:endParaRPr lang="uk-UA" dirty="0" smtClean="0"/>
          </a:p>
          <a:p>
            <a:pPr lvl="0"/>
            <a:r>
              <a:rPr lang="uk-UA" dirty="0" smtClean="0"/>
              <a:t>Лобкова</a:t>
            </a:r>
          </a:p>
          <a:p>
            <a:pPr lvl="0"/>
            <a:r>
              <a:rPr lang="uk-UA" dirty="0" err="1" smtClean="0"/>
              <a:t>Верхньогомілкова</a:t>
            </a:r>
            <a:r>
              <a:rPr lang="uk-UA" dirty="0" smtClean="0"/>
              <a:t> </a:t>
            </a:r>
          </a:p>
          <a:p>
            <a:pPr marL="0" lvl="0" indent="0">
              <a:buNone/>
            </a:pPr>
            <a:r>
              <a:rPr lang="uk-UA" dirty="0" smtClean="0"/>
              <a:t>внутрішня </a:t>
            </a:r>
          </a:p>
          <a:p>
            <a:pPr lvl="0"/>
            <a:r>
              <a:rPr lang="uk-UA" dirty="0" err="1" smtClean="0"/>
              <a:t>Нижньогомілкова</a:t>
            </a:r>
            <a:r>
              <a:rPr lang="uk-UA" dirty="0" smtClean="0"/>
              <a:t> </a:t>
            </a:r>
            <a:endParaRPr lang="uk-UA" dirty="0"/>
          </a:p>
          <a:p>
            <a:pPr lvl="0"/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smtClean="0"/>
              <a:t>яткова </a:t>
            </a:r>
          </a:p>
          <a:p>
            <a:pPr lvl="0"/>
            <a:r>
              <a:rPr lang="uk-UA" dirty="0" smtClean="0"/>
              <a:t>К</a:t>
            </a:r>
            <a:r>
              <a:rPr lang="en-US" dirty="0" err="1" smtClean="0"/>
              <a:t>i</a:t>
            </a:r>
            <a:r>
              <a:rPr lang="en-US" dirty="0" smtClean="0"/>
              <a:t>’</a:t>
            </a:r>
            <a:r>
              <a:rPr lang="uk-UA" dirty="0" err="1" smtClean="0"/>
              <a:t>нцева</a:t>
            </a:r>
            <a:endParaRPr lang="uk-UA" dirty="0"/>
          </a:p>
          <a:p>
            <a:endParaRPr lang="uk-UA" dirty="0"/>
          </a:p>
        </p:txBody>
      </p:sp>
      <p:pic>
        <p:nvPicPr>
          <p:cNvPr id="9218" name="Picture 2" descr="http://velesova-sloboda.vho.org/jpg/kazachenko-chelovekomerie-antropometricheskie-to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63" y="1691732"/>
            <a:ext cx="5107137" cy="34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686800" cy="838200"/>
          </a:xfrm>
        </p:spPr>
        <p:txBody>
          <a:bodyPr/>
          <a:lstStyle/>
          <a:p>
            <a:r>
              <a:rPr lang="uk-UA" dirty="0" err="1" smtClean="0"/>
              <a:t>Викновок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s://encrypted-tbn3.gstatic.com/images?q=tbn:ANd9GcRnYGoQPExx3UCUGKfHm-fE7rwBoZi4MC7uf3LMi5Fi4ef-9-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375279" cy="4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81553"/>
            <a:ext cx="8686800" cy="8382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://4.bp.blogspot.com/_dZO4rrdDFl4/TRMecD1nkLI/AAAAAAAAAIk/F5L8kPgzCFk/s1600/ekjrgb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439269" cy="47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77072"/>
            <a:ext cx="8856984" cy="2625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err="1"/>
              <a:t>Антропоме́трія</a:t>
            </a:r>
            <a:r>
              <a:rPr lang="uk-UA" dirty="0"/>
              <a:t> (</a:t>
            </a:r>
            <a:r>
              <a:rPr lang="uk-UA" dirty="0" err="1"/>
              <a:t>від </a:t>
            </a:r>
            <a:r>
              <a:rPr lang="uk-UA" u="sng" dirty="0" err="1"/>
              <a:t>грец</a:t>
            </a:r>
            <a:r>
              <a:rPr lang="uk-UA" u="sng" dirty="0"/>
              <a:t>.</a:t>
            </a:r>
            <a:r>
              <a:rPr lang="uk-UA" dirty="0"/>
              <a:t> </a:t>
            </a:r>
            <a:r>
              <a:rPr lang="el-GR" i="1" dirty="0"/>
              <a:t>ανθρωπος</a:t>
            </a:r>
            <a:r>
              <a:rPr lang="uk-UA" dirty="0"/>
              <a:t> — людина, </a:t>
            </a:r>
            <a:r>
              <a:rPr lang="el-GR" i="1" dirty="0"/>
              <a:t>μετρεω</a:t>
            </a:r>
            <a:r>
              <a:rPr lang="uk-UA" dirty="0"/>
              <a:t> — міряти) — один з основних методів антропологічного дослідження, який полягає </a:t>
            </a:r>
            <a:r>
              <a:rPr lang="uk-UA" dirty="0" err="1"/>
              <a:t>у </a:t>
            </a:r>
            <a:r>
              <a:rPr lang="uk-UA" u="sng" dirty="0" err="1"/>
              <a:t>вимірюванні</a:t>
            </a:r>
            <a:r>
              <a:rPr lang="uk-UA" dirty="0" err="1"/>
              <a:t> ті</a:t>
            </a:r>
            <a:r>
              <a:rPr lang="uk-UA" dirty="0"/>
              <a:t>ла людини та його частин з метою встановлення </a:t>
            </a:r>
            <a:r>
              <a:rPr lang="uk-UA" u="sng" dirty="0"/>
              <a:t>вікових</a:t>
            </a:r>
            <a:r>
              <a:rPr lang="uk-UA" dirty="0"/>
              <a:t>, статевих, расових та ін. особливостей фізичної будови. 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http://rosdesign.com/design/img_design/imgmodulor/2007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2" y="764704"/>
            <a:ext cx="8985448" cy="30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uk-UA" dirty="0">
                <a:effectLst/>
              </a:rPr>
              <a:t>Інструменти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http://www.medical-enc.ru/1/images/anthropometr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1967"/>
            <a:ext cx="3578452" cy="23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Sq4Rmw2AF4rLekVTndfkYvesyVH9YI1SEP6FJFHmRtnLQpZVkCn_ueAf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8524"/>
            <a:ext cx="26950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findpatent.ru/844/844648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3952"/>
            <a:ext cx="3331756" cy="28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05" y="188640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Антропометрія: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u="sng" dirty="0" smtClean="0"/>
              <a:t>Соматометрія</a:t>
            </a:r>
          </a:p>
          <a:p>
            <a:pPr>
              <a:buFontTx/>
              <a:buChar char="-"/>
            </a:pPr>
            <a:r>
              <a:rPr lang="uk-UA" u="sng" dirty="0" smtClean="0"/>
              <a:t>Краніометрія</a:t>
            </a:r>
          </a:p>
          <a:p>
            <a:pPr>
              <a:buFontTx/>
              <a:buChar char="-"/>
            </a:pPr>
            <a:r>
              <a:rPr lang="uk-UA" u="sng" dirty="0" err="1" smtClean="0"/>
              <a:t>Остеометрія</a:t>
            </a:r>
            <a:endParaRPr lang="uk-UA" u="sng" dirty="0" smtClean="0"/>
          </a:p>
          <a:p>
            <a:pPr>
              <a:buFontTx/>
              <a:buChar char="-"/>
            </a:pPr>
            <a:r>
              <a:rPr lang="uk-UA" u="sng" dirty="0" err="1" smtClean="0"/>
              <a:t>Антропоксія</a:t>
            </a:r>
            <a:endParaRPr lang="uk-UA" u="sng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http://dic.academic.ru/pictures/enc_medicine/029898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8710"/>
            <a:ext cx="5143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</a:t>
            </a:r>
            <a:r>
              <a:rPr lang="uk-UA" dirty="0" smtClean="0"/>
              <a:t>сновні </a:t>
            </a:r>
            <a:r>
              <a:rPr lang="uk-UA" dirty="0"/>
              <a:t>типи пропорцій тіла: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585" y="198884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1) </a:t>
            </a:r>
            <a:r>
              <a:rPr lang="uk-UA" dirty="0" err="1" smtClean="0"/>
              <a:t>доліхоморфний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2) мезоморфний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3) </a:t>
            </a:r>
            <a:r>
              <a:rPr lang="uk-UA" dirty="0" err="1" smtClean="0"/>
              <a:t>брахіморфний</a:t>
            </a:r>
            <a:r>
              <a:rPr lang="uk-UA" dirty="0" smtClean="0"/>
              <a:t>                    </a:t>
            </a:r>
            <a:endParaRPr lang="uk-UA" dirty="0"/>
          </a:p>
        </p:txBody>
      </p:sp>
      <p:pic>
        <p:nvPicPr>
          <p:cNvPr id="1026" name="Picture 2" descr="C:\Users\Olya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0813"/>
            <a:ext cx="4120870" cy="50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97764"/>
              </p:ext>
            </p:extLst>
          </p:nvPr>
        </p:nvGraphicFramePr>
        <p:xfrm>
          <a:off x="467544" y="1628800"/>
          <a:ext cx="7920881" cy="5006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763"/>
                <a:gridCol w="1313006"/>
                <a:gridCol w="1201432"/>
                <a:gridCol w="1201432"/>
                <a:gridCol w="1033624"/>
                <a:gridCol w="1033624"/>
              </a:tblGrid>
              <a:tr h="780087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статури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Розміри частин тіла щодо його довжини (%) 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00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Довжина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 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00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тулуба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руки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ноги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плечей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таза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Доліхоморфний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Мезоморфний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80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Брахіморфний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uk-UA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38177" y="472316"/>
            <a:ext cx="636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Пропорції тіла (по </a:t>
            </a:r>
            <a:r>
              <a:rPr lang="uk-UA" sz="3200" dirty="0"/>
              <a:t>П. Н. </a:t>
            </a:r>
            <a:r>
              <a:rPr lang="uk-UA" sz="3200" dirty="0" err="1"/>
              <a:t>Башкірову</a:t>
            </a:r>
            <a:r>
              <a:rPr lang="uk-UA" sz="32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432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uk-UA" i="1" dirty="0"/>
              <a:t>Пропорції тіла і статеві відмінності</a:t>
            </a:r>
            <a:endParaRPr lang="uk-UA" dirty="0"/>
          </a:p>
        </p:txBody>
      </p:sp>
      <p:pic>
        <p:nvPicPr>
          <p:cNvPr id="4098" name="Picture 2" descr="http://dic.academic.ru/pictures/enc_sexolog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31655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http://gendocs.ru/gendocs/docs/12/11061/conv_1/file1_html_165c7b03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63856" y="2011152"/>
            <a:ext cx="6555253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9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4464496" cy="720080"/>
          </a:xfrm>
        </p:spPr>
        <p:txBody>
          <a:bodyPr/>
          <a:lstStyle/>
          <a:p>
            <a:r>
              <a:rPr lang="uk-UA" b="1" dirty="0" smtClean="0"/>
              <a:t>Довжина </a:t>
            </a:r>
            <a:r>
              <a:rPr lang="uk-UA" b="1" dirty="0"/>
              <a:t>тіла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4162"/>
            <a:ext cx="5472608" cy="5187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Знаючи довжину тіла стоячи і сидячи, можна знайти коефіцієнт пропорційності (</a:t>
            </a:r>
            <a:r>
              <a:rPr lang="en-US" dirty="0"/>
              <a:t>k</a:t>
            </a:r>
            <a:r>
              <a:rPr lang="uk-UA" dirty="0"/>
              <a:t>П) тіла.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uk-UA" dirty="0">
                <a:solidFill>
                  <a:schemeClr val="tx1"/>
                </a:solidFill>
              </a:rPr>
              <a:t>П = ((</a:t>
            </a:r>
            <a:r>
              <a:rPr lang="en-US" dirty="0">
                <a:solidFill>
                  <a:schemeClr val="tx1"/>
                </a:solidFill>
              </a:rPr>
              <a:t>L1 - L2) / 2) × 100 </a:t>
            </a:r>
          </a:p>
          <a:p>
            <a:pPr marL="0" indent="0">
              <a:buNone/>
            </a:pPr>
            <a:r>
              <a:rPr lang="uk-UA" dirty="0"/>
              <a:t>де: </a:t>
            </a:r>
            <a:r>
              <a:rPr lang="en-US" dirty="0"/>
              <a:t>L1 - </a:t>
            </a:r>
            <a:r>
              <a:rPr lang="uk-UA" dirty="0"/>
              <a:t>довжина тіла стоячи, </a:t>
            </a:r>
            <a:r>
              <a:rPr lang="en-US" dirty="0"/>
              <a:t>L2 - </a:t>
            </a:r>
            <a:r>
              <a:rPr lang="uk-UA" dirty="0"/>
              <a:t>довжина тіла сидячи. </a:t>
            </a:r>
          </a:p>
          <a:p>
            <a:pPr marL="0" indent="0">
              <a:buNone/>
            </a:pPr>
            <a:r>
              <a:rPr lang="uk-UA" dirty="0"/>
              <a:t>У нормі </a:t>
            </a:r>
            <a:r>
              <a:rPr lang="en-US" dirty="0"/>
              <a:t>K</a:t>
            </a:r>
            <a:r>
              <a:rPr lang="uk-UA" dirty="0"/>
              <a:t>П = 87-92%, у жінок він трохи нижче, ніж у чоловіків.</a:t>
            </a:r>
          </a:p>
        </p:txBody>
      </p:sp>
      <p:pic>
        <p:nvPicPr>
          <p:cNvPr id="5122" name="Picture 2" descr="http://www.mordovnik.ru/mrd/images/ris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33823" cy="45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Антропометричний метод дослідження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396" y="1268760"/>
            <a:ext cx="4909203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Цим методом можна вимірювати тотальні і парціальні розміри тіла.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Розміри </a:t>
            </a:r>
            <a:r>
              <a:rPr lang="uk-UA" dirty="0"/>
              <a:t>тіла поділяють також на поздовжні, поперечні та </a:t>
            </a:r>
            <a:r>
              <a:rPr lang="uk-UA" dirty="0" smtClean="0"/>
              <a:t>обводи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Поперечні розміри тіла - це діаметри грудної клітки, </a:t>
            </a:r>
            <a:r>
              <a:rPr lang="uk-UA" dirty="0" err="1"/>
              <a:t>акроміальний</a:t>
            </a:r>
            <a:r>
              <a:rPr lang="uk-UA" dirty="0"/>
              <a:t>, </a:t>
            </a:r>
            <a:r>
              <a:rPr lang="uk-UA" dirty="0" err="1"/>
              <a:t>тазовогребеневий</a:t>
            </a:r>
            <a:r>
              <a:rPr lang="uk-UA" dirty="0"/>
              <a:t>.</a:t>
            </a:r>
          </a:p>
        </p:txBody>
      </p:sp>
      <p:sp>
        <p:nvSpPr>
          <p:cNvPr id="4" name="AutoShape 2" descr="data:image/jpeg;base64,/9j/4AAQSkZJRgABAQAAAQABAAD/2wCEAAkGBhQSEBUUExQWFRQVFxcVGBgXFxcXFBgYFRgVGBccGRwcHCYfGB0jGRccHy8gIycqLCwsFh8xNTAqNSYrLCkBCQoKBQUFDQUFDSkYEhgpKSkpKSkpKSkpKSkpKSkpKSkpKSkpKSkpKSkpKSkpKSkpKSkpKSkpKSkpKSkpKSkpKf/AABEIAPMAzwMBIgACEQEDEQH/xAAbAAACAwEBAQAAAAAAAAAAAAAABQMEBgECB//EAFEQAAIBAgMFAwUMBggFAQkAAAECAwARBBIhBQYTMUEiUWEjMnGBkRQzQlJTYnKSobPR0hUkc4KxshZDVIOTo8HTNGNklKLhByU1RHTCw/Dx/8QAFAEBAAAAAAAAAAAAAAAAAAAAAP/EABQRAQAAAAAAAAAAAAAAAAAAAAD/2gAMAwEAAhEDEQA/APuNFZp9gYhhY4hkF7tkZu3dwW1OsfZFuza1yOt60dB6qDG4nhxu9r5VLWuF5C/NiAPSapbdw3EESFnUNKASjMjWCSHzlII1AqGLd6JEEZkmIsRZ55DmBNzcFrNzoJNibfGJvZGSwDDNa5BuDcDzbMpGvMWNNqVRbuxJ5pkW9r5ZXW9hYXsdbDQd1U22IIsVFKss5MjkMrTM0ZAic+afoig0NFeBXaD1RXKLUHaK5XaAooooCiiigT/p5zIUXDTsoLLxBwghKGxtdweYI1tUzbUk6YWY+uEf/kqbZXmH9pL949XKBYNrS2v7lm9GaC/3lI5MBiGxKSMrkLKZVXyQIGVVy24tiQBYH5xPPm3xW1Z+KUiw4kVWVWcyqlrqrHs2JNgwqiNky+6vdAQA6krnXUlVXnbTlcm19B6wa/pOT+zS/Wh/3K4m05euFlH70P8AuVXi2niOMqS4dUjdiquJgx0Rm1XKPikc6c2oFWI2zKtsuEma5I86EWsOfvlMMHieJGj2IzqrWPMZgDY1KaTpgDJhYsrZSIgOQIOZADf1fxoHN6KQxbKn1u5AucoWRrC4Vb2tppcheQ0POoXwmMiZTE3EBBDCV8yjQeg89NL0FDa2yMO0zFsTCknEzqCRmViVJv27mxFwDp2jprTbAYJpDKTPNpK6gBlsALWHm9L1LjN2Y5GZiWBYsdMumdQj20+EgsTzqXYcQUTWAF55DoAO7nQJ96UaCJHWaUsHsgLL57JIqfA17RHqvUg3CgYlpi80jWzvJkYk21IupyD5q2Aq3t0Z8Tg4yOyZXlPphjJT7Wv6qZY3aKRAZzbMbKACzE+AAJ//ALQZrFboYeHIePjFI7KBJpWbvsqgEkADutUEDyHGQJ7raaNuIQSsaSxuiG4YZOqv1AOh76fYrFiVoDEbsWzjQgCNezLnB1HPLbnmt3Gke0t4YTjsPYFZY5RGQ6hWeKdWW4PcGAOVrHTlQaU7Pb5eX/K/26XbDSeWNjJNKrLLKlssQ7KSMqnzPigU8E6/GHtFUtjuAjdoe+zdR8q9B6bASf2iQfuw/wC3XgbOl/tMn1IfyVf4q949ooMy949ooKP6Pl/tL/Uh/JSbZ+zGxSCSYksrOnaBU+SkmCEAWA5rrbXLWmOIX4w9opfDtGOIrE8i53ZioFyTxHcryHtPS1BPsfAmGBIycxUWv4XJA8bDS552vV2vEMwdQym4IuD3ivdAUUUUFHY/vR/aS/evV6qGxh5O/wA6UW6e+yVeoMdi8Y82KlhTOIeKA7RnLJIyxJeNDcZVFru1xzAHOvUmyMAwtk4TdUMflfYysxt3r7TSnZ+8qRyYiYKSiSSuCxEYInMSi5blrG3jqNOdncO/8Zw5m4TixC5SU1JBa6tmsRZTpz5aaigXxiSGeFBNOcPxVUCZV4yNKkqoVLAlkJBWzAFfEGte2Cf5eQeqL8lYLbG9aS8CcL2eIjmzgj9XcMcp0zEia2WwIN/TX0gUFX3I/wAs/wBWP8lU9k4Rzh4vLOPJr8GP4o70puap7H/4eL9mn8BQKsfs+ScYiAym1oSpIUWN2LDsgXByin0KEKATcgAE99hzqnhf+Jm+jF/B6v0GSO9GIDlTABYkA5ZCpszga9M9gq3HO55U52ETabMAPLy21vcXGvLT0V3+kmGN7TL2TlPPQkkW9oPqBPKjYo0l/by/xoObxbOaWK8ek0TCWI/PT4J8GF1Pg1KNoN7uwyyKjBCg6EueKtnCqPOCXF/jZSBTfHY+aEZjDxVza8NgGVO8q5ANh3NrVHc/HoMHApbKxQHK91JzHNpmtm59L0DDZGAiUcVLkyKt2JY3sOgbzddToNedZje/YUUTB4oBxZniVGARUEquCocGwIcFgTryrUYeH3OrlnHBXM4zaFASWYE8iovcdR41ndo4pMRi8NNHFNJHE5Ltwn4fmPwyma1znPwV1uLnQUGnXZMPPgx3+gv4VmWlCSFFghYGU6tExPbndT2gMuigm/SwGt9NCNsj5Of/AAX/AAqLdpZOC3FzZjLMwDLlIVpXK6fRsfXQWv0PB8jF/hp+Fd/RMPyMf1F/CrdFBU/REPyMf1F/Ckuyd2o3gAmAcrJNa11GXjSHLYdNeVaWq+AwxjTKTftO3qd2YfYbUHcFgkhQJGMqi9hcm1ySefianoooCiiigX7D95/fl+9kphVDYo8iPpy/ePaqm3sTLcLDxQwDXKpdTeN8mpBGj5fbQKNj7KGH2nPEQDHNGZo76jzxxFy8tGa9+4ipMVhRxUw6wIF45ktdAGQr2n88OGBJIsPgi2gqLePbIGKwuRJVmWUoM0bqjpIhLqDbtahTpqLX6V5xGGSWZJmwkyyDXIYVOZhfUyhuvIa27xag9be2cJtoYWBYxkiUzuRYKFLciOt2QC3iT0rYisZsjbLrjcSZYpWlYQAKiZuGhDEA68gWN26m/orTjaf/ACpfqj8aC7VPY/8Aw8X0F/hXhtqn5Gb6o/NVfZO0jwI/JS+YvwRbkPGgnwg/WZvoxfwemFIZNoujYh0jJYcIBXOTMWFhYgHqaer40CWTdOIsWu9zm5FRo5YuNF6hiuvIcrc6m3fwyosuVQt55Sbd+alib1yWsYSGuATlkyHVwQjW1JsAvje/SmmwWYiXMLeXmtqDcZz7PRQR7wyM4TDJo2IzKzfEiUDisPGzBR4vfpTJ8OgTKQuQACxAygDlz0pYGz48n4MEOUn58zK1vUkYP7wq1HCs6BpVR1uWQecpU+YTfQkrry0vQZXfEx8ErBKojzWxCRyBnEfNskZJUnqV0JHK/KvWK2rnw4U4zCT2s4YtHGxKksl0LZSAcul15VoptlZJo5YVC3OSVVsquhBsSORKtYg87ZhS0YBMNjEjVRwMVxOwQCqTKM5KXGgZc115XF+tBc2JtDDR4eNFniIVQPfVbXmdb999KYDasPysevz1/GqU+6eHLFkUwuebwMYmPpy6N6waBuvH8piPT7om/NQXW2vCBczRgfTXr66jbb2HHOeH/ET8aqNujh298DzC97SySSLf6LMR9lWju9hiLHDwkd3DS38KD2NtQEXE0Vh1zrb+NL327IZDwo+LEblHjF1ayXALXt54IuNBoOdSNuhhb3SPhHneFmiPryEXpbsPc6LhHiNI54kv9bMq24j2uoe3r60DGTeiNFUMsjTsoYwpGWlF/jKLhBfqxA8aW7X3vnjQ5cOInsconkXO7clWOOIuzkn0Dxp5gdmxYaNhGlhdmIF2ZjqeZ1Y9APQKSrs9JlnklhjdtSGKliHtbIpQFiEAUEr8LPblQaTCSMY1LjKxVSw7mIFx6jUO0NprDkzBmLtlUIpZibFibDWwCkmsLtBpsKDIk5iC2PlfdhiPgwkVwL8tGHPnT3B7bSVBi5ozEMPE7FWvmRmJBFtNcsfK39YKBrsLGo0VlYEguSL2YAux1B1HrqriNuvM5iweVyNHma5gj8Bb3x/mg2HUjlVDZu6XuhFkxmZvOZIblUjVyWs2WxdrNZrm3S1anD4ZY1CIoVVFgALADwFAow+66h1kkcyzBlYyMFzWXkiAC0a31sOfW9M0xyGQx37Y1t1IsDceGtr99WK5agU43d1ZJGkzFHOUpInZkQqLHXkykW7JBHOqp29JhdMYvYHLEIpMRHz1FzG3tXxrQ1HNh1cWZQw52YAj7aDzhsUkih42V1PIqQQfWKg2MP1eL6C/wpbtTd1UDTYUcKdQWGTspJbXJIg7LBuV7XF7g0w2E4OGhINwY0PtANAYP3+f+7/lq/S7Aj9Yn/u/5KY0FUbThPKWM8h5682JA69SCPVUWyBZZP20v85qj/ROPNfMw84ADKAFdnZ183kS515jpUuC2bHJDMjAlXmmzAMwJOcg6g3HLpQd2N79i78+Mvs4MNqY4WYMisosGAIHgRpy8KyGy48PFj8VE7BB5DhhpmBPYOYavcnlz6W6Uz2fBhuEAzr2SyDyxGiuyj4fcBQaB+R6VmtqhpMDFOLceBVxCX+EY1OYHwZCR4Zqs7RwmGMMiq63MbAeVPMqbfC76Rbf2dhRhXmjKZxESql75S4AZlF7g5CSV5MQLige4XbGLdFcYWMh1DKfdHRhcX8nfka9lsex0GFjHcTLIR6bBAaT4zYuGjSMYa2rIXKzKCUVT8drG/LTvv0tTXYGMjhwyLJLGHAOa8ik3JPM3Nza16D0rY9Oa4aYdymSFvHmHB+yu/pDGnlhY18XxH+ixmpcdt+LguYpY2cK2QZ11YA26660r2FvKxf9YeMLw11zKBm6363OunS3IXoL52fjJPPxKxDqsMYJt9OQnXxyio8NumuW00s8vaY2MzhdWJGiZRex9tX/AOkOH+Wj+sK4N4cP8sntoKabvyRC2GxDRp0jkUTIv0bkOB4ZiKixWwsVKuWTERZfijDnK3PzgZded7crima7egPKVNDbn3V1dtwEXEqa+ProE+zdwsPEwkfyrgaZwojFtbhFAUek3NVQizmKJQcs+IlxMoPNo4X7Nx0DPwxbuBprtfeCEQt5VRmsl9dM5Ck+oG/qpdsSZTjVZO0kkE1rclWPEnKddbNn/wDGg1WbW1dvS3eGVEgaVjYxAyKRo2ZRfKPpWykdQTSraC8fI0kU6tlAyoiSDWxukmoQ9M2ht3UGoopYmLmkNliMS9WkK5rfNVS1z9IgemrOJ2cjqAyhiBYFtSPWbnpQWc476jOJWxbMtgCSbi1hzpDidnPZkOEgkUgjOjLGSCOoK3U+IJpW+wGWGQtDHEMy5tVld0DAEAhFEakE6gZtelBs48QrKGBBBAIPgdRSrdqQLHJHf3qaVBr8HNnX/wAXHsq6uyIRyhj+ov4Up3a2fG6zu0advEzWBRdBG3DHT5l/XQWG2nHC87udC8aiwzEkxiwAGpPOnINIV2HDK2IieNeHnjay9nXhr8W3Qkeg0+VbC1BmsVvJMruoiBylhfLKRYFgnIWJawXTkSDqDTLYDkpJmXL5abqDfyja6cqYHEL8Yc7cxzPIemqexPMf9tP969Au29hcuJglVY8zCSAM65lV3AaNjbXzo8uh+FUmyYZwHUmHMsj3sj27Z4gt2uXb+yr23MEZcO6ro4GaM90iEMh+sBVbZOOErJKugmhDkdzIQLekZip+iKDztaaWOGRjwyMrebHIx5G2gOg8aXYyaVcFPnkwxRYioKBibZMuvatcnQDxrV1Qx+woJ1KyRKwOh0s3tFjQK8HtGSMQw2W+WFfN+MjfPubZDew0rRCs62708bBopkky2yjExh2W3xZVyuOfM3qz7rxoGuHgb6OIYfxioHNqBWbOwMVIhZ8ZJHM2uWPJwEF/MAK5m00zE36+FKnw2KwuIRuPxRkYcOSSdyxYizWSJuVjbTS/Og3VFZPY+/BfEjDzwNC734bHPlkI1IAZFYG1zqOlaygKgxqExsFvmKkCzZDe3RrHKfGp65egy+7ySicxTyZ3jUSEcTObsuRSdAVvZzbly63JYbLGfF4qQ/BMcC+hEztb96X7Ko7GWQcbFEIOM7MRJdGWKK6R9sXFsi5tR8I6173b2iFiDSI8ZxE0ki5hoeKxaMXB5lLaeFBZ3viz4YxqPKSkQofimW6Mw9EZc+qrO7k+fBwNzJiS/pCgH7Qaiz8XG5fg4ZQfAyTAgfVjB/xK87EPDmnw55K3Gjt8nOWNvC0iv6iKBzRRRQFLd4x+qyej/UUyrLb8Y1+EYowbqvumQ90cLq2UeLMLegNQaik+6jeRfwxGJH+fJTFcYCDl7RCh7DqGuV15a2pVuXJmwub402Iax0IvNIbHuNBc2f7/AIj6Uf3SUxqjgR5Wf6afdJV6gQ4zdJHlaQMFLNmPYB5qgPr7Nw3QmrmwoQqSWFs085OpOvFcdfRSaLfCQuFMIHaKntMbZWy88uufXJ35GvTnYbEo91K+Wmtcg3HFbXQ6UDKsnsVXMUAiYIQ2LW5QsLCUjlcdbH1eNPdtbUGHhZ7Zm0VEHN5GNkUelrfbSLCldnxQCYsTlmeRlR5LyOyO5AUE2uSL+igcpBilX3yJ27zGyfwc0v2ltbGQRvK8ULIgzHhuxawGujBR9tME3giIUjiWYAjyM3X9zSoNqbUhkgkjbiWeN1PkZuRUg65NOdBTG2scTb3EfW8QHqPFP8K9/pPaH9jh9eI5exDXnZm3c2AiIzcYwJYtHLlzlBqSEOl9dKi3c2pMplOKZiCVyAJI1gBY2IjF76G5A1J06kJ4d4JwLS4d43HMKjyqfotHcH12qhjZMbiGHCgyJa15ndFIH/LDXB1PMHkNBWiG2ovn/wCFL+SvQ2xHf4f+FL+SgzGz902wzCUmOSd5EGc3AC3JyqANPE2uaupva7QpIsanMZFJGcqGikZANB8LKAPFhU+L3giknjhUSZ1lS94pAvInzituvWmexgOFoLDPLoNP6x6CLYW1HnjZnjyEOy211Atrr6bekGoBvGjhlQOHsAAwy9pm4YtrrZjqRoO+nJFJ49lRJiI1jjVRGpYkdBchF9Fyzfuigi2lGHmgwg8wDjSDoY4rKinwZyL94QjrTxowbXANtR4Hlp3c6T7N1xuKJ5qIEHgMjPYetyau7Y2kIIWkOpAsq9Xc6Io8S1hQZvFbcaLjNGuYySy2tcEiFY4r3sQAGU+oG3ImvWxcGxxfv87/AKtHxGYpmVixZEPY55WY2OvtFaLY2B4OHjjJuVUBj3sdWPrYk+uqm7UY4cj/AApZ5nY9TaRkX2Kij1UFz3A3y0v+X+Sj3A3y0v8Al/kq5VcYd+Ln4hyZbcOwte/nX5+qgibAv0nkHqi/JWf2ngJWxaqJ3jzYdu0UiYsEkXOtrWtlIPr9Va2kG2nV8Rh1BFw8kbH4pkgkKqfE6H1Cgi3U2Y4wcBErqTFH8FCbBeyNVvoKNj4ORJ8TEJmADrKvZT+uW7dNO2rcqv7rTZsFB0IjVCO5o+ww9RU14hb/AN4ygcvc8Wb08SbL9l6Cni9lyyiRUlOZcQjEk5AVEUehyDtDXlpfvFaSqOA98n/aL91FV6g8lh31T2T5jftZvvXpXiN0s08k3EtxGQ5cui5BYnnq/c3TuplsWIKj2vrNMdSTqZG5X5DwoKeJHFx8a81w8ZmI/wCZKTGl/Qgc/vU7tSbCnLtGcH4cMLr6EaVW9hYe0U6oCku9GK/VZUW4ZykANiNZyqXHfYPfTup1WV3tkZZEOVmjUxTvbUhcPKC5A6mzg2HRT3UGmghCKFUWVQFA7gBYfZUleIpQyhlIIIBBHIg6givdByiu0UBVPZMRWKxBBzSc+esjkfYb1cooClG72MMwlmK5Q0jImt7pESinwuQx9dW9rylYJMpIcqVUjUh27KW/eIrNpgdUwuEIV4UVZsQL9ggAAWBCyStzs1wo1PMCgbbtDN7ol58XESEH5sVoV+7PtqCSZZcSZX96w5McYALXmI7b6A+aOwCeRL1WxazYDCycJ45I4YwFDjLIrXAuxXR73zWsCSOt6f7KwAhhSMG+UWJPNm5sx8SxJPpoM5szeRoWYYtpADcxkpmuFLEk8NezZSoN+oJvU2yZ19zxksUlzPKLxyFRxmZyh05Wa3Ppeme9DH3JKB8IBPU7Kh+xqaAUCuDeOIorOchbs2Ibzhe68tTcHx0qcbai+MfqP+WodpR8JWkUBkvmlRuRGlyt9ARa9rWPgdaX47aLYc54YYnRzkCpdJGdSVuTbLbN2fC41oJ8dvFG54UUnlCbMQGJjUecxFtD0F+pHdVPbWMgjihCnKExELnsvfRu0SSLk2vc8zTPCYWYOZGWMuwtYOwVVvew7GpvqWPM9wAqlvXipUw+YolxLCQQ5NjxU18wad/gTQet1sUjSYgRNmiLrMmhFuMpL2vY2zqxtbmTVrZa3xWLbuaKP6kYb+Mhqm2JlXaNgikyYe/ntlHCkNsxyaX4lhp0qTYby8TFHIms+vbbS0UINuxr+NAy2eO3P+1H3UVXaQy4+WMOViLsZ1DBO3lXJHc65bnkPC9+lPqDN43ewpingEV8uXtZtCWUMV5GzG4Cg+cQe6mmxnuj6EWmmGttfKNqLHlV+1Utknsv+1m+8agrbw4N8onhtxoMzqDydSO3GfBgBbuYKelWdk49po1kKhVdVZbNmuGF7+aLc6rbb2u0akCCaQEMCYwpA7PPVhpVLdzarDBYcGCZiIYtVVbHsDl2vwoNJWc30l4USzk5REWuenaU5QR1BdVUj59X/wBNN/ZsR9WP/cpNvrtAvgJvITLbI1yEt2HRujnuoG+6eGePBQLIe0EGnxQdVXv7KkL+7Tas3jMdJiYSq4fEwsG0LBAdPASi4saubBLxxxwvHLdVtnbKV0uQCc5Y93LpQOKKKKArhFdoNBin2ViMPnEZ4z8NXSPMT2ohlUkv85gbdeHz1qjsaYBngxEjYaOFECgSlJGklvJI0rKbFyBmy3IAc89baTAbTHHxLTMEs2WNWGRuHENWF7ZgzliLdLVjoNri+IVxleTElSWuMrTDhsfER4dHa/TOBQP5HhkEeFw7mQSyh5Wtrw4gsjdrKAbnhr10krY1itxjJPPNiXRo0tw4lIIJV3MmYg6jsmMDwWtrQKt6lPuKcjzljZxfleMZx9q0wwsmZFY8yoOnLUA1DtaLNBKvxo3HtUivOxZc2Ghb40UZ9qKaD3tLCmSJ0BALDS/Lv18OlZjZommmkieIJwWUXzh1CvJx9LWOYqEW1vEnpWxpbgFAxGI7yYmP+GB/9tAypLvkt8BP81M/1CG/0p1SrejXByr8deGPTIQg+1qCnszGKMTOz3LyYgQLYXsqQCRQe4au3parOwbCTFr3Ygn60UTf61nOBJHjFeReGkeJndWY+erozSP4KkYC38a027cTDDh3BDys0rA87yEkexco9VBPsx7tP4SkeyOOr1Ldjc5/27/ypTKgR7U3c4s4lVgpAC+aSetzzHaHZy9AQe+rmxY7LJz1mmOpJ/rG5X5Ur2jvHMmJeJYCUULZ7MQbrcjTlc9geN791M9ivdX7JHlpudtfKNqLHlQX5EBBB5HT20m3Mc+4YQeaKYj6YmaM/wAtOqRbvtw58VAfgy8dPoYgZtPRIHFA+pDvx/8AD5h3hV+s6D/Wn1Z/fEZ44oBznniXxyowlc+pUPtoH4Fdrlq7QcNArtFAUUUUCXejGRJEgmIWN5FDFgSgVe21zawuFy3PxqgG7uAkviOHHIGUNmzFkypqCBfKPUOWlMdvYeSTDyLEbOwsNbDmLi/iLj18xzrMYHcwyzLLiEKjgIhCuY2Ei2DWEdgQ4BJzX0IHfQarZAPCDEWaS8hHdn1A9S2Hqq7XBXaDjC4tSrdZ/wBVRTziLwn+5dkH2KKbUm2MOHiMTF0zidfozDtf5iP7aBzWP2Zt4LtHEh75H0SwdrHDERvey9S99O70VsKyWAjttiVegjaYf33AVvtiv66B9+m4u9v8OT8tLdubTR+AgJ7U8bHsP5sd5CfN+YPbWgpVIc+OQdIYmc/SlYKv/ij+2gU7ajE+JibOOCFZZAUkz2LK1l7NrMUCnwB760H6Vj+N/wCLfhVyuUGfwu2BGCbZhLimj0IBGYqoNjzAPOtDSvY8YPEJAJE8pFxe2ttO6mlB4Mg5XHdz61V2Sey9vlZfvGpZLureZ5OJbNIJMuW/IC5uW0bQAMLWHTrV7YUVkk1Y3mmPaJNvKMLDuHhQMqR7QULjsPIpHbD4dxfUjKZU9hQ/WNOZoQwKsLg8ways2wIDtKNUhiUJG88pCjO7PeOME87ee3qFBrKz2JlB2omcgCLCs63NhmlkCE/VS3rpoNiQfJJ7Kza7uYXE7QnDQo8UUMcZFuysjM7sB87KVvblcUDfYm23mldXVFCqOWa+Ys62uwAYWUG47/HRyXHeKoHd7DWtwIyB0Kg14/ovhf7PF9RfwoGRkHePbQXHeKXf0Ywv9nh0/wCWv4VKuwsOOUEX1F/CgucUd49oqJsZGGCl1DHUDMLm5sLC+uulV32DhybmCLT5i+ju1rO7B3TuA7lQUmlyhAMuVcS0iA3HQ306XoNjRRRQFFFFAo2zj5YyOEFZSCScrMQQVtoCL3vb136VV23iRDJFiQRdfJyqCCxilIFwOZyPY+jPTf8ARUPyUf1F/Cku9uxIPck0nBjzpGzBsi3GXtaG3hQaEyjvHtFZ98RGm02dmVb4VQSWAB8s1tSf/wBvV3GjDRoWZIrhS4BEasQNdL258qz2z8HDiMa8c0EbFcOjlWjUqrNIz5QcvNUdAT4ig2qsCLg3FKd2u2j4g853Zx+zXsRD6q39LGvIx2ZkhSNoebtdcqqsZUsq20a5YC40sSa9bnj9Qw2lvJJ/CgcVyu0UC3Yg7Mv7eb+c0ypRsrGIgKsyq0k84QEgFiJG5d/Km9AgxG9qCVo1W5SRYzclfOGuW69o3uAAdcp1FXNgzZkk7LC00w7QtfyjG47xTEqKpbG8x/2033r0F+kWwWEmIxU41UusCnvEAIa3hxHYeqru2NrJDFIxdAyo7AFgCSqk6A86qbsvHFg4FzrfhKxuwBLOMzk69WJNA2xU4RGc8lUsbc7KCT/Cle5+Hy4KIkWaQcZu8tKS5J7z2vsqTb2LU4SfK634Ulu0OeRrUlk3sTD4WHIYmAhW4Li4ZeEMmnIkMbX6rQa+io4sQreawa3OxB/hUlAUUUUBVfBQFFIPxnb6zsw+w1YooCiiigKKKKApNvcb4Rk6ytHEPEySItvYTXd5Ntthow6qrA57lmKgFUZl5KeZFvZ31Bt3EXOCvpnxMZIve1o5HAuOeoFAz2hs1ZlAIGjIwJAJGV1Ygd18tqyuDZ02kV85/dExYgW8hLDCy378rhFrais/DgQNrSSW/wDlox62kcfwQeygu4jd2F5Hdo1LMuXzQDzJJuNSTceyl+7OxYHwcJMS34aq30k7LfaDWkpPuxpHKt75MROo9BkZh/NQTf0bw/yS/b+Ne02DAOUS+yr9FAg2VstXVGBKiKfEEKMuUkyyDW4PIcrEWuaf0q3bPkW/b4j76SmtBm8Vuu7TtIrqqs6MQM/Nb3fnbidB0tTHd+O0b9pmvPOdbaeVfQWA00+2q2O3pEUzRGNiVK6ho7ZWvc+dcEW806npVrYb3jbQjy0/MW/rXP8ArQG2NgQ4hGDxxsxRlDMillzAi4JFxal26mEhlwkeaGPiRrwZAUW4ki7Dg3HeL+gitDek27yhZcYnUYgv6eJFE3/p6qCtvbs6FMDOVijBKFRZFGrkIOnO7U0w+wcOi2WCIA2BtGuthYX01qjvVHn9zR37L4qLML2uEDyW9qD2U74ovluM1r2vrbvt3UEeGwaR3yIi355VC3tyvYa1PXmu3oO0Vy9doCiuXrtAUUUUBXmWMMpUi4III7wdDXb12gVndjDcuELelvxpHvDuzhoAmISEdiZHltmJ4ZBRja/TMG0+LWudwBckAd50FVdowLNDJFcHOjKdRcZ1IB+2giXd+Af1a9/X8aR/ozCy7RkhaNWyQRPbXQ8SToD4inmwcaZcNE50JQZh1DL2WHqYGsqkTJjONGVUvjJoGzAm+aJbXsRcAxC3jQbXD4VYxZFCjnYcrml26+sLSWsJpZZR9F3OX2qAfXS/enFYiPCyXeG7gRKArhi0pyC3b0N2v6qY4bCYiNERTAERQo7L8lAA+F4UDailhXF/Gg+rJ+auqmKtq0F/oSW/noPG7XvB/bYjn+2kprWc2HHKeA2bsD3SJFWwTOZTlNj2jrmrR0FWTZsRbMYkLXDZiilrr5pva9x0PSq+wvem/az/AH0lU9p7tmWfihwo8lcdq94y/aGujWIA6c73qzu6hETXYt5afUgA+/SDoB3fbQXMY8gW8SozWOjsVF7aahT1rNbKxmIXF4jiRwq7jDkgSuVuwdFseHqTl7haw5092ntlYAS0cz+b73E7+cbdB061lxthJ8S+IRZTGvuZGtFISDG0kj3AFwRnW4560F7enEzq+EKxxlvdAyjitYnhS6E8PQW661Zwuy5vdHupo0EpiEZTikqNbmx4etettETxrk4qSRussbGCVlDryzDKLqQSCOdjUWD3wC9nFRvA18ofJJwHPzGKgj0MB66DQxMxUZgAeoBuPbYX9le6zeBxchnLOZlQPJZSjFShChOSd9256ctautvPEJOHaW98t+DLlvlDanL3Ggbg12vEMoZQwvYi4uCD7DqPXXug4a8xTBhdSCLkad6kgj1EEeqvdUNie9f3k33slBfooooOGi9ArtqBbt3CPNE0SojK6kHOxAHK2gHaHrFJtk7ExUDyS5YHkdETz3UHhCyFuwegA0t19WmxEmVWYC5UE20F7C9rnQXpfsXbgxAY5cgAUi7A3DZudvNN1OndY9aBNu7Nio5sRC0cI7SzheKxCifNmAPD17aM3IWzUsebEDECPhxEDH5r8Vr5nhL2tkvlysxzeHKnkMDvtCcxuVQLAHZQCcycQ8IXuBcOrE25G2hN6psAduBcrWGH4nzS+qZiOlkJW/jQMtsIZZsHG4APFaZgDceRQ2sSASM7r0p8KzWJhkj2hhczZ4yMQqs3ngsqtkNgAR2Lg8+yQb860oNAUUUUCndY/qw+nN99JTelG6y2wqeLSH2yuab0EOLxSxoXa+VRc2BY29ABJ9VZnZW98EcRD8W/ElP/AA8/JpXZT5nUEGtXRQIF34wxF7zf9vP+Skm6e9EGHwojdJlcPKWth5jmLSM2cEJyII569K3VDUGfXfnCkXvL/wBvP+So8bvfhmjdckktxrGYJu14apatHXRQfLjtnFQOwwzkQa5UeHESAEAns3XMqtysTofDWne7u+RHG91q6uZLqUgnKFQiKCOySL5etba1FqDPHfjDXtae/wD9NP8Akr0u/OGva049OGn/ACU/tXaDNbR3uiaJhE0qSFTkY4adlDdLjh6i9JNyd5JUiY4wyAljljXCy6ZmLFiQhuWLGwvoBW/NeIp1YXVgwuRcEEXHMaUCT+m2H10n0/6af8lexvjAek//AG0/5Kd0UCNd8oDay4jX/pp/yVz+mcGvYxGn/TT/AJKe0WoM9iNt4eW2ePE6E28hiV/lUXHppNtw4VonEeHnM2RinkcSLtYWvpryA17q3VdoPl2GmnERQYd85LsWMOIJdmJYEagLc9mxvYWJ5axYzCcV8rpijeNwZlw06gMXVlHDDXIVQRck3vrX1U0UHzDF7TxZhVBFL2fKJfDTBopA4yZWBOYBb6HmCVJ61rdmb1s0aGXDzpIQc6iGVlBBtocuoPP11orUWoFP9JEtfhYj/t5fR8WvLbzKP6jFH0YeSnNFAi3QxRbDhGiljZOfEQpcsWPZvz/9ae0UUHkV0UUUBQ1FFB5FdoooCiiig6aKKKDzIdD6Ky//ALPG/V5P2t/bHETRRQaqgUUUHKKKKDooNFFByu1yig9VyiigAKDXaKAooo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://gardenweb.ru/gallery/jergonomija/image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2" y="1777599"/>
            <a:ext cx="362202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194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Анторопометрія</vt:lpstr>
      <vt:lpstr>Презентация PowerPoint</vt:lpstr>
      <vt:lpstr>Інструменти</vt:lpstr>
      <vt:lpstr>Антропометрія:</vt:lpstr>
      <vt:lpstr>Основні типи пропорцій тіла:  </vt:lpstr>
      <vt:lpstr>Презентация PowerPoint</vt:lpstr>
      <vt:lpstr>Пропорції тіла і статеві відмінності</vt:lpstr>
      <vt:lpstr>Довжина тіла</vt:lpstr>
      <vt:lpstr>Антропометричний метод дослідження </vt:lpstr>
      <vt:lpstr>Презентация PowerPoint</vt:lpstr>
      <vt:lpstr>Антропометричні точки </vt:lpstr>
      <vt:lpstr>Антропометричні точки</vt:lpstr>
      <vt:lpstr>Викновок: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Olya</cp:lastModifiedBy>
  <cp:revision>10</cp:revision>
  <dcterms:created xsi:type="dcterms:W3CDTF">2014-04-28T13:42:35Z</dcterms:created>
  <dcterms:modified xsi:type="dcterms:W3CDTF">2014-06-06T22:18:34Z</dcterms:modified>
</cp:coreProperties>
</file>