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6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8AB4-CA96-4630-A408-AE406999C737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36E3-9FB7-4C26-B6C7-877441341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40457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8AB4-CA96-4630-A408-AE406999C737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36E3-9FB7-4C26-B6C7-877441341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51154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8AB4-CA96-4630-A408-AE406999C737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36E3-9FB7-4C26-B6C7-877441341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7497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8AB4-CA96-4630-A408-AE406999C737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36E3-9FB7-4C26-B6C7-877441341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69997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8AB4-CA96-4630-A408-AE406999C737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36E3-9FB7-4C26-B6C7-877441341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45155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8AB4-CA96-4630-A408-AE406999C737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36E3-9FB7-4C26-B6C7-877441341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2358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8AB4-CA96-4630-A408-AE406999C737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36E3-9FB7-4C26-B6C7-877441341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557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8AB4-CA96-4630-A408-AE406999C737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36E3-9FB7-4C26-B6C7-877441341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73535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8AB4-CA96-4630-A408-AE406999C737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36E3-9FB7-4C26-B6C7-877441341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46215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8AB4-CA96-4630-A408-AE406999C737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36E3-9FB7-4C26-B6C7-877441341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2334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8AB4-CA96-4630-A408-AE406999C737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36E3-9FB7-4C26-B6C7-877441341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01520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48AB4-CA96-4630-A408-AE406999C737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A36E3-9FB7-4C26-B6C7-877441341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65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8853" y="1229194"/>
            <a:ext cx="9463790" cy="2625543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Синдром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набутого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імунодефіциту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(СНІД)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93678" y="3854737"/>
            <a:ext cx="3992452" cy="194471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Підготували</a:t>
            </a:r>
          </a:p>
          <a:p>
            <a:r>
              <a:rPr lang="uk-UA" dirty="0" smtClean="0"/>
              <a:t>Учениці 11-А класу</a:t>
            </a:r>
          </a:p>
          <a:p>
            <a:r>
              <a:rPr lang="uk-UA" dirty="0" smtClean="0"/>
              <a:t>Харківської гімназії №55</a:t>
            </a:r>
          </a:p>
          <a:p>
            <a:r>
              <a:rPr lang="uk-UA" dirty="0" smtClean="0"/>
              <a:t>Зоря Владислава та Кутова Поліна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915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35" y="295076"/>
            <a:ext cx="5742546" cy="5742546"/>
          </a:xfrm>
        </p:spPr>
      </p:pic>
    </p:spTree>
    <p:extLst>
      <p:ext uri="{BB962C8B-B14F-4D97-AF65-F5344CB8AC3E}">
        <p14:creationId xmlns:p14="http://schemas.microsoft.com/office/powerpoint/2010/main" val="2711599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187" y="1341304"/>
            <a:ext cx="9144000" cy="23876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увагу!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1593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2896" y="495836"/>
            <a:ext cx="9195516" cy="1139780"/>
          </a:xfrm>
        </p:spPr>
        <p:txBody>
          <a:bodyPr>
            <a:noAutofit/>
          </a:bodyPr>
          <a:lstStyle/>
          <a:p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грудня</a:t>
            </a:r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Всесвітній</a:t>
            </a:r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день </a:t>
            </a:r>
            <a:r>
              <a:rPr lang="ru-RU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боротьби</a:t>
            </a:r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СНІДом</a:t>
            </a:r>
            <a:endParaRPr lang="ru-RU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8495" y="1788351"/>
            <a:ext cx="6172200" cy="415916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62896" y="1962138"/>
            <a:ext cx="3670479" cy="425835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СНІД</a:t>
            </a:r>
            <a:r>
              <a:rPr lang="ru-RU" sz="2400" dirty="0" smtClean="0"/>
              <a:t> – синдром </a:t>
            </a:r>
            <a:r>
              <a:rPr lang="ru-RU" sz="2400" dirty="0" err="1" smtClean="0"/>
              <a:t>набутого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імунодефіциту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ВІЛ</a:t>
            </a:r>
            <a:r>
              <a:rPr lang="ru-RU" sz="2400" dirty="0" smtClean="0"/>
              <a:t> – </a:t>
            </a:r>
            <a:r>
              <a:rPr lang="ru-RU" sz="2400" dirty="0" err="1" smtClean="0"/>
              <a:t>вірус</a:t>
            </a:r>
            <a:r>
              <a:rPr lang="ru-RU" sz="2400" dirty="0" smtClean="0"/>
              <a:t> </a:t>
            </a:r>
            <a:r>
              <a:rPr lang="ru-RU" sz="2400" dirty="0" err="1" smtClean="0"/>
              <a:t>імунодефіциту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На </a:t>
            </a:r>
            <a:r>
              <a:rPr lang="ru-RU" sz="2400" dirty="0" err="1" smtClean="0"/>
              <a:t>сьогодні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існує</a:t>
            </a:r>
            <a:r>
              <a:rPr lang="ru-RU" sz="2400" dirty="0" smtClean="0"/>
              <a:t> </a:t>
            </a:r>
            <a:r>
              <a:rPr lang="ru-RU" sz="2400" dirty="0" err="1" smtClean="0"/>
              <a:t>вакцини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профілактики</a:t>
            </a:r>
            <a:r>
              <a:rPr lang="ru-RU" sz="2400" dirty="0" smtClean="0"/>
              <a:t> </a:t>
            </a:r>
            <a:r>
              <a:rPr lang="ru-RU" sz="2400" dirty="0" err="1" smtClean="0"/>
              <a:t>СНІДу</a:t>
            </a:r>
            <a:r>
              <a:rPr lang="ru-RU" sz="2400" dirty="0"/>
              <a:t> </a:t>
            </a:r>
            <a:r>
              <a:rPr lang="ru-RU" sz="2400" dirty="0" smtClean="0"/>
              <a:t>і </a:t>
            </a:r>
            <a:r>
              <a:rPr lang="ru-RU" sz="2400" dirty="0" err="1" smtClean="0"/>
              <a:t>недостатньо</a:t>
            </a:r>
            <a:r>
              <a:rPr lang="ru-RU" sz="2400" dirty="0" smtClean="0"/>
              <a:t> </a:t>
            </a:r>
            <a:r>
              <a:rPr lang="ru-RU" sz="2400" dirty="0" err="1" smtClean="0"/>
              <a:t>ефективні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методи</a:t>
            </a:r>
            <a:r>
              <a:rPr lang="ru-RU" sz="2400" dirty="0" smtClean="0"/>
              <a:t> </a:t>
            </a:r>
            <a:r>
              <a:rPr lang="ru-RU" sz="2400" dirty="0" err="1" smtClean="0"/>
              <a:t>лікарської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терапії</a:t>
            </a:r>
            <a:r>
              <a:rPr lang="ru-RU" sz="2400" dirty="0" smtClean="0"/>
              <a:t>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захворювання</a:t>
            </a:r>
            <a:r>
              <a:rPr lang="ru-RU" sz="2400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497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5906" y="204452"/>
            <a:ext cx="7595874" cy="1052848"/>
          </a:xfrm>
        </p:spPr>
        <p:txBody>
          <a:bodyPr>
            <a:noAutofit/>
          </a:bodyPr>
          <a:lstStyle/>
          <a:p>
            <a:r>
              <a:rPr lang="ru-RU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означає</a:t>
            </a:r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Червона</a:t>
            </a:r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стрічка</a:t>
            </a:r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8218" y="5098249"/>
            <a:ext cx="3439752" cy="1156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Червону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стрічку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носять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небайдужі</a:t>
            </a:r>
            <a:r>
              <a:rPr lang="ru-RU" dirty="0" smtClean="0">
                <a:solidFill>
                  <a:srgbClr val="FF0000"/>
                </a:solidFill>
              </a:rPr>
              <a:t>!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41881" y="1545465"/>
            <a:ext cx="4972312" cy="470888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/>
              <a:t>Цей</a:t>
            </a:r>
            <a:r>
              <a:rPr lang="ru-RU" sz="2400" dirty="0" smtClean="0"/>
              <a:t> символ </a:t>
            </a:r>
            <a:r>
              <a:rPr lang="ru-RU" sz="2400" dirty="0" err="1" smtClean="0"/>
              <a:t>антиСНІДівського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руху</a:t>
            </a:r>
            <a:r>
              <a:rPr lang="ru-RU" sz="2400" dirty="0" smtClean="0"/>
              <a:t> створив художник Франк </a:t>
            </a:r>
            <a:r>
              <a:rPr lang="ru-RU" sz="2400" dirty="0" err="1" smtClean="0"/>
              <a:t>Мур</a:t>
            </a:r>
            <a:r>
              <a:rPr lang="ru-RU" sz="2400" dirty="0" smtClean="0"/>
              <a:t> у </a:t>
            </a:r>
            <a:r>
              <a:rPr lang="ru-RU" sz="2400" dirty="0" err="1" smtClean="0"/>
              <a:t>квітні</a:t>
            </a:r>
            <a:r>
              <a:rPr lang="ru-RU" sz="2400" dirty="0" smtClean="0"/>
              <a:t> 1991 року (</a:t>
            </a:r>
            <a:r>
              <a:rPr lang="ru-RU" sz="2400" dirty="0" err="1" smtClean="0"/>
              <a:t>він</a:t>
            </a:r>
            <a:r>
              <a:rPr lang="ru-RU" sz="2400" dirty="0" smtClean="0"/>
              <a:t> помер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СНІДу</a:t>
            </a:r>
            <a:r>
              <a:rPr lang="ru-RU" sz="2400" dirty="0"/>
              <a:t> </a:t>
            </a:r>
            <a:r>
              <a:rPr lang="ru-RU" sz="2400" dirty="0" smtClean="0"/>
              <a:t>через 3 роки).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/>
              <a:t>Середня</a:t>
            </a:r>
            <a:r>
              <a:rPr lang="ru-RU" sz="2400" dirty="0" smtClean="0"/>
              <a:t> </a:t>
            </a:r>
            <a:r>
              <a:rPr lang="ru-RU" sz="2400" dirty="0" err="1" smtClean="0"/>
              <a:t>тривалість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/>
              <a:t> </a:t>
            </a:r>
            <a:r>
              <a:rPr lang="ru-RU" sz="2400" dirty="0" smtClean="0"/>
              <a:t>ВІЛ-</a:t>
            </a:r>
            <a:r>
              <a:rPr lang="ru-RU" sz="2400" dirty="0" err="1" smtClean="0"/>
              <a:t>інфікованої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становить </a:t>
            </a:r>
            <a:r>
              <a:rPr lang="ru-RU" sz="2400" dirty="0" err="1" smtClean="0"/>
              <a:t>приблизно</a:t>
            </a:r>
            <a:r>
              <a:rPr lang="ru-RU" sz="2400" dirty="0" smtClean="0"/>
              <a:t> 12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однак</a:t>
            </a:r>
            <a:r>
              <a:rPr lang="ru-RU" sz="2400" dirty="0" smtClean="0"/>
              <a:t> </a:t>
            </a:r>
            <a:r>
              <a:rPr lang="ru-RU" sz="2400" dirty="0" err="1" smtClean="0"/>
              <a:t>сучасні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препарати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збільшують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цю</a:t>
            </a:r>
            <a:r>
              <a:rPr lang="ru-RU" sz="2400" dirty="0" smtClean="0"/>
              <a:t> цифру в 2-3 рази.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168" y="1257300"/>
            <a:ext cx="2895851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32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2843" y="0"/>
            <a:ext cx="3932237" cy="1039968"/>
          </a:xfrm>
        </p:spPr>
        <p:txBody>
          <a:bodyPr>
            <a:normAutofit/>
          </a:bodyPr>
          <a:lstStyle/>
          <a:p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 </a:t>
            </a:r>
            <a:r>
              <a:rPr lang="ru-RU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СНІДу</a:t>
            </a:r>
            <a:endParaRPr lang="ru-RU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21995" y="1336182"/>
            <a:ext cx="7920507" cy="476518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/>
              <a:t>людина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втрачає</a:t>
            </a:r>
            <a:r>
              <a:rPr lang="ru-RU" sz="2400" dirty="0" smtClean="0"/>
              <a:t> вагу;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/>
              <a:t>відчуває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постійну</a:t>
            </a:r>
            <a:r>
              <a:rPr lang="ru-RU" sz="2400" dirty="0" smtClean="0"/>
              <a:t> </a:t>
            </a:r>
            <a:r>
              <a:rPr lang="ru-RU" sz="2400" dirty="0" err="1" smtClean="0"/>
              <a:t>втому</a:t>
            </a:r>
            <a:r>
              <a:rPr lang="ru-RU" sz="24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err="1" smtClean="0"/>
              <a:t>довго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триматися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висока</a:t>
            </a:r>
            <a:r>
              <a:rPr lang="ru-RU" sz="2400" dirty="0" smtClean="0"/>
              <a:t> температура;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err="1" smtClean="0"/>
              <a:t>підвищена</a:t>
            </a:r>
            <a:r>
              <a:rPr lang="ru-RU" sz="2400" dirty="0" smtClean="0"/>
              <a:t> </a:t>
            </a:r>
            <a:r>
              <a:rPr lang="ru-RU" sz="2400" dirty="0" err="1" smtClean="0"/>
              <a:t>пітливість</a:t>
            </a:r>
            <a:r>
              <a:rPr lang="ru-RU" sz="24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err="1" smtClean="0"/>
              <a:t>частий</a:t>
            </a:r>
            <a:r>
              <a:rPr lang="ru-RU" sz="2400" dirty="0" smtClean="0"/>
              <a:t> пронос;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err="1" smtClean="0"/>
              <a:t>спостерігаються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сухий</a:t>
            </a:r>
            <a:r>
              <a:rPr lang="ru-RU" sz="2400" dirty="0" smtClean="0"/>
              <a:t> кашель і </a:t>
            </a:r>
            <a:r>
              <a:rPr lang="ru-RU" sz="2400" dirty="0" err="1" smtClean="0"/>
              <a:t>задишка</a:t>
            </a:r>
            <a:r>
              <a:rPr lang="ru-RU" sz="24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err="1" smtClean="0"/>
              <a:t>легкі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інфекції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простуда </a:t>
            </a:r>
            <a:r>
              <a:rPr lang="ru-RU" sz="2400" dirty="0" err="1" smtClean="0"/>
              <a:t>протікають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набагато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серйозніше</a:t>
            </a:r>
            <a:r>
              <a:rPr lang="ru-RU" sz="2400" dirty="0" smtClean="0"/>
              <a:t> і </a:t>
            </a:r>
            <a:r>
              <a:rPr lang="ru-RU" sz="2400" dirty="0" err="1" smtClean="0"/>
              <a:t>тривають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значно</a:t>
            </a:r>
            <a:r>
              <a:rPr lang="ru-RU" sz="2400" dirty="0" smtClean="0"/>
              <a:t> </a:t>
            </a:r>
            <a:r>
              <a:rPr lang="ru-RU" sz="2400" dirty="0" err="1" smtClean="0"/>
              <a:t>довше</a:t>
            </a:r>
            <a:r>
              <a:rPr lang="ru-RU" sz="2400" dirty="0" smtClean="0"/>
              <a:t> </a:t>
            </a:r>
            <a:r>
              <a:rPr lang="ru-RU" sz="2400" dirty="0" err="1" smtClean="0"/>
              <a:t>звичайного</a:t>
            </a:r>
            <a:r>
              <a:rPr lang="ru-RU" sz="24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 у </a:t>
            </a:r>
            <a:r>
              <a:rPr lang="ru-RU" sz="2400" dirty="0" err="1" smtClean="0"/>
              <a:t>хворих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СНІДом</a:t>
            </a:r>
            <a:r>
              <a:rPr lang="ru-RU" sz="2400" dirty="0" smtClean="0"/>
              <a:t>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пневмонія</a:t>
            </a:r>
            <a:r>
              <a:rPr lang="ru-RU" sz="2400" dirty="0" smtClean="0"/>
              <a:t>, </a:t>
            </a:r>
            <a:r>
              <a:rPr lang="ru-RU" sz="2400" dirty="0" err="1" smtClean="0"/>
              <a:t>коліт</a:t>
            </a:r>
            <a:r>
              <a:rPr lang="ru-RU" sz="2400" dirty="0" smtClean="0"/>
              <a:t>, герпес, </a:t>
            </a:r>
            <a:r>
              <a:rPr lang="ru-RU" sz="2400" dirty="0" err="1" smtClean="0"/>
              <a:t>грибкова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інфекція</a:t>
            </a:r>
            <a:r>
              <a:rPr lang="ru-RU" sz="2400" dirty="0" smtClean="0"/>
              <a:t> в </a:t>
            </a:r>
            <a:r>
              <a:rPr lang="ru-RU" sz="2400" dirty="0" err="1" smtClean="0"/>
              <a:t>порожнині</a:t>
            </a:r>
            <a:r>
              <a:rPr lang="ru-RU" sz="2400" dirty="0" smtClean="0"/>
              <a:t> рота, </a:t>
            </a:r>
            <a:r>
              <a:rPr lang="ru-RU" sz="2400" dirty="0" err="1" smtClean="0"/>
              <a:t>горлі</a:t>
            </a:r>
            <a:r>
              <a:rPr lang="ru-RU" sz="2400" dirty="0" smtClean="0"/>
              <a:t>, </a:t>
            </a:r>
            <a:r>
              <a:rPr lang="ru-RU" sz="2400" dirty="0" err="1" smtClean="0"/>
              <a:t>стравоході</a:t>
            </a:r>
            <a:r>
              <a:rPr lang="ru-RU" sz="2400" dirty="0" smtClean="0"/>
              <a:t> і </a:t>
            </a:r>
            <a:r>
              <a:rPr lang="ru-RU" sz="2400" dirty="0" err="1" smtClean="0"/>
              <a:t>прямій</a:t>
            </a:r>
            <a:r>
              <a:rPr lang="ru-RU" sz="2400" dirty="0" smtClean="0"/>
              <a:t> </a:t>
            </a:r>
            <a:r>
              <a:rPr lang="ru-RU" sz="2400" dirty="0" err="1" smtClean="0"/>
              <a:t>кишці</a:t>
            </a:r>
            <a:r>
              <a:rPr lang="ru-RU" sz="24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err="1" smtClean="0"/>
              <a:t>хворі</a:t>
            </a:r>
            <a:r>
              <a:rPr lang="ru-RU" sz="2400" dirty="0" smtClean="0"/>
              <a:t> </a:t>
            </a:r>
            <a:r>
              <a:rPr lang="ru-RU" sz="2400" dirty="0" err="1" smtClean="0"/>
              <a:t>СНІДом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уразливі</a:t>
            </a:r>
            <a:r>
              <a:rPr lang="ru-RU" sz="2400" dirty="0" smtClean="0"/>
              <a:t> до </a:t>
            </a:r>
            <a:r>
              <a:rPr lang="ru-RU" sz="2400" dirty="0" err="1" smtClean="0"/>
              <a:t>онкозахворювань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257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331" y="167424"/>
            <a:ext cx="8809150" cy="833907"/>
          </a:xfrm>
        </p:spPr>
        <p:txBody>
          <a:bodyPr>
            <a:normAutofit/>
          </a:bodyPr>
          <a:lstStyle/>
          <a:p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СНІД : статистика на 01.01.2014</a:t>
            </a:r>
            <a:endParaRPr lang="ru-RU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22954" y="1413455"/>
            <a:ext cx="7273903" cy="479416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/>
              <a:t>Щодня</a:t>
            </a:r>
            <a:r>
              <a:rPr lang="ru-RU" sz="2400" dirty="0" smtClean="0"/>
              <a:t> у </a:t>
            </a:r>
            <a:r>
              <a:rPr lang="ru-RU" sz="2400" dirty="0" err="1" smtClean="0"/>
              <a:t>світі</a:t>
            </a:r>
            <a:r>
              <a:rPr lang="ru-RU" sz="2400" dirty="0" smtClean="0"/>
              <a:t>  </a:t>
            </a:r>
            <a:r>
              <a:rPr lang="ru-RU" sz="2400" dirty="0" err="1" smtClean="0"/>
              <a:t>від</a:t>
            </a:r>
            <a:r>
              <a:rPr lang="ru-RU" sz="2400" dirty="0" smtClean="0"/>
              <a:t> ВІЛ/</a:t>
            </a:r>
            <a:r>
              <a:rPr lang="ru-RU" sz="2400" dirty="0" err="1" smtClean="0"/>
              <a:t>СНІДу</a:t>
            </a:r>
            <a:r>
              <a:rPr lang="ru-RU" sz="2400" dirty="0" smtClean="0"/>
              <a:t>  </a:t>
            </a:r>
            <a:r>
              <a:rPr lang="ru-RU" sz="2400" dirty="0" err="1" smtClean="0"/>
              <a:t>вмирають</a:t>
            </a:r>
            <a:r>
              <a:rPr lang="ru-RU" sz="2400" dirty="0" smtClean="0"/>
              <a:t> 8 тис. </a:t>
            </a:r>
            <a:r>
              <a:rPr lang="ru-RU" sz="2400" dirty="0" err="1" smtClean="0"/>
              <a:t>хворих</a:t>
            </a:r>
            <a:r>
              <a:rPr lang="ru-RU" sz="2400" dirty="0" smtClean="0"/>
              <a:t>, 75% з них - </a:t>
            </a:r>
            <a:r>
              <a:rPr lang="ru-RU" sz="2400" dirty="0" err="1" smtClean="0"/>
              <a:t>молоді</a:t>
            </a:r>
            <a:r>
              <a:rPr lang="ru-RU" sz="2400" dirty="0" smtClean="0"/>
              <a:t> люди до 30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/>
              <a:t>Сьогодні</a:t>
            </a:r>
            <a:r>
              <a:rPr lang="ru-RU" sz="2400" dirty="0" smtClean="0"/>
              <a:t> число ВІЛ-</a:t>
            </a:r>
            <a:r>
              <a:rPr lang="ru-RU" sz="2400" dirty="0" err="1" smtClean="0"/>
              <a:t>інфікованих</a:t>
            </a:r>
            <a:r>
              <a:rPr lang="ru-RU" sz="2400" dirty="0" smtClean="0"/>
              <a:t> у </a:t>
            </a:r>
            <a:r>
              <a:rPr lang="ru-RU" sz="2400" dirty="0" err="1" smtClean="0"/>
              <a:t>світі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перевищує</a:t>
            </a:r>
            <a:r>
              <a:rPr lang="ru-RU" sz="2400" dirty="0" smtClean="0"/>
              <a:t> 30 млн., а померло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цієї</a:t>
            </a:r>
            <a:r>
              <a:rPr lang="ru-RU" sz="2400" dirty="0" smtClean="0"/>
              <a:t> </a:t>
            </a:r>
            <a:r>
              <a:rPr lang="ru-RU" sz="2400" dirty="0" err="1" smtClean="0"/>
              <a:t>хвороби</a:t>
            </a:r>
            <a:r>
              <a:rPr lang="ru-RU" sz="2400" dirty="0" smtClean="0"/>
              <a:t> -  6 млн. людей!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/>
              <a:t>Всього</a:t>
            </a:r>
            <a:r>
              <a:rPr lang="ru-RU" sz="2400" dirty="0" smtClean="0"/>
              <a:t> c 1987 року 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 </a:t>
            </a:r>
            <a:r>
              <a:rPr lang="ru-RU" sz="2400" dirty="0" err="1" smtClean="0"/>
              <a:t>офіційно</a:t>
            </a:r>
            <a:r>
              <a:rPr lang="ru-RU" sz="2400" dirty="0" smtClean="0"/>
              <a:t> </a:t>
            </a:r>
            <a:r>
              <a:rPr lang="ru-RU" sz="2400" dirty="0" err="1" smtClean="0"/>
              <a:t>зареєстровано</a:t>
            </a:r>
            <a:r>
              <a:rPr lang="ru-RU" sz="2400" dirty="0" smtClean="0"/>
              <a:t> 245 161 </a:t>
            </a:r>
            <a:r>
              <a:rPr lang="ru-RU" sz="2400" dirty="0" err="1" smtClean="0"/>
              <a:t>новий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випадок</a:t>
            </a:r>
            <a:r>
              <a:rPr lang="ru-RU" sz="2400" dirty="0" smtClean="0"/>
              <a:t> ВІЛ-</a:t>
            </a:r>
            <a:r>
              <a:rPr lang="ru-RU" sz="2400" dirty="0" err="1" smtClean="0"/>
              <a:t>інфекції</a:t>
            </a:r>
            <a:r>
              <a:rPr lang="ru-RU" sz="2400" dirty="0" smtClean="0"/>
              <a:t> (з них 40733 у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З 1987 року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СНІДу</a:t>
            </a:r>
            <a:r>
              <a:rPr lang="ru-RU" sz="2400" dirty="0" smtClean="0"/>
              <a:t> 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 померли 32 012 </a:t>
            </a:r>
            <a:r>
              <a:rPr lang="ru-RU" sz="2400" dirty="0" err="1" smtClean="0"/>
              <a:t>осіб</a:t>
            </a:r>
            <a:r>
              <a:rPr lang="ru-RU" sz="2400" dirty="0" smtClean="0"/>
              <a:t>, з них 337 </a:t>
            </a:r>
            <a:r>
              <a:rPr lang="ru-RU" sz="2400" dirty="0" err="1" smtClean="0"/>
              <a:t>випадків</a:t>
            </a:r>
            <a:r>
              <a:rPr lang="ru-RU" sz="2400" dirty="0" smtClean="0"/>
              <a:t> -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дитяча</a:t>
            </a:r>
            <a:r>
              <a:rPr lang="ru-RU" sz="2400" dirty="0" smtClean="0"/>
              <a:t> </a:t>
            </a:r>
            <a:r>
              <a:rPr lang="ru-RU" sz="2400" dirty="0" err="1" smtClean="0"/>
              <a:t>смертність</a:t>
            </a:r>
            <a:r>
              <a:rPr lang="ru-RU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 з ВІЛ-</a:t>
            </a:r>
            <a:r>
              <a:rPr lang="ru-RU" sz="2400" dirty="0" err="1" smtClean="0"/>
              <a:t>інфекцією</a:t>
            </a:r>
            <a:r>
              <a:rPr lang="ru-RU" sz="2400" dirty="0" smtClean="0"/>
              <a:t> </a:t>
            </a:r>
            <a:r>
              <a:rPr lang="ru-RU" sz="2400" dirty="0" err="1" smtClean="0"/>
              <a:t>живе</a:t>
            </a:r>
            <a:r>
              <a:rPr lang="ru-RU" sz="2400" dirty="0" smtClean="0"/>
              <a:t> до 270 </a:t>
            </a:r>
            <a:r>
              <a:rPr lang="ru-RU" sz="2400" dirty="0" err="1" smtClean="0"/>
              <a:t>тисяч</a:t>
            </a:r>
            <a:r>
              <a:rPr lang="ru-RU" sz="2400" dirty="0" smtClean="0"/>
              <a:t> </a:t>
            </a:r>
            <a:r>
              <a:rPr lang="ru-RU" sz="2400" dirty="0" err="1" smtClean="0"/>
              <a:t>чоловік</a:t>
            </a:r>
            <a:r>
              <a:rPr lang="ru-RU" sz="2400" dirty="0" smtClean="0"/>
              <a:t>. І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кожен</a:t>
            </a:r>
            <a:r>
              <a:rPr lang="ru-RU" sz="2400" dirty="0" smtClean="0"/>
              <a:t> </a:t>
            </a:r>
            <a:r>
              <a:rPr lang="ru-RU" sz="2400" dirty="0" err="1" smtClean="0"/>
              <a:t>другий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знає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свій</a:t>
            </a:r>
            <a:r>
              <a:rPr lang="ru-RU" sz="2400" dirty="0" smtClean="0"/>
              <a:t> </a:t>
            </a:r>
            <a:r>
              <a:rPr lang="ru-RU" sz="2400" dirty="0" err="1" smtClean="0"/>
              <a:t>діагноз</a:t>
            </a:r>
            <a:r>
              <a:rPr lang="ru-RU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824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203" y="167425"/>
            <a:ext cx="5792832" cy="1014212"/>
          </a:xfrm>
        </p:spPr>
        <p:txBody>
          <a:bodyPr>
            <a:normAutofit/>
          </a:bodyPr>
          <a:lstStyle/>
          <a:p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СНІД ПЕРЕДАЄТЬСЯ</a:t>
            </a:r>
            <a:endParaRPr lang="ru-RU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841" y="1193711"/>
            <a:ext cx="3236353" cy="20002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4284" y="3167399"/>
            <a:ext cx="3809465" cy="98185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 smtClean="0"/>
              <a:t>Статевим</a:t>
            </a:r>
            <a:r>
              <a:rPr lang="ru-RU" sz="3200" dirty="0" smtClean="0"/>
              <a:t> шляхом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89" y="1181638"/>
            <a:ext cx="3236353" cy="20123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840" y="3765910"/>
            <a:ext cx="3236353" cy="20002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56222" y="3195974"/>
            <a:ext cx="46147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Парентерально (</a:t>
            </a:r>
            <a:r>
              <a:rPr lang="ru-RU" sz="2800" dirty="0" err="1" smtClean="0"/>
              <a:t>ін’єкційно</a:t>
            </a:r>
            <a:r>
              <a:rPr lang="ru-RU" sz="2800" dirty="0" smtClean="0"/>
              <a:t>, через кров та </a:t>
            </a:r>
            <a:r>
              <a:rPr lang="ru-RU" sz="2800" dirty="0" err="1" smtClean="0"/>
              <a:t>іншібіологічні</a:t>
            </a:r>
            <a:r>
              <a:rPr lang="ru-RU" sz="2800" dirty="0" smtClean="0"/>
              <a:t> </a:t>
            </a:r>
            <a:r>
              <a:rPr lang="ru-RU" sz="2800" dirty="0" err="1" smtClean="0"/>
              <a:t>рідини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71005" y="5749706"/>
            <a:ext cx="49405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 smtClean="0"/>
              <a:t>Перинатальним</a:t>
            </a:r>
            <a:r>
              <a:rPr lang="ru-RU" sz="2800" dirty="0" smtClean="0"/>
              <a:t> шляхом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матері</a:t>
            </a:r>
            <a:r>
              <a:rPr lang="ru-RU" sz="2800" dirty="0" smtClean="0"/>
              <a:t> до </a:t>
            </a:r>
            <a:r>
              <a:rPr lang="ru-RU" sz="2800" dirty="0" err="1" smtClean="0"/>
              <a:t>дитини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48259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110" y="215722"/>
            <a:ext cx="6204955" cy="1252470"/>
          </a:xfrm>
        </p:spPr>
        <p:txBody>
          <a:bodyPr>
            <a:normAutofit/>
          </a:bodyPr>
          <a:lstStyle/>
          <a:p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СНІД НЕ </a:t>
            </a:r>
            <a:r>
              <a:rPr lang="ru-RU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передається</a:t>
            </a:r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41" y="1468192"/>
            <a:ext cx="3895747" cy="467144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0110" y="1168576"/>
            <a:ext cx="4550131" cy="5270679"/>
          </a:xfrm>
        </p:spPr>
        <p:txBody>
          <a:bodyPr>
            <a:noAutofit/>
          </a:bodyPr>
          <a:lstStyle/>
          <a:p>
            <a:r>
              <a:rPr lang="ru-RU" sz="2400" dirty="0" smtClean="0"/>
              <a:t>• при </a:t>
            </a:r>
            <a:r>
              <a:rPr lang="ru-RU" sz="2400" dirty="0" err="1" smtClean="0"/>
              <a:t>дотиках</a:t>
            </a:r>
            <a:r>
              <a:rPr lang="ru-RU" sz="2400" dirty="0" smtClean="0"/>
              <a:t>, </a:t>
            </a:r>
            <a:r>
              <a:rPr lang="ru-RU" sz="2400" dirty="0" err="1" smtClean="0"/>
              <a:t>обіймах</a:t>
            </a:r>
            <a:r>
              <a:rPr lang="ru-RU" sz="2400" dirty="0" smtClean="0"/>
              <a:t>, </a:t>
            </a:r>
            <a:r>
              <a:rPr lang="ru-RU" sz="2400" dirty="0" err="1" smtClean="0"/>
              <a:t>рукостисканнях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• через </a:t>
            </a:r>
            <a:r>
              <a:rPr lang="ru-RU" sz="2400" dirty="0" err="1" smtClean="0"/>
              <a:t>поцілунки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• при </a:t>
            </a:r>
            <a:r>
              <a:rPr lang="ru-RU" sz="2400" dirty="0" err="1" smtClean="0"/>
              <a:t>спільному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проживанні</a:t>
            </a:r>
            <a:r>
              <a:rPr lang="ru-RU" sz="2400" dirty="0" smtClean="0"/>
              <a:t> в </a:t>
            </a:r>
            <a:r>
              <a:rPr lang="ru-RU" sz="2400" dirty="0" err="1" smtClean="0"/>
              <a:t>однійквартирі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• </a:t>
            </a:r>
            <a:r>
              <a:rPr lang="ru-RU" sz="2400" dirty="0" err="1" smtClean="0"/>
              <a:t>повітряно</a:t>
            </a:r>
            <a:r>
              <a:rPr lang="ru-RU" sz="2400" dirty="0" smtClean="0"/>
              <a:t> - </a:t>
            </a:r>
            <a:r>
              <a:rPr lang="ru-RU" sz="2400" dirty="0" err="1" smtClean="0"/>
              <a:t>крапельним</a:t>
            </a:r>
            <a:r>
              <a:rPr lang="ru-RU" sz="2400" dirty="0" smtClean="0"/>
              <a:t> шляхом(у тому </a:t>
            </a:r>
            <a:r>
              <a:rPr lang="ru-RU" sz="2400" dirty="0" err="1" smtClean="0"/>
              <a:t>числі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чханні</a:t>
            </a:r>
            <a:r>
              <a:rPr lang="ru-RU" sz="2400" dirty="0" smtClean="0"/>
              <a:t> і </a:t>
            </a:r>
            <a:r>
              <a:rPr lang="ru-RU" sz="2400" dirty="0" err="1" smtClean="0"/>
              <a:t>кашлі</a:t>
            </a:r>
            <a:r>
              <a:rPr lang="ru-RU" sz="2400" dirty="0" smtClean="0"/>
              <a:t>);</a:t>
            </a:r>
          </a:p>
          <a:p>
            <a:r>
              <a:rPr lang="ru-RU" sz="2400" dirty="0" smtClean="0"/>
              <a:t>• через </a:t>
            </a:r>
            <a:r>
              <a:rPr lang="ru-RU" sz="2400" dirty="0" err="1" smtClean="0"/>
              <a:t>гроші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• при </a:t>
            </a:r>
            <a:r>
              <a:rPr lang="ru-RU" sz="2400" dirty="0" err="1" smtClean="0"/>
              <a:t>купанні</a:t>
            </a:r>
            <a:r>
              <a:rPr lang="ru-RU" sz="2400" dirty="0" smtClean="0"/>
              <a:t> у </a:t>
            </a:r>
            <a:r>
              <a:rPr lang="ru-RU" sz="2400" dirty="0" err="1" smtClean="0"/>
              <a:t>воді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• через </a:t>
            </a:r>
            <a:r>
              <a:rPr lang="ru-RU" sz="2400" dirty="0" err="1" smtClean="0"/>
              <a:t>постільну</a:t>
            </a:r>
            <a:r>
              <a:rPr lang="ru-RU" sz="2400" dirty="0" smtClean="0"/>
              <a:t> </a:t>
            </a:r>
            <a:r>
              <a:rPr lang="ru-RU" sz="2400" dirty="0" err="1" smtClean="0"/>
              <a:t>білизну</a:t>
            </a:r>
            <a:r>
              <a:rPr lang="ru-RU" sz="2400" dirty="0" smtClean="0"/>
              <a:t>, </a:t>
            </a:r>
            <a:r>
              <a:rPr lang="ru-RU" sz="2400" dirty="0" err="1" smtClean="0"/>
              <a:t>предметипобуту</a:t>
            </a:r>
            <a:r>
              <a:rPr lang="ru-RU" sz="2400" dirty="0" smtClean="0"/>
              <a:t>, </a:t>
            </a:r>
            <a:r>
              <a:rPr lang="ru-RU" sz="2400" dirty="0" err="1" smtClean="0"/>
              <a:t>іграшки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• при укусах комах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</a:t>
            </a:r>
            <a:r>
              <a:rPr lang="ru-RU" sz="2400" dirty="0" smtClean="0"/>
              <a:t>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8240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889" y="296216"/>
            <a:ext cx="4789868" cy="1090188"/>
          </a:xfrm>
        </p:spPr>
        <p:txBody>
          <a:bodyPr/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СТАТЕВІ СТОСУНКИ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3621" y="4432302"/>
            <a:ext cx="7652734" cy="2665925"/>
          </a:xfrm>
        </p:spPr>
        <p:txBody>
          <a:bodyPr/>
          <a:lstStyle/>
          <a:p>
            <a:r>
              <a:rPr lang="ru-RU" dirty="0" smtClean="0"/>
              <a:t>За </a:t>
            </a:r>
            <a:r>
              <a:rPr lang="ru-RU" dirty="0" err="1" smtClean="0"/>
              <a:t>останні</a:t>
            </a:r>
            <a:r>
              <a:rPr lang="ru-RU" dirty="0" smtClean="0"/>
              <a:t> два роки число людей,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заразилися</a:t>
            </a:r>
            <a:r>
              <a:rPr lang="ru-RU" dirty="0" smtClean="0"/>
              <a:t> ВІЛ </a:t>
            </a:r>
            <a:r>
              <a:rPr lang="ru-RU" dirty="0" err="1" smtClean="0"/>
              <a:t>статевим</a:t>
            </a:r>
            <a:r>
              <a:rPr lang="ru-RU" dirty="0" smtClean="0"/>
              <a:t> шляхом, </a:t>
            </a:r>
            <a:r>
              <a:rPr lang="ru-RU" dirty="0" err="1" smtClean="0"/>
              <a:t>збільшилось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в два рази.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сьогоднішній</a:t>
            </a:r>
            <a:r>
              <a:rPr lang="ru-RU" dirty="0" smtClean="0"/>
              <a:t> день 45% </a:t>
            </a:r>
            <a:r>
              <a:rPr lang="ru-RU" dirty="0" err="1" smtClean="0"/>
              <a:t>заражень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через </a:t>
            </a:r>
            <a:r>
              <a:rPr lang="ru-RU" dirty="0" err="1" smtClean="0"/>
              <a:t>незахищений</a:t>
            </a:r>
            <a:r>
              <a:rPr lang="ru-RU" dirty="0" smtClean="0"/>
              <a:t> секс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621" y="1146177"/>
            <a:ext cx="6118404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5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6909" y="111102"/>
            <a:ext cx="3798194" cy="1325563"/>
          </a:xfrm>
        </p:spPr>
        <p:txBody>
          <a:bodyPr/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НАРКОМАНІЯ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63" y="1420231"/>
            <a:ext cx="4051662" cy="4529808"/>
          </a:xfrm>
        </p:spPr>
      </p:pic>
      <p:sp>
        <p:nvSpPr>
          <p:cNvPr id="5" name="Прямоугольник 4"/>
          <p:cNvSpPr/>
          <p:nvPr/>
        </p:nvSpPr>
        <p:spPr>
          <a:xfrm>
            <a:off x="3048000" y="1436665"/>
            <a:ext cx="463116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кількості</a:t>
            </a:r>
            <a:r>
              <a:rPr lang="ru-RU" sz="2400" dirty="0" smtClean="0"/>
              <a:t> ВІЛ-</a:t>
            </a:r>
            <a:r>
              <a:rPr lang="ru-RU" sz="2400" dirty="0" err="1" smtClean="0"/>
              <a:t>інфікованих</a:t>
            </a:r>
            <a:r>
              <a:rPr lang="ru-RU" sz="2400" dirty="0" smtClean="0"/>
              <a:t>, наркомани </a:t>
            </a:r>
            <a:r>
              <a:rPr lang="ru-RU" sz="2400" dirty="0" err="1" smtClean="0"/>
              <a:t>складають</a:t>
            </a:r>
            <a:r>
              <a:rPr lang="ru-RU" sz="2400" dirty="0" smtClean="0"/>
              <a:t> 88%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 50 </a:t>
            </a:r>
            <a:r>
              <a:rPr lang="ru-RU" sz="2400" dirty="0" err="1" smtClean="0"/>
              <a:t>тисяч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молодих</a:t>
            </a:r>
            <a:r>
              <a:rPr lang="ru-RU" sz="2400" dirty="0" smtClean="0"/>
              <a:t> людей з </a:t>
            </a:r>
            <a:r>
              <a:rPr lang="ru-RU" sz="2400" dirty="0" err="1" smtClean="0"/>
              <a:t>подвійним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діагнозом</a:t>
            </a:r>
            <a:r>
              <a:rPr lang="ru-RU" sz="2400" dirty="0" smtClean="0"/>
              <a:t> – ВІЛ-</a:t>
            </a:r>
            <a:r>
              <a:rPr lang="ru-RU" sz="2400" dirty="0" err="1" smtClean="0"/>
              <a:t>наркоманія</a:t>
            </a:r>
            <a:r>
              <a:rPr lang="ru-RU" sz="2400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52% </a:t>
            </a:r>
            <a:r>
              <a:rPr lang="ru-RU" sz="2400" dirty="0" err="1" smtClean="0"/>
              <a:t>заражень</a:t>
            </a:r>
            <a:r>
              <a:rPr lang="ru-RU" sz="2400" dirty="0" smtClean="0"/>
              <a:t> ВІЛ </a:t>
            </a:r>
            <a:r>
              <a:rPr lang="ru-RU" sz="2400" dirty="0" err="1" smtClean="0"/>
              <a:t>відбувається</a:t>
            </a:r>
            <a:r>
              <a:rPr lang="ru-RU" sz="2400" dirty="0" smtClean="0"/>
              <a:t> «через шприц»…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906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338</Words>
  <Application>Microsoft Office PowerPoint</Application>
  <PresentationFormat>Широкоэкранный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Синдром набутого імунодефіциту (СНІД)</vt:lpstr>
      <vt:lpstr>1 грудня – Всесвітній день боротьби зі СНІДом</vt:lpstr>
      <vt:lpstr>Що означає Червона стрічка?</vt:lpstr>
      <vt:lpstr>ОЗНАКИ СНІДу</vt:lpstr>
      <vt:lpstr>СНІД : статистика на 01.01.2014</vt:lpstr>
      <vt:lpstr>СНІД ПЕРЕДАЄТЬСЯ</vt:lpstr>
      <vt:lpstr>СНІД НЕ передається… </vt:lpstr>
      <vt:lpstr>СТАТЕВІ СТОСУНКИ</vt:lpstr>
      <vt:lpstr>НАРКОМАНІЯ</vt:lpstr>
      <vt:lpstr>Презентация PowerPoint</vt:lpstr>
      <vt:lpstr>Дякуємо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Синдром набутого імунодефіциту (СНІД)</dc:title>
  <dc:creator>User</dc:creator>
  <cp:lastModifiedBy>User</cp:lastModifiedBy>
  <cp:revision>8</cp:revision>
  <dcterms:created xsi:type="dcterms:W3CDTF">2015-01-24T09:45:19Z</dcterms:created>
  <dcterms:modified xsi:type="dcterms:W3CDTF">2015-01-24T20:04:09Z</dcterms:modified>
</cp:coreProperties>
</file>