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67" r:id="rId3"/>
    <p:sldId id="257" r:id="rId4"/>
    <p:sldId id="258" r:id="rId5"/>
    <p:sldId id="259" r:id="rId6"/>
    <p:sldId id="275" r:id="rId7"/>
    <p:sldId id="277" r:id="rId8"/>
    <p:sldId id="274" r:id="rId9"/>
    <p:sldId id="282" r:id="rId10"/>
    <p:sldId id="269" r:id="rId11"/>
    <p:sldId id="260" r:id="rId12"/>
    <p:sldId id="261" r:id="rId13"/>
    <p:sldId id="262" r:id="rId14"/>
    <p:sldId id="268" r:id="rId15"/>
    <p:sldId id="263" r:id="rId16"/>
    <p:sldId id="270" r:id="rId17"/>
    <p:sldId id="278" r:id="rId18"/>
    <p:sldId id="281" r:id="rId19"/>
    <p:sldId id="280" r:id="rId20"/>
    <p:sldId id="279" r:id="rId21"/>
    <p:sldId id="272" r:id="rId22"/>
    <p:sldId id="265" r:id="rId23"/>
    <p:sldId id="283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AFE7991-E2B4-40CB-8FCA-9743BEFE5395}" type="datetimeFigureOut">
              <a:rPr lang="ru-RU" smtClean="0"/>
              <a:t>16.01.2014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F1F72F-9437-40C5-9076-1E0890508515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Типи </a:t>
            </a:r>
            <a:r>
              <a:rPr lang="uk-UA" sz="4000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генетичних </a:t>
            </a:r>
            <a:r>
              <a:rPr lang="uk-UA" sz="4000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хвороб людини</a:t>
            </a:r>
            <a:endParaRPr lang="ru-RU" sz="40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6193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Полігенні </a:t>
            </a: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021259"/>
            <a:ext cx="5184576" cy="4226024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tx1"/>
                </a:solidFill>
              </a:rPr>
              <a:t>Мутації в кількох генах.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54463" y="2294408"/>
            <a:ext cx="47625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174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uk-UA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Хвороба Альцгеймера 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/>
          <a:lstStyle/>
          <a:p>
            <a:r>
              <a:rPr lang="uk-UA" dirty="0"/>
              <a:t>г</a:t>
            </a:r>
            <a:r>
              <a:rPr lang="uk-UA" dirty="0" smtClean="0"/>
              <a:t>оловний </a:t>
            </a:r>
            <a:r>
              <a:rPr lang="uk-UA" dirty="0" smtClean="0"/>
              <a:t>мозок людини похилого віку в нормі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92896"/>
            <a:ext cx="4038600" cy="3633267"/>
          </a:xfrm>
        </p:spPr>
        <p:txBody>
          <a:bodyPr/>
          <a:lstStyle/>
          <a:p>
            <a:r>
              <a:rPr lang="uk-UA" dirty="0" smtClean="0"/>
              <a:t>і хворої на хворобу Альцгеймера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78" y="3573016"/>
            <a:ext cx="6474296" cy="292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43" y="404664"/>
            <a:ext cx="2449061" cy="183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7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Ожиріння    і      Діабет 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Порушення обміну речовин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Порушення роботи підшлункової залози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359024" cy="135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3749402" cy="287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t="9776" r="8812" b="20457"/>
          <a:stretch/>
        </p:blipFill>
        <p:spPr bwMode="auto">
          <a:xfrm>
            <a:off x="323529" y="3480038"/>
            <a:ext cx="3875830" cy="283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707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Ревматоїдний артрит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/>
              <a:t>генетичний дефект імунної системи</a:t>
            </a:r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888432" cy="27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44998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968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688" y="332656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Хромосомні </a:t>
            </a:r>
            <a:endParaRPr lang="ru-RU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132856"/>
            <a:ext cx="4680520" cy="4536504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</a:rPr>
              <a:t>Відхилення в структурі і кількості </a:t>
            </a:r>
            <a:r>
              <a:rPr lang="uk-UA" sz="4000" b="1" dirty="0" smtClean="0">
                <a:solidFill>
                  <a:schemeClr val="tx1"/>
                </a:solidFill>
              </a:rPr>
              <a:t>хромосом</a:t>
            </a:r>
            <a:endParaRPr lang="uk-UA" sz="4000" b="1" dirty="0" smtClean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5337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25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Хвороба Дауна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Зайва 21 аутосома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Прояви хвороби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60" y="2132856"/>
            <a:ext cx="391477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407163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930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Синдром «котячого лементу»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втрата </a:t>
            </a:r>
            <a:r>
              <a:rPr lang="uk-UA" dirty="0"/>
              <a:t>частини плеча п’ятої </a:t>
            </a:r>
            <a:r>
              <a:rPr lang="uk-UA" dirty="0" smtClean="0"/>
              <a:t>хромосоми</a:t>
            </a:r>
          </a:p>
          <a:p>
            <a:r>
              <a:rPr lang="uk-UA" dirty="0"/>
              <a:t>н</a:t>
            </a:r>
            <a:r>
              <a:rPr lang="uk-UA" dirty="0" smtClean="0"/>
              <a:t>аслідки</a:t>
            </a:r>
            <a:r>
              <a:rPr lang="uk-UA" dirty="0"/>
              <a:t>: розумова відсталість, низька маса тіла, плач дитини, схожий на котяче нявкання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2835200" cy="39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022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Синдром </a:t>
            </a:r>
            <a:r>
              <a:rPr lang="ru-RU" sz="4000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Ангельмана</a:t>
            </a:r>
            <a:endParaRPr lang="ru-RU" sz="40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525963"/>
          </a:xfrm>
        </p:spPr>
        <p:txBody>
          <a:bodyPr/>
          <a:lstStyle/>
          <a:p>
            <a:r>
              <a:rPr lang="ru-RU" dirty="0" err="1" smtClean="0"/>
              <a:t>втрата</a:t>
            </a:r>
            <a:r>
              <a:rPr lang="ru-RU" dirty="0" smtClean="0"/>
              <a:t> </a:t>
            </a:r>
            <a:r>
              <a:rPr lang="ru-RU" dirty="0" err="1"/>
              <a:t>нормальних</a:t>
            </a:r>
            <a:r>
              <a:rPr lang="ru-RU" dirty="0"/>
              <a:t> </a:t>
            </a:r>
            <a:r>
              <a:rPr lang="ru-RU" dirty="0" err="1" smtClean="0"/>
              <a:t>материнських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копій</a:t>
            </a:r>
            <a:r>
              <a:rPr lang="ru-RU" dirty="0" smtClean="0"/>
              <a:t> </a:t>
            </a:r>
            <a:r>
              <a:rPr lang="ru-RU" dirty="0" err="1"/>
              <a:t>генів</a:t>
            </a:r>
            <a:r>
              <a:rPr lang="ru-RU" dirty="0"/>
              <a:t> у </a:t>
            </a:r>
            <a:r>
              <a:rPr lang="ru-RU" dirty="0" smtClean="0"/>
              <a:t>15 </a:t>
            </a:r>
            <a:r>
              <a:rPr lang="ru-RU" dirty="0" err="1" smtClean="0"/>
              <a:t>хромосомі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8760"/>
            <a:ext cx="2689617" cy="38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4082029" cy="287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316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Хвороба </a:t>
            </a:r>
            <a:r>
              <a:rPr lang="ru-RU" sz="4000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Шерешевського</a:t>
            </a:r>
            <a:r>
              <a:rPr lang="ru-RU" sz="4000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-Тернера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аномаліьна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статевих</a:t>
            </a:r>
            <a:r>
              <a:rPr lang="ru-RU" dirty="0" smtClean="0"/>
              <a:t> </a:t>
            </a:r>
            <a:r>
              <a:rPr lang="ru-RU" dirty="0"/>
              <a:t>хромосом. </a:t>
            </a: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37491"/>
            <a:ext cx="2880320" cy="323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4" y="3356992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08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Хвороба </a:t>
            </a:r>
            <a:r>
              <a:rPr lang="ru-RU" sz="4400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Клайнфелтера</a:t>
            </a:r>
            <a:endParaRPr lang="ru-RU" sz="44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 smtClean="0"/>
              <a:t>зайва</a:t>
            </a:r>
            <a:r>
              <a:rPr lang="ru-RU" dirty="0" smtClean="0"/>
              <a:t> Х-хромосома</a:t>
            </a:r>
          </a:p>
          <a:p>
            <a:r>
              <a:rPr lang="ru-RU" dirty="0" err="1" smtClean="0"/>
              <a:t>каріотип</a:t>
            </a:r>
            <a:r>
              <a:rPr lang="ru-RU" dirty="0" smtClean="0"/>
              <a:t> -- 47 </a:t>
            </a:r>
            <a:r>
              <a:rPr lang="ru-RU" dirty="0"/>
              <a:t>XXY.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6000028" cy="315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43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Моногенні </a:t>
            </a:r>
            <a:endParaRPr lang="ru-RU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4067944" cy="437004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tx1"/>
                </a:solidFill>
              </a:rPr>
              <a:t>Мутація одного гена,</a:t>
            </a:r>
            <a:r>
              <a:rPr lang="uk-UA" sz="3600" dirty="0" smtClean="0"/>
              <a:t> </a:t>
            </a:r>
            <a:r>
              <a:rPr lang="uk-UA" sz="3600" dirty="0" smtClean="0">
                <a:solidFill>
                  <a:schemeClr val="tx1"/>
                </a:solidFill>
              </a:rPr>
              <a:t>який кодує білок, в результаті – міняється структура білка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26580"/>
          <a:stretch/>
        </p:blipFill>
        <p:spPr bwMode="auto">
          <a:xfrm>
            <a:off x="5580112" y="2132856"/>
            <a:ext cx="253497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971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Синдром </a:t>
            </a:r>
            <a:r>
              <a:rPr lang="ru-RU" sz="4000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Едвардса</a:t>
            </a:r>
            <a:endParaRPr lang="ru-RU" sz="40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 smtClean="0"/>
              <a:t>трисомія</a:t>
            </a:r>
            <a:r>
              <a:rPr lang="ru-RU" dirty="0" smtClean="0"/>
              <a:t> </a:t>
            </a:r>
            <a:r>
              <a:rPr lang="ru-RU" dirty="0"/>
              <a:t>за 18-ю </a:t>
            </a:r>
            <a:r>
              <a:rPr lang="ru-RU" dirty="0" smtClean="0"/>
              <a:t>хромосомою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5"/>
            <a:ext cx="2639938" cy="353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4090460" cy="261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796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845" y="388512"/>
            <a:ext cx="5904656" cy="16003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Мітохондріальні</a:t>
            </a: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1988839"/>
            <a:ext cx="4419600" cy="4248473"/>
          </a:xfrm>
        </p:spPr>
        <p:txBody>
          <a:bodyPr>
            <a:normAutofit/>
          </a:bodyPr>
          <a:lstStyle/>
          <a:p>
            <a:r>
              <a:rPr lang="uk-UA" sz="4400" b="1" dirty="0"/>
              <a:t>П</a:t>
            </a:r>
            <a:r>
              <a:rPr lang="uk-UA" sz="4400" b="1" dirty="0" smtClean="0"/>
              <a:t>ошкодження </a:t>
            </a:r>
            <a:r>
              <a:rPr lang="uk-UA" sz="4400" b="1" dirty="0"/>
              <a:t>у молекулах ДНК </a:t>
            </a:r>
            <a:r>
              <a:rPr lang="uk-UA" sz="4400" b="1" dirty="0" smtClean="0"/>
              <a:t>мітохондрій.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714917" y="2205963"/>
            <a:ext cx="4038600" cy="259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176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Синдром Пірсона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/>
              <a:t>порушення кровотворення, функцій підшлункової залози. Нерідко буває ниркова та печіночна недостатність . 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8600" cy="284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837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8000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Аміноцитез</a:t>
            </a:r>
            <a:endParaRPr lang="ru-RU" sz="80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Що це?</a:t>
            </a:r>
          </a:p>
          <a:p>
            <a:pPr marL="0" indent="0">
              <a:buNone/>
            </a:pPr>
            <a:r>
              <a:rPr lang="ru-RU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Амніоцентез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це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спосіб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забору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рідини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(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амніотичних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вод) з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амніотичного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мішка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для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проведення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генетичного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тестування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під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час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вагітності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20888"/>
            <a:ext cx="4230406" cy="275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53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83686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6744"/>
            <a:ext cx="297614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777989" cy="251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315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Муковісцидоз</a:t>
            </a:r>
            <a:r>
              <a:rPr lang="uk-UA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uk-UA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Кістозний</a:t>
            </a:r>
            <a:r>
              <a:rPr lang="uk-UA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фіброз) 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р</a:t>
            </a:r>
            <a:r>
              <a:rPr lang="uk-UA" dirty="0" smtClean="0"/>
              <a:t>ецесивна </a:t>
            </a:r>
            <a:r>
              <a:rPr lang="uk-UA" dirty="0" smtClean="0"/>
              <a:t>патологія</a:t>
            </a:r>
          </a:p>
          <a:p>
            <a:r>
              <a:rPr lang="uk-UA" dirty="0" smtClean="0"/>
              <a:t>хронічний </a:t>
            </a:r>
            <a:r>
              <a:rPr lang="uk-UA" dirty="0"/>
              <a:t>процес в дихальних шляхах, порушення </a:t>
            </a:r>
            <a:r>
              <a:rPr lang="uk-UA" dirty="0" smtClean="0"/>
              <a:t>роботи підшлункової </a:t>
            </a:r>
            <a:r>
              <a:rPr lang="uk-UA" dirty="0"/>
              <a:t>залози, підвищений вміст електролітів в потовій рідині та обструктивна азооспермія у чоловіків</a:t>
            </a:r>
            <a:endParaRPr lang="ru-RU" dirty="0"/>
          </a:p>
        </p:txBody>
      </p:sp>
      <p:pic>
        <p:nvPicPr>
          <p:cNvPr id="1026" name="Picture 2" descr="C:\Users\123\Desktop\mucoviscidoz-legkie-obstrukcia-lech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79"/>
            <a:ext cx="2981025" cy="23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l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2436167" cy="24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423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Серповидноклітинна</a:t>
            </a:r>
            <a:r>
              <a:rPr lang="uk-UA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анемія (</a:t>
            </a:r>
            <a:r>
              <a:rPr lang="uk-UA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дрепаноцитоз</a:t>
            </a:r>
            <a:r>
              <a:rPr lang="uk-UA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 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рецесивна </a:t>
            </a:r>
            <a:r>
              <a:rPr lang="uk-UA" dirty="0" smtClean="0"/>
              <a:t>патологія</a:t>
            </a:r>
          </a:p>
          <a:p>
            <a:r>
              <a:rPr lang="uk-UA" dirty="0" smtClean="0"/>
              <a:t>спадкове </a:t>
            </a:r>
            <a:r>
              <a:rPr lang="uk-UA" dirty="0"/>
              <a:t>порушенням синтезу </a:t>
            </a:r>
            <a:r>
              <a:rPr lang="uk-UA" dirty="0" smtClean="0"/>
              <a:t>гемоглобіну</a:t>
            </a:r>
          </a:p>
          <a:p>
            <a:r>
              <a:rPr lang="uk-UA" dirty="0"/>
              <a:t>з</a:t>
            </a:r>
            <a:r>
              <a:rPr lang="uk-UA" dirty="0" smtClean="0"/>
              <a:t>міна </a:t>
            </a:r>
            <a:r>
              <a:rPr lang="uk-UA" dirty="0" smtClean="0"/>
              <a:t>форми еритроцитів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3068" y="3631733"/>
            <a:ext cx="2413992" cy="316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36" y="1628800"/>
            <a:ext cx="3216954" cy="18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123\Desktop\normalni-serpovydni-erytrocy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6" y="4308076"/>
            <a:ext cx="3344317" cy="18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43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Хвороба </a:t>
            </a:r>
            <a:r>
              <a:rPr lang="ru-RU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Хантінгтона</a:t>
            </a:r>
            <a:endParaRPr lang="ru-RU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10944" cy="4525963"/>
          </a:xfrm>
        </p:spPr>
        <p:txBody>
          <a:bodyPr/>
          <a:lstStyle/>
          <a:p>
            <a:r>
              <a:rPr lang="uk-UA" dirty="0" smtClean="0"/>
              <a:t>білок хантінгтін з невідомою функцією, пошкоджує нейрони в мозку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16" y="447112"/>
            <a:ext cx="2520280" cy="32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2934072" cy="198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123\Desktop\200px-Georgehunting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7" y="3140968"/>
            <a:ext cx="2372498" cy="335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222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Полідактилія </a:t>
            </a:r>
            <a:endParaRPr lang="ru-RU" sz="48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Домінантна генна патологія – наявність додаткових пальців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6712"/>
            <a:ext cx="237172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4104456" cy="277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55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Адактилія</a:t>
            </a:r>
            <a:endParaRPr lang="ru-RU" sz="48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/>
              <a:t>Домінантна</a:t>
            </a:r>
            <a:r>
              <a:rPr lang="ru-RU" dirty="0"/>
              <a:t> </a:t>
            </a:r>
            <a:r>
              <a:rPr lang="ru-RU" dirty="0" err="1"/>
              <a:t>генна</a:t>
            </a:r>
            <a:r>
              <a:rPr lang="ru-RU" dirty="0"/>
              <a:t> </a:t>
            </a:r>
            <a:r>
              <a:rPr lang="ru-RU" dirty="0" err="1"/>
              <a:t>патологія</a:t>
            </a:r>
            <a:r>
              <a:rPr lang="ru-RU" dirty="0"/>
              <a:t> –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додаткових</a:t>
            </a:r>
            <a:r>
              <a:rPr lang="ru-RU" dirty="0"/>
              <a:t> </a:t>
            </a:r>
            <a:r>
              <a:rPr lang="ru-RU" dirty="0" err="1"/>
              <a:t>пальців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67" y="548680"/>
            <a:ext cx="346057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0940"/>
            <a:ext cx="3285001" cy="24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1" y="3501008"/>
            <a:ext cx="3573033" cy="26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59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Фенілкетонурія </a:t>
            </a:r>
            <a:endParaRPr lang="ru-RU" sz="48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Рецесивна патологія</a:t>
            </a:r>
          </a:p>
          <a:p>
            <a:r>
              <a:rPr lang="uk-UA" dirty="0" smtClean="0"/>
              <a:t>Поломка гена у 12 хромосомі, який кодує фермент, що відповідає за один з етапів перетворення амінокислоти фенілаланіну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303240" cy="331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58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Синдром </a:t>
            </a:r>
            <a:r>
              <a:rPr lang="ru-RU" sz="4400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Елерса</a:t>
            </a:r>
            <a:r>
              <a:rPr lang="ru-RU" sz="4400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sz="4400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Данлоса</a:t>
            </a:r>
            <a:endParaRPr lang="ru-RU" sz="4400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дефекти</a:t>
            </a:r>
            <a:r>
              <a:rPr lang="ru-RU" dirty="0" smtClean="0"/>
              <a:t> </a:t>
            </a:r>
            <a:r>
              <a:rPr lang="ru-RU" dirty="0"/>
              <a:t>ряду </a:t>
            </a:r>
            <a:r>
              <a:rPr lang="ru-RU" dirty="0" err="1"/>
              <a:t>колагенових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змінюються</a:t>
            </a:r>
            <a:r>
              <a:rPr lang="ru-RU" dirty="0"/>
              <a:t> опорно-</a:t>
            </a:r>
            <a:r>
              <a:rPr lang="ru-RU" dirty="0" err="1"/>
              <a:t>механічні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сполучної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2211710" cy="167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18" y="1628800"/>
            <a:ext cx="355148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1526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62888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336</TotalTime>
  <Words>286</Words>
  <Application>Microsoft Office PowerPoint</Application>
  <PresentationFormat>Экран (4:3)</PresentationFormat>
  <Paragraphs>56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Паркет</vt:lpstr>
      <vt:lpstr>Типи генетичних хвороб людини</vt:lpstr>
      <vt:lpstr>Моногенні </vt:lpstr>
      <vt:lpstr>Муковісцидоз (Кістозний фіброз) </vt:lpstr>
      <vt:lpstr>Серповидноклітинна анемія (дрепаноцитоз) </vt:lpstr>
      <vt:lpstr>Хвороба Хантінгтона</vt:lpstr>
      <vt:lpstr>Полідактилія </vt:lpstr>
      <vt:lpstr>Адактилія</vt:lpstr>
      <vt:lpstr>Фенілкетонурія </vt:lpstr>
      <vt:lpstr>Синдром Елерса- Данлоса</vt:lpstr>
      <vt:lpstr>Полігенні </vt:lpstr>
      <vt:lpstr>Хвороба Альцгеймера </vt:lpstr>
      <vt:lpstr>Ожиріння    і      Діабет </vt:lpstr>
      <vt:lpstr>Ревматоїдний артрит </vt:lpstr>
      <vt:lpstr>Хромосомні </vt:lpstr>
      <vt:lpstr>Хвороба Дауна</vt:lpstr>
      <vt:lpstr>Синдром «котячого лементу»</vt:lpstr>
      <vt:lpstr> Синдром Ангельмана</vt:lpstr>
      <vt:lpstr>Хвороба Шерешевського-Тернера</vt:lpstr>
      <vt:lpstr>Хвороба Клайнфелтера</vt:lpstr>
      <vt:lpstr>Синдром Едвардса</vt:lpstr>
      <vt:lpstr>Мітохондріальні</vt:lpstr>
      <vt:lpstr>Синдром Пірсона</vt:lpstr>
      <vt:lpstr>Аміноцитез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123</cp:lastModifiedBy>
  <cp:revision>30</cp:revision>
  <dcterms:created xsi:type="dcterms:W3CDTF">2012-11-17T14:17:31Z</dcterms:created>
  <dcterms:modified xsi:type="dcterms:W3CDTF">2014-01-17T00:19:17Z</dcterms:modified>
</cp:coreProperties>
</file>