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77" autoAdjust="0"/>
    <p:restoredTop sz="92185" autoAdjust="0"/>
  </p:normalViewPr>
  <p:slideViewPr>
    <p:cSldViewPr>
      <p:cViewPr varScale="1">
        <p:scale>
          <a:sx n="68" d="100"/>
          <a:sy n="68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31" name="Picture 7" descr="C:\Users\Анна\Desktop\МСП\gech_0001_0001_0_img008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312"/>
            <a:ext cx="9144001" cy="68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2985" y="2967335"/>
            <a:ext cx="54993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Контрацепция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1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Анна\Desktop\МСП\oral-contracepti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86"/>
            <a:ext cx="9144000" cy="68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9382" y="479667"/>
            <a:ext cx="43298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Контрацепция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94355"/>
            <a:ext cx="7848872" cy="267765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предупреждение беременности механическими (презервативы, шеечные колпачки и др.), химическими (напр., влагалищные шарики,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грамицидиновая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паста) и др. противозачаточными средствами и способами. Некоторые методы (в частности, презерватив) помогают значительно снизить вероятность заражения ВИЧ и другими венерическими заболеваниями.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2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6" name="Picture 4" descr="C:\Users\Анна\Desktop\МСП\1369843472_metody-ekstrennoy-kontracep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32"/>
            <a:ext cx="9144000" cy="68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149" y="64289"/>
            <a:ext cx="784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Методы контрацепции выбирается за такими обстоятельствами: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74721"/>
            <a:ext cx="7359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· Обеспечение должного перерыва между родами или планирования последующих беременностей. 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9578" y="2282607"/>
            <a:ext cx="3718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· </a:t>
            </a:r>
            <a:r>
              <a:rPr lang="uk-UA" sz="2000" dirty="0" err="1"/>
              <a:t>Состояние</a:t>
            </a:r>
            <a:r>
              <a:rPr lang="uk-UA" sz="2000" dirty="0"/>
              <a:t> </a:t>
            </a:r>
            <a:r>
              <a:rPr lang="uk-UA" sz="2000" dirty="0" err="1"/>
              <a:t>здоровья</a:t>
            </a:r>
            <a:r>
              <a:rPr lang="uk-UA" sz="2000" dirty="0"/>
              <a:t> </a:t>
            </a:r>
            <a:r>
              <a:rPr lang="uk-UA" sz="2000" dirty="0" err="1"/>
              <a:t>женщины</a:t>
            </a:r>
            <a:r>
              <a:rPr lang="uk-UA" sz="20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844224"/>
            <a:ext cx="2527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· </a:t>
            </a:r>
            <a:r>
              <a:rPr lang="uk-UA" sz="2000" dirty="0" err="1"/>
              <a:t>Надежность</a:t>
            </a:r>
            <a:r>
              <a:rPr lang="uk-UA" sz="2000" dirty="0"/>
              <a:t> метода</a:t>
            </a:r>
            <a:r>
              <a:rPr lang="uk-UA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0976" y="3462400"/>
            <a:ext cx="603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· Необходимость защиты от инфекций, передаваемых половым путем, в том числе и от вирусного гепатита и СПИД.</a:t>
            </a:r>
            <a:endParaRPr lang="uk-UA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4048" y="4725144"/>
            <a:ext cx="4495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· </a:t>
            </a:r>
            <a:r>
              <a:rPr lang="uk-UA" sz="2000" dirty="0" err="1"/>
              <a:t>Безопасностью</a:t>
            </a:r>
            <a:r>
              <a:rPr lang="uk-UA" sz="2000" dirty="0"/>
              <a:t> метода </a:t>
            </a:r>
            <a:r>
              <a:rPr lang="uk-UA" sz="2000" dirty="0" err="1" smtClean="0"/>
              <a:t>контрацепции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39613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05" name="Picture 9" descr="C:\Users\Анна\Desktop\МСП\birth-control-pi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82"/>
            <a:ext cx="9144000" cy="68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867" y="382012"/>
            <a:ext cx="82222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Класификация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контрацептивных средств: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8058" y="1828562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Биологические: ритм–метод, температурный метод.</a:t>
            </a:r>
          </a:p>
          <a:p>
            <a:r>
              <a:rPr lang="ru-RU" sz="2400" b="1" dirty="0"/>
              <a:t>2. Механические: а) применяемые мужчинами (презервативы, прерванный половой акт); б) применяемые женщинами (различного рода шеечные колпачки, различные влагалищные мембраны, внутриматочные средства (ВМС)).</a:t>
            </a:r>
          </a:p>
          <a:p>
            <a:r>
              <a:rPr lang="ru-RU" sz="2400" b="1" dirty="0"/>
              <a:t>3. Химические: различные </a:t>
            </a:r>
            <a:r>
              <a:rPr lang="ru-RU" sz="2400" b="1" dirty="0" err="1" smtClean="0"/>
              <a:t>спермицидные</a:t>
            </a:r>
            <a:r>
              <a:rPr lang="ru-RU" sz="2400" b="1" dirty="0" smtClean="0"/>
              <a:t> </a:t>
            </a:r>
            <a:r>
              <a:rPr lang="ru-RU" sz="2400" b="1" dirty="0"/>
              <a:t>растворы.</a:t>
            </a:r>
          </a:p>
          <a:p>
            <a:r>
              <a:rPr lang="ru-RU" sz="2400" b="1" dirty="0"/>
              <a:t>4. Гормональная контрацепция.</a:t>
            </a:r>
          </a:p>
          <a:p>
            <a:r>
              <a:rPr lang="ru-RU" sz="2400" b="1" dirty="0"/>
              <a:t>5. Хирургическая контрацепция.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697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3" name="Picture 3" descr="C:\Users\Анна\Desktop\МСП\0011-011-Metody-kontratsepts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0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114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Естественные методы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контрацепции:</a:t>
            </a:r>
            <a:endParaRPr lang="ru-RU" sz="54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768" y="1758068"/>
            <a:ext cx="8748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Температурный </a:t>
            </a:r>
            <a:r>
              <a:rPr lang="ru-RU" sz="2000" b="1" u="sng" dirty="0" smtClean="0">
                <a:solidFill>
                  <a:srgbClr val="C00000"/>
                </a:solidFill>
              </a:rPr>
              <a:t>метод</a:t>
            </a:r>
            <a:r>
              <a:rPr lang="ru-RU" sz="2000" b="1" dirty="0" smtClean="0">
                <a:solidFill>
                  <a:srgbClr val="C00000"/>
                </a:solidFill>
              </a:rPr>
              <a:t> - Измерение </a:t>
            </a:r>
            <a:r>
              <a:rPr lang="ru-RU" sz="2000" b="1" dirty="0">
                <a:solidFill>
                  <a:srgbClr val="C00000"/>
                </a:solidFill>
              </a:rPr>
              <a:t>базальной температуры и ведение </a:t>
            </a:r>
            <a:r>
              <a:rPr lang="ru-RU" sz="2000" b="1" dirty="0" smtClean="0">
                <a:solidFill>
                  <a:srgbClr val="C00000"/>
                </a:solidFill>
              </a:rPr>
              <a:t>графика.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Цервикальный метод </a:t>
            </a:r>
            <a:r>
              <a:rPr lang="ru-RU" sz="2000" b="1" dirty="0" smtClean="0">
                <a:solidFill>
                  <a:srgbClr val="C00000"/>
                </a:solidFill>
              </a:rPr>
              <a:t>(метод </a:t>
            </a:r>
            <a:r>
              <a:rPr lang="ru-RU" sz="2000" b="1" dirty="0" err="1">
                <a:solidFill>
                  <a:srgbClr val="C00000"/>
                </a:solidFill>
              </a:rPr>
              <a:t>Биллинга</a:t>
            </a:r>
            <a:r>
              <a:rPr lang="ru-RU" sz="2000" b="1" dirty="0" smtClean="0">
                <a:solidFill>
                  <a:srgbClr val="C00000"/>
                </a:solidFill>
              </a:rPr>
              <a:t>) -</a:t>
            </a:r>
            <a:r>
              <a:rPr lang="ru-RU" sz="2000" b="1" dirty="0">
                <a:solidFill>
                  <a:srgbClr val="C00000"/>
                </a:solidFill>
              </a:rPr>
              <a:t>	Наблюдения за изменением влагалищных </a:t>
            </a:r>
            <a:r>
              <a:rPr lang="ru-RU" sz="2000" b="1" dirty="0" smtClean="0">
                <a:solidFill>
                  <a:srgbClr val="C00000"/>
                </a:solidFill>
              </a:rPr>
              <a:t>выделений.</a:t>
            </a:r>
            <a:r>
              <a:rPr lang="ru-RU" sz="2000" b="1" dirty="0">
                <a:solidFill>
                  <a:srgbClr val="C00000"/>
                </a:solidFill>
              </a:rPr>
              <a:t>	</a:t>
            </a:r>
          </a:p>
          <a:p>
            <a:r>
              <a:rPr lang="ru-RU" sz="2000" b="1" u="sng" dirty="0" err="1">
                <a:solidFill>
                  <a:srgbClr val="C00000"/>
                </a:solidFill>
              </a:rPr>
              <a:t>Симптотермальный</a:t>
            </a:r>
            <a:r>
              <a:rPr lang="ru-RU" sz="2000" b="1" u="sng" dirty="0">
                <a:solidFill>
                  <a:srgbClr val="C00000"/>
                </a:solidFill>
              </a:rPr>
              <a:t> метод</a:t>
            </a:r>
            <a:r>
              <a:rPr lang="ru-RU" sz="2000" b="1" dirty="0">
                <a:solidFill>
                  <a:srgbClr val="C00000"/>
                </a:solidFill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- Сочетает </a:t>
            </a:r>
            <a:r>
              <a:rPr lang="ru-RU" sz="2000" b="1" dirty="0">
                <a:solidFill>
                  <a:srgbClr val="C00000"/>
                </a:solidFill>
              </a:rPr>
              <a:t>в себе температурный и цервикальный методы	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Календарный метод -</a:t>
            </a:r>
            <a:r>
              <a:rPr lang="ru-RU" sz="2000" b="1" dirty="0" smtClean="0">
                <a:solidFill>
                  <a:srgbClr val="C00000"/>
                </a:solidFill>
              </a:rPr>
              <a:t> Определение </a:t>
            </a:r>
            <a:r>
              <a:rPr lang="ru-RU" sz="2000" b="1" dirty="0">
                <a:solidFill>
                  <a:srgbClr val="C00000"/>
                </a:solidFill>
              </a:rPr>
              <a:t>фертильного периода женщины и воздержание от секса в этот </a:t>
            </a:r>
            <a:r>
              <a:rPr lang="ru-RU" sz="2000" b="1" dirty="0" smtClean="0">
                <a:solidFill>
                  <a:srgbClr val="C00000"/>
                </a:solidFill>
              </a:rPr>
              <a:t>период.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Измерение </a:t>
            </a:r>
            <a:r>
              <a:rPr lang="ru-RU" sz="2000" b="1" u="sng" dirty="0">
                <a:solidFill>
                  <a:srgbClr val="C00000"/>
                </a:solidFill>
              </a:rPr>
              <a:t>уровня гормонов</a:t>
            </a:r>
            <a:r>
              <a:rPr lang="ru-RU" sz="2000" b="1" dirty="0">
                <a:solidFill>
                  <a:srgbClr val="C00000"/>
                </a:solidFill>
              </a:rPr>
              <a:t> с помощью специального </a:t>
            </a:r>
            <a:r>
              <a:rPr lang="ru-RU" sz="2000" b="1" dirty="0" smtClean="0">
                <a:solidFill>
                  <a:srgbClr val="C00000"/>
                </a:solidFill>
              </a:rPr>
              <a:t>теста. 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Измерение </a:t>
            </a:r>
            <a:r>
              <a:rPr lang="ru-RU" sz="2000" b="1" u="sng" dirty="0">
                <a:solidFill>
                  <a:srgbClr val="C00000"/>
                </a:solidFill>
              </a:rPr>
              <a:t>концентрации ЛГ и ФСГ </a:t>
            </a:r>
            <a:r>
              <a:rPr lang="ru-RU" sz="2000" b="1" dirty="0">
                <a:solidFill>
                  <a:srgbClr val="C00000"/>
                </a:solidFill>
              </a:rPr>
              <a:t>в утренней </a:t>
            </a:r>
            <a:r>
              <a:rPr lang="ru-RU" sz="2000" b="1" dirty="0" smtClean="0">
                <a:solidFill>
                  <a:srgbClr val="C00000"/>
                </a:solidFill>
              </a:rPr>
              <a:t>моче.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Прерванный </a:t>
            </a:r>
            <a:r>
              <a:rPr lang="ru-RU" sz="2000" b="1" u="sng" dirty="0">
                <a:solidFill>
                  <a:srgbClr val="C00000"/>
                </a:solidFill>
              </a:rPr>
              <a:t>половой </a:t>
            </a:r>
            <a:r>
              <a:rPr lang="ru-RU" sz="2000" b="1" u="sng" dirty="0" smtClean="0">
                <a:solidFill>
                  <a:srgbClr val="C00000"/>
                </a:solidFill>
              </a:rPr>
              <a:t>акт</a:t>
            </a:r>
            <a:r>
              <a:rPr lang="ru-RU" sz="2000" b="1" dirty="0" smtClean="0">
                <a:solidFill>
                  <a:srgbClr val="C00000"/>
                </a:solidFill>
              </a:rPr>
              <a:t> - Мужчина </a:t>
            </a:r>
            <a:r>
              <a:rPr lang="ru-RU" sz="2000" b="1" dirty="0">
                <a:solidFill>
                  <a:srgbClr val="C00000"/>
                </a:solidFill>
              </a:rPr>
              <a:t>извлекает половой член из влагалища прежде, чем у него произойдёт </a:t>
            </a:r>
            <a:r>
              <a:rPr lang="ru-RU" sz="2000" b="1" dirty="0" smtClean="0">
                <a:solidFill>
                  <a:srgbClr val="C00000"/>
                </a:solidFill>
              </a:rPr>
              <a:t>эякуляции. 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Метод </a:t>
            </a:r>
            <a:r>
              <a:rPr lang="ru-RU" sz="2000" b="1" u="sng" dirty="0">
                <a:solidFill>
                  <a:srgbClr val="C00000"/>
                </a:solidFill>
              </a:rPr>
              <a:t>лактационной аменореи (</a:t>
            </a:r>
            <a:r>
              <a:rPr lang="ru-RU" sz="2000" b="1" u="sng" dirty="0" smtClean="0">
                <a:solidFill>
                  <a:srgbClr val="C00000"/>
                </a:solidFill>
              </a:rPr>
              <a:t>МЛА)</a:t>
            </a:r>
            <a:r>
              <a:rPr lang="ru-RU" sz="2000" b="1" dirty="0" smtClean="0">
                <a:solidFill>
                  <a:srgbClr val="C00000"/>
                </a:solidFill>
              </a:rPr>
              <a:t> - Контрацептивный </a:t>
            </a:r>
            <a:r>
              <a:rPr lang="ru-RU" sz="2000" b="1" dirty="0">
                <a:solidFill>
                  <a:srgbClr val="C00000"/>
                </a:solidFill>
              </a:rPr>
              <a:t>эффект грудного вскармливания в течение 6 месяцев после рождения ребёнка (можно рассчитывать на его эффективность только при соблюдении всех условий кормления, эффективность постепенно снижается после родов).</a:t>
            </a:r>
            <a:endParaRPr lang="uk-U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97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7" name="Picture 3" descr="C:\Users\Анна\Desktop\МСП\toned-688457429f66fa2bbf5f3d90cbf5133db4759526-s6-c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08"/>
            <a:ext cx="9151077" cy="68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0372" y="260648"/>
            <a:ext cx="75925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Барьерные 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методы:</a:t>
            </a:r>
            <a:endParaRPr lang="ru-RU" sz="6000" b="1" cap="all" dirty="0">
              <a:ln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074" y="129287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мужчины:</a:t>
            </a:r>
          </a:p>
          <a:p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Презерватив	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Чехол </a:t>
            </a: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тонкой резины (чаще латекса), надеваемый на пенис, в котором остаётся сперма после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эякуляции.</a:t>
            </a:r>
          </a:p>
          <a:p>
            <a:r>
              <a:rPr lang="ru-RU" sz="2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b="1" u="sng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женщины:</a:t>
            </a:r>
          </a:p>
          <a:p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Женский презерватив (</a:t>
            </a:r>
            <a:r>
              <a:rPr lang="ru-RU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Фемидом</a:t>
            </a: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Диафрагма</a:t>
            </a: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Препятствует проникновению сперматозоидов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матку.</a:t>
            </a:r>
          </a:p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Маточный </a:t>
            </a: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колпачок	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Колпачок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латекса или силикона, прикрывающий шейку матки; более надёжен при одновременном использовании спермицидов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3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4" name="Picture 6" descr="C:\Users\Анна\Desktop\МСП\1331562556_957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36762" y="-10267"/>
            <a:ext cx="93297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Гормональная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контрацепция: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58794"/>
            <a:ext cx="7632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Комбинированные оральные </a:t>
            </a:r>
            <a:r>
              <a:rPr lang="ru-RU" sz="2000" b="1" u="sng" dirty="0" smtClean="0"/>
              <a:t>контрацептивы </a:t>
            </a:r>
            <a:r>
              <a:rPr lang="ru-RU" sz="2000" b="1" dirty="0" smtClean="0"/>
              <a:t>- Содержат </a:t>
            </a:r>
            <a:r>
              <a:rPr lang="ru-RU" sz="2000" b="1" dirty="0"/>
              <a:t>эстроген и </a:t>
            </a:r>
            <a:r>
              <a:rPr lang="ru-RU" sz="2000" b="1" dirty="0" err="1" smtClean="0"/>
              <a:t>прогестин</a:t>
            </a:r>
            <a:r>
              <a:rPr lang="ru-RU" sz="2000" b="1" dirty="0" smtClean="0"/>
              <a:t>.</a:t>
            </a:r>
          </a:p>
          <a:p>
            <a:r>
              <a:rPr lang="ru-RU" sz="2000" b="1" u="sng" dirty="0" smtClean="0"/>
              <a:t>Мини-пили - </a:t>
            </a:r>
            <a:r>
              <a:rPr lang="ru-RU" sz="2000" b="1" dirty="0" smtClean="0"/>
              <a:t>Содержат </a:t>
            </a:r>
            <a:r>
              <a:rPr lang="ru-RU" sz="2000" b="1" dirty="0"/>
              <a:t>только </a:t>
            </a:r>
            <a:r>
              <a:rPr lang="ru-RU" sz="2000" b="1" dirty="0" err="1"/>
              <a:t>прогестин</a:t>
            </a:r>
            <a:r>
              <a:rPr lang="ru-RU" sz="2000" b="1" dirty="0"/>
              <a:t>, не имеют побочных эффектов </a:t>
            </a:r>
            <a:r>
              <a:rPr lang="ru-RU" sz="2000" b="1" dirty="0" smtClean="0"/>
              <a:t>эстрогенов.</a:t>
            </a:r>
            <a:r>
              <a:rPr lang="ru-RU" sz="2000" b="1" dirty="0"/>
              <a:t>	</a:t>
            </a:r>
            <a:endParaRPr lang="ru-RU" sz="2000" b="1" dirty="0" smtClean="0"/>
          </a:p>
          <a:p>
            <a:r>
              <a:rPr lang="ru-RU" sz="2000" b="1" u="sng" dirty="0" smtClean="0"/>
              <a:t>Гормональные </a:t>
            </a:r>
            <a:r>
              <a:rPr lang="ru-RU" sz="2000" b="1" u="sng" dirty="0" err="1" smtClean="0"/>
              <a:t>инъекции</a:t>
            </a:r>
            <a:r>
              <a:rPr lang="ru-RU" sz="2000" b="1" dirty="0" err="1" smtClean="0"/>
              <a:t>м</a:t>
            </a:r>
            <a:r>
              <a:rPr lang="ru-RU" sz="2000" b="1" dirty="0" smtClean="0"/>
              <a:t>- Внутримышечные </a:t>
            </a:r>
            <a:r>
              <a:rPr lang="ru-RU" sz="2000" b="1" dirty="0"/>
              <a:t>инъекции каждые 3 месяца; содержат </a:t>
            </a:r>
            <a:r>
              <a:rPr lang="ru-RU" sz="2000" b="1" dirty="0" err="1" smtClean="0"/>
              <a:t>прогестин</a:t>
            </a:r>
            <a:r>
              <a:rPr lang="ru-RU" sz="2000" b="1" dirty="0" smtClean="0"/>
              <a:t>.</a:t>
            </a:r>
            <a:r>
              <a:rPr lang="ru-RU" sz="2000" b="1" dirty="0"/>
              <a:t>	</a:t>
            </a:r>
            <a:endParaRPr lang="ru-RU" sz="2000" b="1" dirty="0" smtClean="0"/>
          </a:p>
          <a:p>
            <a:r>
              <a:rPr lang="ru-RU" sz="2000" b="1" u="sng" dirty="0" err="1" smtClean="0"/>
              <a:t>Норплант</a:t>
            </a:r>
            <a:r>
              <a:rPr lang="ru-RU" sz="2000" b="1" dirty="0" smtClean="0"/>
              <a:t> - Вставляемые </a:t>
            </a:r>
            <a:r>
              <a:rPr lang="ru-RU" sz="2000" b="1" dirty="0"/>
              <a:t>под кожу имплантаты; содержат </a:t>
            </a:r>
            <a:r>
              <a:rPr lang="ru-RU" sz="2000" b="1" dirty="0" err="1"/>
              <a:t>левоноргестрел</a:t>
            </a:r>
            <a:r>
              <a:rPr lang="ru-RU" sz="2000" b="1" dirty="0"/>
              <a:t>	</a:t>
            </a:r>
            <a:r>
              <a:rPr lang="ru-RU" sz="2000" b="1" dirty="0" smtClean="0"/>
              <a:t>.</a:t>
            </a:r>
          </a:p>
          <a:p>
            <a:r>
              <a:rPr lang="ru-RU" sz="2000" b="1" u="sng" dirty="0" smtClean="0"/>
              <a:t>Гормональное </a:t>
            </a:r>
            <a:r>
              <a:rPr lang="ru-RU" sz="2000" b="1" u="sng" dirty="0"/>
              <a:t>кольцо </a:t>
            </a:r>
            <a:r>
              <a:rPr lang="ru-RU" sz="2000" b="1" u="sng" dirty="0" err="1" smtClean="0"/>
              <a:t>НоваРинг</a:t>
            </a:r>
            <a:r>
              <a:rPr lang="ru-RU" sz="2000" b="1" dirty="0" smtClean="0"/>
              <a:t> - Гибкое </a:t>
            </a:r>
            <a:r>
              <a:rPr lang="ru-RU" sz="2000" b="1" dirty="0"/>
              <a:t>контрацептивное кольцо; содержит небольшие дозы эстрогена и </a:t>
            </a:r>
            <a:r>
              <a:rPr lang="ru-RU" sz="2000" b="1" dirty="0" err="1" smtClean="0"/>
              <a:t>прогестагенаГормональный</a:t>
            </a:r>
            <a:r>
              <a:rPr lang="ru-RU" sz="2000" b="1" dirty="0" smtClean="0"/>
              <a:t> </a:t>
            </a:r>
            <a:r>
              <a:rPr lang="ru-RU" sz="2000" b="1" dirty="0"/>
              <a:t>пластырь </a:t>
            </a:r>
            <a:r>
              <a:rPr lang="ru-RU" sz="2000" b="1" dirty="0" err="1" smtClean="0"/>
              <a:t>Евра</a:t>
            </a:r>
            <a:r>
              <a:rPr lang="ru-RU" sz="2000" b="1" dirty="0" smtClean="0"/>
              <a:t>.</a:t>
            </a:r>
            <a:r>
              <a:rPr lang="ru-RU" sz="2000" b="1" dirty="0"/>
              <a:t>	</a:t>
            </a:r>
            <a:endParaRPr lang="ru-RU" sz="2000" b="1" dirty="0" smtClean="0"/>
          </a:p>
          <a:p>
            <a:r>
              <a:rPr lang="ru-RU" sz="2000" b="1" u="sng" dirty="0" smtClean="0"/>
              <a:t>Тонкий </a:t>
            </a:r>
            <a:r>
              <a:rPr lang="ru-RU" sz="2000" b="1" u="sng" dirty="0"/>
              <a:t>пластырь</a:t>
            </a:r>
            <a:r>
              <a:rPr lang="ru-RU" sz="2000" b="1" dirty="0"/>
              <a:t>; </a:t>
            </a:r>
            <a:r>
              <a:rPr lang="ru-RU" sz="2000" b="1" dirty="0" smtClean="0"/>
              <a:t>- подаёт </a:t>
            </a:r>
            <a:r>
              <a:rPr lang="ru-RU" sz="2000" b="1" dirty="0"/>
              <a:t>гормоны в организм через </a:t>
            </a:r>
            <a:r>
              <a:rPr lang="ru-RU" sz="2000" b="1" dirty="0" smtClean="0"/>
              <a:t>кровоток. </a:t>
            </a:r>
            <a:endParaRPr lang="ru-RU" sz="2000" b="1" dirty="0"/>
          </a:p>
          <a:p>
            <a:r>
              <a:rPr lang="ru-RU" sz="2000" b="1" u="sng" dirty="0" smtClean="0"/>
              <a:t>Гормональная </a:t>
            </a:r>
            <a:r>
              <a:rPr lang="ru-RU" sz="2000" b="1" u="sng" dirty="0"/>
              <a:t>внутриматочная спираль </a:t>
            </a:r>
            <a:r>
              <a:rPr lang="ru-RU" sz="2000" b="1" u="sng" dirty="0" err="1" smtClean="0"/>
              <a:t>Мирена</a:t>
            </a:r>
            <a:r>
              <a:rPr lang="ru-RU" sz="2000" b="1" u="sng" dirty="0" smtClean="0"/>
              <a:t> -</a:t>
            </a:r>
            <a:r>
              <a:rPr lang="ru-RU" sz="2000" b="1" dirty="0" smtClean="0"/>
              <a:t> Содержит </a:t>
            </a:r>
            <a:r>
              <a:rPr lang="ru-RU" sz="2000" b="1" dirty="0" err="1" smtClean="0"/>
              <a:t>левоноргестрел</a:t>
            </a:r>
            <a:r>
              <a:rPr lang="ru-RU" sz="2000" b="1" dirty="0" smtClean="0"/>
              <a:t>.</a:t>
            </a:r>
          </a:p>
          <a:p>
            <a:r>
              <a:rPr lang="ru-RU" sz="2000" b="1" u="sng" dirty="0" err="1" smtClean="0"/>
              <a:t>Посткоитальная</a:t>
            </a:r>
            <a:r>
              <a:rPr lang="ru-RU" sz="2000" b="1" u="sng" dirty="0" smtClean="0"/>
              <a:t> контрацепция - </a:t>
            </a:r>
            <a:r>
              <a:rPr lang="ru-RU" sz="2000" b="1" dirty="0" smtClean="0"/>
              <a:t>Контрацептивные </a:t>
            </a:r>
            <a:r>
              <a:rPr lang="ru-RU" sz="2000" b="1" dirty="0"/>
              <a:t>мероприятия проводятся после </a:t>
            </a:r>
            <a:r>
              <a:rPr lang="ru-RU" sz="2000" b="1" dirty="0" err="1"/>
              <a:t>непредохраненного</a:t>
            </a:r>
            <a:r>
              <a:rPr lang="ru-RU" sz="2000" b="1" dirty="0"/>
              <a:t> полового акта; не путать с медикаментозным абортом!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994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Анна\Desktop\МСП\a5Ak7khhQ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нна\Desktop\МСП\116134463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88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8137" y="2538974"/>
            <a:ext cx="74077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просмотр!</a:t>
            </a:r>
            <a:endParaRPr lang="ru-RU" sz="5400" b="1" cap="all" spc="0" dirty="0">
              <a:ln/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199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568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125</TotalTime>
  <Words>224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Ученик</cp:lastModifiedBy>
  <cp:revision>16</cp:revision>
  <dcterms:created xsi:type="dcterms:W3CDTF">2014-02-03T20:32:31Z</dcterms:created>
  <dcterms:modified xsi:type="dcterms:W3CDTF">2014-02-04T07:15:31Z</dcterms:modified>
</cp:coreProperties>
</file>