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9774-F863-4084-B41F-AA72991B8E0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F62EB-6C3A-4328-9514-A647E4E0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62EB-6C3A-4328-9514-A647E4E0A1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6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2" y="-19631"/>
            <a:ext cx="9324528" cy="852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042" y="4797152"/>
            <a:ext cx="7772400" cy="1470025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Діагностування вад розвитку людини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488" y="188640"/>
            <a:ext cx="4228496" cy="4104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/>
              <a:t>Вади </a:t>
            </a:r>
            <a:r>
              <a:rPr lang="ru-RU" sz="2600" dirty="0" err="1"/>
              <a:t>розвитку</a:t>
            </a:r>
            <a:r>
              <a:rPr lang="ru-RU" sz="2600" dirty="0"/>
              <a:t> —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природжені</a:t>
            </a:r>
            <a:r>
              <a:rPr lang="ru-RU" sz="2600" dirty="0"/>
              <a:t> </a:t>
            </a:r>
            <a:r>
              <a:rPr lang="ru-RU" sz="2600" dirty="0" err="1"/>
              <a:t>відхилення</a:t>
            </a:r>
            <a:r>
              <a:rPr lang="ru-RU" sz="2600" dirty="0"/>
              <a:t> за </a:t>
            </a:r>
            <a:r>
              <a:rPr lang="ru-RU" sz="2600" dirty="0" err="1"/>
              <a:t>межі</a:t>
            </a:r>
            <a:r>
              <a:rPr lang="ru-RU" sz="2600" dirty="0"/>
              <a:t> нор-</a:t>
            </a:r>
            <a:r>
              <a:rPr lang="ru-RU" sz="2600" dirty="0" err="1"/>
              <a:t>мальних</a:t>
            </a:r>
            <a:r>
              <a:rPr lang="ru-RU" sz="2600" dirty="0"/>
              <a:t> </a:t>
            </a:r>
            <a:r>
              <a:rPr lang="ru-RU" sz="2600" dirty="0" err="1"/>
              <a:t>варіантів</a:t>
            </a:r>
            <a:r>
              <a:rPr lang="ru-RU" sz="2600" dirty="0"/>
              <a:t> у </a:t>
            </a:r>
            <a:r>
              <a:rPr lang="ru-RU" sz="2600" dirty="0" err="1"/>
              <a:t>анатомічній</a:t>
            </a:r>
            <a:r>
              <a:rPr lang="ru-RU" sz="2600" dirty="0"/>
              <a:t> </a:t>
            </a:r>
            <a:r>
              <a:rPr lang="ru-RU" sz="2600" dirty="0" err="1"/>
              <a:t>будові</a:t>
            </a:r>
            <a:r>
              <a:rPr lang="ru-RU" sz="2600" dirty="0"/>
              <a:t> (</a:t>
            </a:r>
            <a:r>
              <a:rPr lang="ru-RU" sz="2600" dirty="0" err="1"/>
              <a:t>формі</a:t>
            </a:r>
            <a:r>
              <a:rPr lang="ru-RU" sz="2600" dirty="0"/>
              <a:t>, </a:t>
            </a:r>
            <a:r>
              <a:rPr lang="ru-RU" sz="2600" dirty="0" err="1"/>
              <a:t>розмірах</a:t>
            </a:r>
            <a:r>
              <a:rPr lang="ru-RU" sz="2600" dirty="0"/>
              <a:t>, </a:t>
            </a:r>
            <a:r>
              <a:rPr lang="ru-RU" sz="2600" dirty="0" err="1"/>
              <a:t>числі</a:t>
            </a:r>
            <a:r>
              <a:rPr lang="ru-RU" sz="2600" dirty="0"/>
              <a:t>) тканин та </a:t>
            </a:r>
            <a:r>
              <a:rPr lang="ru-RU" sz="2600" dirty="0" err="1"/>
              <a:t>органів</a:t>
            </a:r>
            <a:r>
              <a:rPr lang="ru-RU" sz="2600" dirty="0"/>
              <a:t> </a:t>
            </a:r>
            <a:r>
              <a:rPr lang="ru-RU" sz="2600" dirty="0" err="1"/>
              <a:t>людини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здебільшого</a:t>
            </a:r>
            <a:r>
              <a:rPr lang="ru-RU" sz="2600" dirty="0"/>
              <a:t> </a:t>
            </a:r>
            <a:r>
              <a:rPr lang="ru-RU" sz="2600" dirty="0" err="1"/>
              <a:t>супроводжуються</a:t>
            </a:r>
            <a:r>
              <a:rPr lang="ru-RU" sz="2600" dirty="0"/>
              <a:t> </a:t>
            </a:r>
            <a:r>
              <a:rPr lang="ru-RU" sz="2600" dirty="0" err="1"/>
              <a:t>по-рушеннями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функцій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навіть</a:t>
            </a:r>
            <a:r>
              <a:rPr lang="ru-RU" sz="2600" dirty="0"/>
              <a:t> </a:t>
            </a:r>
            <a:r>
              <a:rPr lang="ru-RU" sz="2600" dirty="0" err="1"/>
              <a:t>загрожують</a:t>
            </a:r>
            <a:r>
              <a:rPr lang="ru-RU" sz="2600" dirty="0"/>
              <a:t> </a:t>
            </a:r>
            <a:r>
              <a:rPr lang="ru-RU" sz="2600" dirty="0" err="1"/>
              <a:t>життєздатності</a:t>
            </a:r>
            <a:r>
              <a:rPr lang="ru-RU" sz="2600" dirty="0"/>
              <a:t> ор-</a:t>
            </a:r>
            <a:r>
              <a:rPr lang="ru-RU" sz="2600" dirty="0" err="1"/>
              <a:t>ганізму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err="1"/>
              <a:t>Вивчення</a:t>
            </a:r>
            <a:r>
              <a:rPr lang="ru-RU" sz="2600" dirty="0"/>
              <a:t> </a:t>
            </a:r>
            <a:r>
              <a:rPr lang="ru-RU" sz="2600" dirty="0" err="1"/>
              <a:t>походження</a:t>
            </a:r>
            <a:r>
              <a:rPr lang="ru-RU" sz="2600" dirty="0"/>
              <a:t> та </a:t>
            </a:r>
            <a:r>
              <a:rPr lang="ru-RU" sz="2600" dirty="0" err="1"/>
              <a:t>патології</a:t>
            </a:r>
            <a:r>
              <a:rPr lang="ru-RU" sz="2600" dirty="0"/>
              <a:t> </a:t>
            </a:r>
            <a:r>
              <a:rPr lang="ru-RU" sz="2600" dirty="0" err="1"/>
              <a:t>вад</a:t>
            </a:r>
            <a:r>
              <a:rPr lang="ru-RU" sz="2600" dirty="0"/>
              <a:t> </a:t>
            </a:r>
            <a:r>
              <a:rPr lang="ru-RU" sz="2600" dirty="0" err="1"/>
              <a:t>складає</a:t>
            </a:r>
            <a:r>
              <a:rPr lang="ru-RU" sz="2600" dirty="0"/>
              <a:t> </a:t>
            </a:r>
            <a:r>
              <a:rPr lang="ru-RU" sz="2600" dirty="0" err="1"/>
              <a:t>окрему</a:t>
            </a:r>
            <a:r>
              <a:rPr lang="ru-RU" sz="2600" dirty="0"/>
              <a:t> </a:t>
            </a:r>
            <a:r>
              <a:rPr lang="ru-RU" sz="2600" dirty="0" err="1"/>
              <a:t>дисци-пліну</a:t>
            </a:r>
            <a:r>
              <a:rPr lang="ru-RU" sz="2600" dirty="0"/>
              <a:t> </a:t>
            </a:r>
            <a:r>
              <a:rPr lang="ru-RU" sz="2600" dirty="0" err="1"/>
              <a:t>медичної</a:t>
            </a:r>
            <a:r>
              <a:rPr lang="ru-RU" sz="2600" dirty="0"/>
              <a:t> науки — </a:t>
            </a:r>
            <a:r>
              <a:rPr lang="ru-RU" sz="2600" dirty="0" err="1"/>
              <a:t>тератологію</a:t>
            </a:r>
            <a:r>
              <a:rPr lang="ru-RU" sz="26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58826"/>
            <a:ext cx="4716016" cy="41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531440"/>
            <a:ext cx="4951500" cy="344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5"/>
            <a:ext cx="4156530" cy="44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86" y="2989982"/>
            <a:ext cx="5100948" cy="386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653136"/>
            <a:ext cx="5338936" cy="2769171"/>
          </a:xfrm>
        </p:spPr>
        <p:txBody>
          <a:bodyPr/>
          <a:lstStyle/>
          <a:p>
            <a:r>
              <a:rPr lang="ru-RU" dirty="0" err="1" smtClean="0"/>
              <a:t>зовнішні</a:t>
            </a:r>
            <a:r>
              <a:rPr lang="ru-RU" dirty="0"/>
              <a:t>;</a:t>
            </a:r>
          </a:p>
          <a:p>
            <a:r>
              <a:rPr lang="ru-RU" dirty="0" err="1" smtClean="0"/>
              <a:t>внутрішні</a:t>
            </a:r>
            <a:r>
              <a:rPr lang="ru-RU" dirty="0"/>
              <a:t>;</a:t>
            </a:r>
          </a:p>
          <a:p>
            <a:r>
              <a:rPr lang="ru-RU" dirty="0" err="1" smtClean="0"/>
              <a:t>комбіновані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 err="1" smtClean="0"/>
              <a:t>змішані</a:t>
            </a:r>
            <a:endParaRPr lang="ru-RU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81" y="-110993"/>
            <a:ext cx="6431419" cy="46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>
                  <a:solidFill>
                    <a:sysClr val="windowText" lastClr="000000"/>
                  </a:solidFill>
                </a:ln>
              </a:rPr>
              <a:t>Класифікація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</a:rPr>
              <a:t>вад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</a:rPr>
              <a:t>розвитку</a:t>
            </a:r>
            <a:endParaRPr lang="ru-RU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660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6325" y="-1214846"/>
            <a:ext cx="6858000" cy="928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568274"/>
              </p:ext>
            </p:extLst>
          </p:nvPr>
        </p:nvGraphicFramePr>
        <p:xfrm>
          <a:off x="106833" y="836712"/>
          <a:ext cx="8856984" cy="5511825"/>
        </p:xfrm>
        <a:graphic>
          <a:graphicData uri="http://schemas.openxmlformats.org/drawingml/2006/table">
            <a:tbl>
              <a:tblPr/>
              <a:tblGrid>
                <a:gridCol w="2862864"/>
                <a:gridCol w="5994120"/>
              </a:tblGrid>
              <a:tr h="490344">
                <a:tc>
                  <a:txBody>
                    <a:bodyPr/>
                    <a:lstStyle/>
                    <a:p>
                      <a:pPr indent="229870"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Порушення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Вада розвитку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23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Агенезія й аплазія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Повна відсутність органа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244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Гіпоплазія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Недостатній розвиток маси органа, окремих його частин або всього тіла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244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Гіпертрофія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Надмірний розвиток органа за рахунок збільшення його об’єму або кількості клітинної маси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244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Гетеротопія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Наявність комплексу клітин, частин тканин або органа в інших тканинах чи органах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23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Ектопія та дистопія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Ненормальна локалізація органа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244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Стеноз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Звуження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діаметра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каналу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чи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порожнини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легене­вої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артерії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стравоходу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, кишки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тощо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23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Атрезія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Зарощення отворів чи каналів органів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868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Персистування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Збереження після народження проток, які зазви­чай функціонують лише в ембріональний період (відкрита артеріальна протока між аортою та леге­невою артерією)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41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Атавізм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Поява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в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людини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тканинних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 структур 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місцях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, де вони є 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ourier New"/>
                        </a:rPr>
                        <a:t>тварин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381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Причини </a:t>
            </a:r>
            <a:r>
              <a:rPr lang="ru-RU" b="1" dirty="0" err="1"/>
              <a:t>виникнення</a:t>
            </a:r>
            <a:r>
              <a:rPr lang="ru-RU" b="1" dirty="0"/>
              <a:t> </a:t>
            </a:r>
            <a:r>
              <a:rPr lang="ru-RU" b="1" dirty="0" err="1"/>
              <a:t>вад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468052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вад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— </a:t>
            </a:r>
            <a:r>
              <a:rPr lang="ru-RU" dirty="0" err="1"/>
              <a:t>ендогенні</a:t>
            </a:r>
            <a:r>
              <a:rPr lang="ru-RU" dirty="0"/>
              <a:t> й </a:t>
            </a:r>
            <a:r>
              <a:rPr lang="ru-RU" dirty="0" err="1"/>
              <a:t>екзогенні</a:t>
            </a:r>
            <a:r>
              <a:rPr lang="ru-RU" dirty="0"/>
              <a:t>.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ендогенних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на¬лежать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спадкових</a:t>
            </a:r>
            <a:r>
              <a:rPr lang="ru-RU" dirty="0"/>
              <a:t> структур.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екзогенних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та </a:t>
            </a:r>
            <a:r>
              <a:rPr lang="ru-RU" dirty="0" err="1"/>
              <a:t>біологічні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444912" cy="68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Екзогенні</a:t>
            </a: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чинники</a:t>
            </a: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вад</a:t>
            </a: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розвитку</a:t>
            </a: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людини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09803"/>
              </p:ext>
            </p:extLst>
          </p:nvPr>
        </p:nvGraphicFramePr>
        <p:xfrm>
          <a:off x="107504" y="2060848"/>
          <a:ext cx="9036496" cy="3009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0666"/>
                <a:gridCol w="6845830"/>
              </a:tblGrid>
              <a:tr h="448751">
                <a:tc>
                  <a:txBody>
                    <a:bodyPr/>
                    <a:lstStyle/>
                    <a:p>
                      <a:pPr indent="22987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Тип </a:t>
                      </a:r>
                      <a:r>
                        <a:rPr lang="ru-RU" sz="2400" dirty="0" err="1">
                          <a:effectLst/>
                        </a:rPr>
                        <a:t>чинників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987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Чинники вад розвитку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8751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Фізичні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Рентгенівське</a:t>
                      </a:r>
                      <a:r>
                        <a:rPr lang="ru-RU" sz="2400" dirty="0">
                          <a:effectLst/>
                        </a:rPr>
                        <a:t> та </a:t>
                      </a:r>
                      <a:r>
                        <a:rPr lang="ru-RU" sz="2400" dirty="0" err="1">
                          <a:effectLst/>
                        </a:rPr>
                        <a:t>радіоактивне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опромінення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гіпоксія</a:t>
                      </a:r>
                      <a:r>
                        <a:rPr lang="ru-RU" sz="2400" dirty="0">
                          <a:effectLst/>
                        </a:rPr>
                        <a:t> плоду, </a:t>
                      </a:r>
                      <a:r>
                        <a:rPr lang="ru-RU" sz="2400" dirty="0" err="1">
                          <a:effectLst/>
                        </a:rPr>
                        <a:t>механічні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впливи</a:t>
                      </a:r>
                      <a:r>
                        <a:rPr lang="ru-RU" sz="2400" dirty="0">
                          <a:effectLst/>
                        </a:rPr>
                        <a:t> на </a:t>
                      </a:r>
                      <a:r>
                        <a:rPr lang="ru-RU" sz="2400" dirty="0" err="1">
                          <a:effectLst/>
                        </a:rPr>
                        <a:t>плід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897500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Хімічні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Етиловий спирт, антиметаболіти, цитостатики, інсекти­циди, оксиданти, сполуки Арсену, Хрому, наркотики, транквілізатори, гормональні препарати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31332"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Біологічні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9870"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Грип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err="1">
                          <a:effectLst/>
                        </a:rPr>
                        <a:t>кір</a:t>
                      </a:r>
                      <a:r>
                        <a:rPr lang="ru-RU" sz="2400" dirty="0">
                          <a:effectLst/>
                        </a:rPr>
                        <a:t>, корова краснуха, токсоплазмоз, </a:t>
                      </a:r>
                      <a:r>
                        <a:rPr lang="ru-RU" sz="2400" dirty="0" err="1">
                          <a:effectLst/>
                        </a:rPr>
                        <a:t>епідемічний</a:t>
                      </a:r>
                      <a:r>
                        <a:rPr lang="ru-RU" sz="2400" dirty="0">
                          <a:effectLst/>
                        </a:rPr>
                        <a:t> паротит, гепатит, ревмокардит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4" y="0"/>
            <a:ext cx="9183621" cy="688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/>
              <a:t>Дякуємо за увагу!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996952"/>
            <a:ext cx="4618856" cy="3489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u="sng" dirty="0" smtClean="0"/>
              <a:t>Керівник</a:t>
            </a:r>
            <a:r>
              <a:rPr lang="en-US" sz="4000" b="1" u="sng" dirty="0" smtClean="0"/>
              <a:t>:</a:t>
            </a:r>
          </a:p>
          <a:p>
            <a:pPr marL="0" indent="0">
              <a:buNone/>
            </a:pPr>
            <a:r>
              <a:rPr lang="uk-UA" sz="4000" dirty="0" smtClean="0"/>
              <a:t>Тетяна Віталіївна</a:t>
            </a:r>
          </a:p>
          <a:p>
            <a:pPr marL="0" indent="0">
              <a:buNone/>
            </a:pPr>
            <a:r>
              <a:rPr lang="uk-UA" b="1" u="sng" dirty="0" smtClean="0"/>
              <a:t>Готували</a:t>
            </a:r>
            <a:r>
              <a:rPr lang="en-US" b="1" u="sng" dirty="0" smtClean="0"/>
              <a:t>:</a:t>
            </a:r>
            <a:endParaRPr lang="uk-UA" b="1" u="sng" dirty="0" smtClean="0"/>
          </a:p>
          <a:p>
            <a:pPr marL="0" indent="0">
              <a:buNone/>
            </a:pPr>
            <a:r>
              <a:rPr lang="uk-UA" sz="3000" dirty="0" smtClean="0"/>
              <a:t>Макаренко Галина </a:t>
            </a:r>
          </a:p>
          <a:p>
            <a:pPr marL="0" indent="0">
              <a:buNone/>
            </a:pPr>
            <a:r>
              <a:rPr lang="uk-UA" sz="3000" dirty="0"/>
              <a:t> </a:t>
            </a:r>
            <a:r>
              <a:rPr lang="uk-UA" sz="3000" dirty="0" smtClean="0"/>
              <a:t>               та</a:t>
            </a:r>
          </a:p>
          <a:p>
            <a:pPr marL="0" indent="0">
              <a:buNone/>
            </a:pPr>
            <a:r>
              <a:rPr lang="uk-UA" sz="3000" dirty="0" smtClean="0"/>
              <a:t>Гнатюк Людмила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24099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291</Words>
  <Application>Microsoft Office PowerPoint</Application>
  <PresentationFormat>Экран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Діагностування вад розвитку людини </vt:lpstr>
      <vt:lpstr>Презентация PowerPoint</vt:lpstr>
      <vt:lpstr>Класифікація вад розвитку</vt:lpstr>
      <vt:lpstr>Презентация PowerPoint</vt:lpstr>
      <vt:lpstr>Причини виникнення вад розвитку </vt:lpstr>
      <vt:lpstr>Екзогенні чинники вад розвитку людини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Діагностування вад розвитку людини </dc:title>
  <dc:creator>Galina</dc:creator>
  <cp:lastModifiedBy>Galichka</cp:lastModifiedBy>
  <cp:revision>7</cp:revision>
  <dcterms:created xsi:type="dcterms:W3CDTF">2014-02-13T19:53:08Z</dcterms:created>
  <dcterms:modified xsi:type="dcterms:W3CDTF">2014-02-13T21:16:24Z</dcterms:modified>
</cp:coreProperties>
</file>