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6F318-9599-4CB0-B5E1-75F082D50972}" type="doc">
      <dgm:prSet loTypeId="urn:microsoft.com/office/officeart/2005/8/layout/radial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A8AC195-BDBF-4111-9420-A5C997F3E5BE}">
      <dgm:prSet phldrT="[Текст]" custT="1"/>
      <dgm:spPr/>
      <dgm:t>
        <a:bodyPr/>
        <a:lstStyle/>
        <a:p>
          <a:r>
            <a:rPr lang="ru-RU" sz="1600" b="0" i="1" dirty="0" smtClean="0">
              <a:solidFill>
                <a:schemeClr val="tx1"/>
              </a:solidFill>
            </a:rPr>
            <a:t>В </a:t>
          </a:r>
          <a:r>
            <a:rPr lang="ru-RU" sz="1600" b="0" i="1" dirty="0" err="1" smtClean="0">
              <a:solidFill>
                <a:schemeClr val="tx1"/>
              </a:solidFill>
            </a:rPr>
            <a:t>організмі</a:t>
          </a:r>
          <a:r>
            <a:rPr lang="ru-RU" sz="1600" b="0" i="1" dirty="0" smtClean="0">
              <a:solidFill>
                <a:schemeClr val="tx1"/>
              </a:solidFill>
            </a:rPr>
            <a:t> </a:t>
          </a:r>
        </a:p>
        <a:p>
          <a:r>
            <a:rPr lang="ru-RU" sz="1600" b="0" i="1" dirty="0" err="1" smtClean="0">
              <a:solidFill>
                <a:schemeClr val="tx1"/>
              </a:solidFill>
            </a:rPr>
            <a:t>вуглеводи</a:t>
          </a:r>
          <a:r>
            <a:rPr lang="ru-RU" sz="1600" b="0" i="1" dirty="0" smtClean="0">
              <a:solidFill>
                <a:schemeClr val="tx1"/>
              </a:solidFill>
            </a:rPr>
            <a:t> </a:t>
          </a:r>
        </a:p>
        <a:p>
          <a:r>
            <a:rPr lang="ru-RU" sz="1600" b="0" i="1" dirty="0" err="1" smtClean="0">
              <a:solidFill>
                <a:schemeClr val="tx1"/>
              </a:solidFill>
            </a:rPr>
            <a:t>виконують</a:t>
          </a:r>
          <a:r>
            <a:rPr lang="ru-RU" sz="1600" b="0" i="1" dirty="0" smtClean="0">
              <a:solidFill>
                <a:schemeClr val="tx1"/>
              </a:solidFill>
            </a:rPr>
            <a:t> </a:t>
          </a:r>
          <a:r>
            <a:rPr lang="ru-RU" sz="1600" b="0" i="1" dirty="0" err="1" smtClean="0">
              <a:solidFill>
                <a:schemeClr val="tx1"/>
              </a:solidFill>
            </a:rPr>
            <a:t>такі</a:t>
          </a:r>
          <a:r>
            <a:rPr lang="ru-RU" sz="1600" b="0" i="1" dirty="0" smtClean="0">
              <a:solidFill>
                <a:schemeClr val="tx1"/>
              </a:solidFill>
            </a:rPr>
            <a:t> </a:t>
          </a:r>
          <a:r>
            <a:rPr lang="ru-RU" sz="1600" b="0" i="1" dirty="0" err="1" smtClean="0">
              <a:solidFill>
                <a:schemeClr val="tx1"/>
              </a:solidFill>
            </a:rPr>
            <a:t>функції</a:t>
          </a:r>
          <a:r>
            <a:rPr lang="ru-RU" sz="1600" b="0" i="1" dirty="0" smtClean="0">
              <a:solidFill>
                <a:schemeClr val="tx1"/>
              </a:solidFill>
            </a:rPr>
            <a:t>:</a:t>
          </a:r>
          <a:endParaRPr lang="ru-RU" sz="1600" i="1" dirty="0">
            <a:solidFill>
              <a:schemeClr val="tx1"/>
            </a:solidFill>
          </a:endParaRPr>
        </a:p>
      </dgm:t>
    </dgm:pt>
    <dgm:pt modelId="{B4277099-994E-486B-975F-3D9C5B63A0CE}" type="parTrans" cxnId="{AA663BB7-34D8-4619-B0E6-13DCF91D7655}">
      <dgm:prSet/>
      <dgm:spPr/>
      <dgm:t>
        <a:bodyPr/>
        <a:lstStyle/>
        <a:p>
          <a:endParaRPr lang="ru-RU"/>
        </a:p>
      </dgm:t>
    </dgm:pt>
    <dgm:pt modelId="{C633B6D0-E653-4F74-BF56-B0AE7261A314}" type="sibTrans" cxnId="{AA663BB7-34D8-4619-B0E6-13DCF91D7655}">
      <dgm:prSet/>
      <dgm:spPr/>
      <dgm:t>
        <a:bodyPr/>
        <a:lstStyle/>
        <a:p>
          <a:endParaRPr lang="ru-RU"/>
        </a:p>
      </dgm:t>
    </dgm:pt>
    <dgm:pt modelId="{162C231A-7703-41D6-B022-4750F9F39150}">
      <dgm:prSet phldrT="[Текст]" custT="1"/>
      <dgm:spPr/>
      <dgm:t>
        <a:bodyPr/>
        <a:lstStyle/>
        <a:p>
          <a:r>
            <a:rPr lang="ru-RU" sz="1800" b="0" i="1" dirty="0" err="1" smtClean="0">
              <a:solidFill>
                <a:schemeClr val="tx1"/>
              </a:solidFill>
            </a:rPr>
            <a:t>Регулюють</a:t>
          </a:r>
          <a:r>
            <a:rPr lang="ru-RU" sz="1800" b="0" i="1" dirty="0" smtClean="0">
              <a:solidFill>
                <a:schemeClr val="tx1"/>
              </a:solidFill>
            </a:rPr>
            <a:t> </a:t>
          </a:r>
          <a:r>
            <a:rPr lang="ru-RU" sz="1800" b="0" i="1" dirty="0" err="1" smtClean="0">
              <a:solidFill>
                <a:schemeClr val="tx1"/>
              </a:solidFill>
            </a:rPr>
            <a:t>обмін</a:t>
          </a:r>
          <a:r>
            <a:rPr lang="ru-RU" sz="1800" b="0" i="1" dirty="0" smtClean="0">
              <a:solidFill>
                <a:schemeClr val="tx1"/>
              </a:solidFill>
            </a:rPr>
            <a:t> </a:t>
          </a:r>
          <a:r>
            <a:rPr lang="ru-RU" sz="1800" b="0" i="1" dirty="0" err="1" smtClean="0">
              <a:solidFill>
                <a:schemeClr val="tx1"/>
              </a:solidFill>
            </a:rPr>
            <a:t>білків</a:t>
          </a:r>
          <a:r>
            <a:rPr lang="ru-RU" sz="1800" b="0" i="1" dirty="0" smtClean="0">
              <a:solidFill>
                <a:schemeClr val="tx1"/>
              </a:solidFill>
            </a:rPr>
            <a:t> </a:t>
          </a:r>
          <a:r>
            <a:rPr lang="ru-RU" sz="1800" b="0" i="1" dirty="0" err="1" smtClean="0">
              <a:solidFill>
                <a:schemeClr val="tx1"/>
              </a:solidFill>
            </a:rPr>
            <a:t>і</a:t>
          </a:r>
          <a:r>
            <a:rPr lang="ru-RU" sz="1800" b="0" i="1" dirty="0" smtClean="0">
              <a:solidFill>
                <a:schemeClr val="tx1"/>
              </a:solidFill>
            </a:rPr>
            <a:t> </a:t>
          </a:r>
          <a:r>
            <a:rPr lang="ru-RU" sz="1800" b="0" i="1" dirty="0" err="1" smtClean="0">
              <a:solidFill>
                <a:schemeClr val="tx1"/>
              </a:solidFill>
            </a:rPr>
            <a:t>жирів</a:t>
          </a:r>
          <a:endParaRPr lang="ru-RU" sz="1800" b="0" i="1" dirty="0">
            <a:solidFill>
              <a:schemeClr val="tx1"/>
            </a:solidFill>
          </a:endParaRPr>
        </a:p>
      </dgm:t>
    </dgm:pt>
    <dgm:pt modelId="{AD773555-129C-44A5-AD3C-ECFB6BA4A177}" type="parTrans" cxnId="{9B61913B-41F0-427C-88DD-3DEF4669C602}">
      <dgm:prSet/>
      <dgm:spPr/>
      <dgm:t>
        <a:bodyPr/>
        <a:lstStyle/>
        <a:p>
          <a:endParaRPr lang="ru-RU"/>
        </a:p>
      </dgm:t>
    </dgm:pt>
    <dgm:pt modelId="{3005ADE1-6BB1-4318-BB40-F56A9A7907A7}" type="sibTrans" cxnId="{9B61913B-41F0-427C-88DD-3DEF4669C602}">
      <dgm:prSet/>
      <dgm:spPr/>
      <dgm:t>
        <a:bodyPr/>
        <a:lstStyle/>
        <a:p>
          <a:endParaRPr lang="ru-RU"/>
        </a:p>
      </dgm:t>
    </dgm:pt>
    <dgm:pt modelId="{4927311E-6CCC-4931-AA5E-3C12447A6EA5}">
      <dgm:prSet phldrT="[Текст]" custT="1"/>
      <dgm:spPr/>
      <dgm:t>
        <a:bodyPr/>
        <a:lstStyle/>
        <a:p>
          <a:r>
            <a:rPr lang="ru-RU" sz="1100" b="0" i="1" dirty="0" smtClean="0">
              <a:solidFill>
                <a:schemeClr val="tx1"/>
              </a:solidFill>
            </a:rPr>
            <a:t>У </a:t>
          </a:r>
          <a:r>
            <a:rPr lang="ru-RU" sz="1100" b="0" i="1" dirty="0" err="1" smtClean="0">
              <a:solidFill>
                <a:schemeClr val="tx1"/>
              </a:solidFill>
            </a:rPr>
            <a:t>комплексі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з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білками</a:t>
          </a:r>
          <a:r>
            <a:rPr lang="ru-RU" sz="1100" b="0" i="1" dirty="0" smtClean="0">
              <a:solidFill>
                <a:schemeClr val="tx1"/>
              </a:solidFill>
            </a:rPr>
            <a:t> вони </a:t>
          </a:r>
          <a:r>
            <a:rPr lang="ru-RU" sz="1100" b="0" i="1" dirty="0" err="1" smtClean="0">
              <a:solidFill>
                <a:schemeClr val="tx1"/>
              </a:solidFill>
            </a:rPr>
            <a:t>утворюють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деякі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ферменти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і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гормони</a:t>
          </a:r>
          <a:r>
            <a:rPr lang="ru-RU" sz="1100" b="0" i="1" dirty="0" smtClean="0">
              <a:solidFill>
                <a:schemeClr val="tx1"/>
              </a:solidFill>
            </a:rPr>
            <a:t>, </a:t>
          </a:r>
          <a:r>
            <a:rPr lang="ru-RU" sz="1100" b="0" i="1" dirty="0" err="1" smtClean="0">
              <a:solidFill>
                <a:schemeClr val="tx1"/>
              </a:solidFill>
            </a:rPr>
            <a:t>секрети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слинних</a:t>
          </a:r>
          <a:r>
            <a:rPr lang="ru-RU" sz="1100" b="0" i="1" dirty="0" smtClean="0">
              <a:solidFill>
                <a:schemeClr val="tx1"/>
              </a:solidFill>
            </a:rPr>
            <a:t> та </a:t>
          </a:r>
          <a:r>
            <a:rPr lang="ru-RU" sz="1100" b="0" i="1" dirty="0" err="1" smtClean="0">
              <a:solidFill>
                <a:schemeClr val="tx1"/>
              </a:solidFill>
            </a:rPr>
            <a:t>інших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утворюючих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слиз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залоз</a:t>
          </a:r>
          <a:r>
            <a:rPr lang="ru-RU" sz="1100" b="0" i="1" dirty="0" smtClean="0">
              <a:solidFill>
                <a:schemeClr val="tx1"/>
              </a:solidFill>
            </a:rPr>
            <a:t>, а </a:t>
          </a:r>
          <a:r>
            <a:rPr lang="ru-RU" sz="1100" b="0" i="1" dirty="0" err="1" smtClean="0">
              <a:solidFill>
                <a:schemeClr val="tx1"/>
              </a:solidFill>
            </a:rPr>
            <a:t>також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інші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сполуки</a:t>
          </a:r>
          <a:endParaRPr lang="ru-RU" sz="1100" i="1" dirty="0">
            <a:solidFill>
              <a:schemeClr val="tx1"/>
            </a:solidFill>
          </a:endParaRPr>
        </a:p>
      </dgm:t>
    </dgm:pt>
    <dgm:pt modelId="{772655DB-C125-4916-A568-46838E8A17EC}" type="parTrans" cxnId="{1C1AB1D8-85A2-4FE1-9B9E-E3D0BB845617}">
      <dgm:prSet/>
      <dgm:spPr/>
      <dgm:t>
        <a:bodyPr/>
        <a:lstStyle/>
        <a:p>
          <a:endParaRPr lang="ru-RU"/>
        </a:p>
      </dgm:t>
    </dgm:pt>
    <dgm:pt modelId="{71499E4D-824A-4008-BFDA-6AA8D0B44228}" type="sibTrans" cxnId="{1C1AB1D8-85A2-4FE1-9B9E-E3D0BB845617}">
      <dgm:prSet/>
      <dgm:spPr/>
      <dgm:t>
        <a:bodyPr/>
        <a:lstStyle/>
        <a:p>
          <a:endParaRPr lang="ru-RU"/>
        </a:p>
      </dgm:t>
    </dgm:pt>
    <dgm:pt modelId="{FD293835-E3DA-4AE5-925B-9D84F58C68C0}">
      <dgm:prSet phldrT="[Текст]" custT="1"/>
      <dgm:spPr/>
      <dgm:t>
        <a:bodyPr/>
        <a:lstStyle/>
        <a:p>
          <a:r>
            <a:rPr lang="ru-RU" sz="1100" b="0" i="1" dirty="0" err="1" smtClean="0">
              <a:solidFill>
                <a:schemeClr val="tx1"/>
              </a:solidFill>
            </a:rPr>
            <a:t>Харчові</a:t>
          </a:r>
          <a:r>
            <a:rPr lang="ru-RU" sz="1100" b="0" i="1" dirty="0" smtClean="0">
              <a:solidFill>
                <a:schemeClr val="tx1"/>
              </a:solidFill>
            </a:rPr>
            <a:t> волокна </a:t>
          </a:r>
          <a:r>
            <a:rPr lang="ru-RU" sz="1100" b="0" i="1" dirty="0" err="1" smtClean="0">
              <a:solidFill>
                <a:schemeClr val="tx1"/>
              </a:solidFill>
            </a:rPr>
            <a:t>покращують</a:t>
          </a:r>
          <a:r>
            <a:rPr lang="ru-RU" sz="1100" b="0" i="1" dirty="0" smtClean="0">
              <a:solidFill>
                <a:schemeClr val="tx1"/>
              </a:solidFill>
            </a:rPr>
            <a:t> роботу </a:t>
          </a:r>
          <a:r>
            <a:rPr lang="ru-RU" sz="1100" b="0" i="1" dirty="0" err="1" smtClean="0">
              <a:solidFill>
                <a:schemeClr val="tx1"/>
              </a:solidFill>
            </a:rPr>
            <a:t>травної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системи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і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виводять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з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організму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шкідливі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речовини</a:t>
          </a:r>
          <a:r>
            <a:rPr lang="ru-RU" sz="1100" b="0" i="1" dirty="0" smtClean="0">
              <a:solidFill>
                <a:schemeClr val="tx1"/>
              </a:solidFill>
            </a:rPr>
            <a:t>, </a:t>
          </a:r>
          <a:r>
            <a:rPr lang="ru-RU" sz="1100" b="0" i="1" dirty="0" err="1" smtClean="0">
              <a:solidFill>
                <a:schemeClr val="tx1"/>
              </a:solidFill>
            </a:rPr>
            <a:t>пектини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стимулюють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процес</a:t>
          </a:r>
          <a:r>
            <a:rPr lang="ru-RU" sz="1100" b="0" i="1" dirty="0" smtClean="0">
              <a:solidFill>
                <a:schemeClr val="tx1"/>
              </a:solidFill>
            </a:rPr>
            <a:t> </a:t>
          </a:r>
          <a:r>
            <a:rPr lang="ru-RU" sz="1100" b="0" i="1" dirty="0" err="1" smtClean="0">
              <a:solidFill>
                <a:schemeClr val="tx1"/>
              </a:solidFill>
            </a:rPr>
            <a:t>травлення</a:t>
          </a:r>
          <a:endParaRPr lang="ru-RU" sz="1100" i="1" dirty="0">
            <a:solidFill>
              <a:schemeClr val="tx1"/>
            </a:solidFill>
          </a:endParaRPr>
        </a:p>
      </dgm:t>
    </dgm:pt>
    <dgm:pt modelId="{F7CC463C-FA75-4654-96B8-6CFEAF971C77}" type="parTrans" cxnId="{D9027006-6A0C-4C70-A40C-561D86C27C89}">
      <dgm:prSet/>
      <dgm:spPr/>
      <dgm:t>
        <a:bodyPr/>
        <a:lstStyle/>
        <a:p>
          <a:endParaRPr lang="ru-RU"/>
        </a:p>
      </dgm:t>
    </dgm:pt>
    <dgm:pt modelId="{58C79332-566F-475A-88FA-63E87FB20987}" type="sibTrans" cxnId="{D9027006-6A0C-4C70-A40C-561D86C27C89}">
      <dgm:prSet/>
      <dgm:spPr/>
      <dgm:t>
        <a:bodyPr/>
        <a:lstStyle/>
        <a:p>
          <a:endParaRPr lang="ru-RU"/>
        </a:p>
      </dgm:t>
    </dgm:pt>
    <dgm:pt modelId="{CB6BF829-4634-408B-A176-2CE8F3218010}">
      <dgm:prSet custT="1"/>
      <dgm:spPr/>
      <dgm:t>
        <a:bodyPr/>
        <a:lstStyle/>
        <a:p>
          <a:r>
            <a:rPr lang="ru-RU" sz="1400" b="0" i="1" dirty="0" smtClean="0">
              <a:solidFill>
                <a:schemeClr val="tx1"/>
              </a:solidFill>
            </a:rPr>
            <a:t>Є </a:t>
          </a:r>
          <a:r>
            <a:rPr lang="ru-RU" sz="1400" b="0" i="1" dirty="0" err="1" smtClean="0">
              <a:solidFill>
                <a:schemeClr val="tx1"/>
              </a:solidFill>
            </a:rPr>
            <a:t>основним</a:t>
          </a:r>
          <a:r>
            <a:rPr lang="ru-RU" sz="1400" b="0" i="1" dirty="0" smtClean="0">
              <a:solidFill>
                <a:schemeClr val="tx1"/>
              </a:solidFill>
            </a:rPr>
            <a:t> </a:t>
          </a:r>
          <a:r>
            <a:rPr lang="ru-RU" sz="1400" b="0" i="1" dirty="0" err="1" smtClean="0">
              <a:solidFill>
                <a:schemeClr val="tx1"/>
              </a:solidFill>
            </a:rPr>
            <a:t>джерелом</a:t>
          </a:r>
          <a:r>
            <a:rPr lang="ru-RU" sz="1400" b="0" i="1" dirty="0" smtClean="0">
              <a:solidFill>
                <a:schemeClr val="tx1"/>
              </a:solidFill>
            </a:rPr>
            <a:t> </a:t>
          </a:r>
          <a:r>
            <a:rPr lang="ru-RU" sz="1400" b="0" i="1" dirty="0" err="1" smtClean="0">
              <a:solidFill>
                <a:schemeClr val="tx1"/>
              </a:solidFill>
            </a:rPr>
            <a:t>енергії</a:t>
          </a:r>
          <a:r>
            <a:rPr lang="ru-RU" sz="1400" b="0" i="1" dirty="0" smtClean="0">
              <a:solidFill>
                <a:schemeClr val="tx1"/>
              </a:solidFill>
            </a:rPr>
            <a:t> в </a:t>
          </a:r>
          <a:r>
            <a:rPr lang="ru-RU" sz="1400" b="0" i="1" dirty="0" err="1" smtClean="0">
              <a:solidFill>
                <a:schemeClr val="tx1"/>
              </a:solidFill>
            </a:rPr>
            <a:t>організмі</a:t>
          </a:r>
          <a:r>
            <a:rPr lang="ru-RU" sz="1400" b="0" i="1" dirty="0" smtClean="0">
              <a:solidFill>
                <a:schemeClr val="tx1"/>
              </a:solidFill>
            </a:rPr>
            <a:t>.</a:t>
          </a:r>
          <a:endParaRPr lang="ru-RU" sz="1400" i="1" dirty="0">
            <a:solidFill>
              <a:schemeClr val="tx1"/>
            </a:solidFill>
          </a:endParaRPr>
        </a:p>
      </dgm:t>
    </dgm:pt>
    <dgm:pt modelId="{29FA3C1F-E2CB-4A8A-95F1-6CC9E8B7CEDC}" type="parTrans" cxnId="{5CE0543F-8BBF-4C1D-B767-791C677E6EE3}">
      <dgm:prSet/>
      <dgm:spPr/>
      <dgm:t>
        <a:bodyPr/>
        <a:lstStyle/>
        <a:p>
          <a:endParaRPr lang="ru-RU"/>
        </a:p>
      </dgm:t>
    </dgm:pt>
    <dgm:pt modelId="{E188AE8B-7594-482D-890E-56670B0BEA37}" type="sibTrans" cxnId="{5CE0543F-8BBF-4C1D-B767-791C677E6EE3}">
      <dgm:prSet/>
      <dgm:spPr/>
      <dgm:t>
        <a:bodyPr/>
        <a:lstStyle/>
        <a:p>
          <a:endParaRPr lang="ru-RU"/>
        </a:p>
      </dgm:t>
    </dgm:pt>
    <dgm:pt modelId="{7DC786E0-BA3E-4131-9FE1-68E964329E9C}">
      <dgm:prSet custT="1"/>
      <dgm:spPr/>
      <dgm:t>
        <a:bodyPr/>
        <a:lstStyle/>
        <a:p>
          <a:r>
            <a:rPr lang="ru-RU" sz="1400" b="0" i="1" dirty="0" err="1" smtClean="0">
              <a:solidFill>
                <a:schemeClr val="tx1"/>
              </a:solidFill>
            </a:rPr>
            <a:t>Забезпечують</a:t>
          </a:r>
          <a:r>
            <a:rPr lang="ru-RU" sz="1400" b="0" i="1" dirty="0" smtClean="0">
              <a:solidFill>
                <a:schemeClr val="tx1"/>
              </a:solidFill>
            </a:rPr>
            <a:t> </a:t>
          </a:r>
          <a:r>
            <a:rPr lang="ru-RU" sz="1400" b="0" i="1" dirty="0" err="1" smtClean="0">
              <a:solidFill>
                <a:schemeClr val="tx1"/>
              </a:solidFill>
            </a:rPr>
            <a:t>всі</a:t>
          </a:r>
          <a:r>
            <a:rPr lang="ru-RU" sz="1400" b="0" i="1" dirty="0" smtClean="0">
              <a:solidFill>
                <a:schemeClr val="tx1"/>
              </a:solidFill>
            </a:rPr>
            <a:t> </a:t>
          </a:r>
          <a:r>
            <a:rPr lang="ru-RU" sz="1400" b="0" i="1" dirty="0" err="1" smtClean="0">
              <a:solidFill>
                <a:schemeClr val="tx1"/>
              </a:solidFill>
            </a:rPr>
            <a:t>енергетичні</a:t>
          </a:r>
          <a:r>
            <a:rPr lang="ru-RU" sz="1400" b="0" i="1" dirty="0" smtClean="0">
              <a:solidFill>
                <a:schemeClr val="tx1"/>
              </a:solidFill>
            </a:rPr>
            <a:t> </a:t>
          </a:r>
          <a:r>
            <a:rPr lang="ru-RU" sz="1400" b="0" i="1" dirty="0" err="1" smtClean="0">
              <a:solidFill>
                <a:schemeClr val="tx1"/>
              </a:solidFill>
            </a:rPr>
            <a:t>витрати</a:t>
          </a:r>
          <a:r>
            <a:rPr lang="ru-RU" sz="1400" b="0" i="1" dirty="0" smtClean="0">
              <a:solidFill>
                <a:schemeClr val="tx1"/>
              </a:solidFill>
            </a:rPr>
            <a:t> </a:t>
          </a:r>
          <a:r>
            <a:rPr lang="ru-RU" sz="1400" b="0" i="1" dirty="0" err="1" smtClean="0">
              <a:solidFill>
                <a:schemeClr val="tx1"/>
              </a:solidFill>
            </a:rPr>
            <a:t>мозку</a:t>
          </a:r>
          <a:endParaRPr lang="ru-RU" sz="1400" i="1" dirty="0">
            <a:solidFill>
              <a:schemeClr val="tx1"/>
            </a:solidFill>
          </a:endParaRPr>
        </a:p>
      </dgm:t>
    </dgm:pt>
    <dgm:pt modelId="{F6DC80BF-EDD5-46A0-8878-A5FE006C72D6}" type="parTrans" cxnId="{74682B45-6D1D-4B00-ADD1-0C4E5D34718C}">
      <dgm:prSet/>
      <dgm:spPr/>
      <dgm:t>
        <a:bodyPr/>
        <a:lstStyle/>
        <a:p>
          <a:endParaRPr lang="ru-RU"/>
        </a:p>
      </dgm:t>
    </dgm:pt>
    <dgm:pt modelId="{C4D96D31-8B4A-4AC9-BB8A-AE6DD9573280}" type="sibTrans" cxnId="{74682B45-6D1D-4B00-ADD1-0C4E5D34718C}">
      <dgm:prSet/>
      <dgm:spPr/>
      <dgm:t>
        <a:bodyPr/>
        <a:lstStyle/>
        <a:p>
          <a:endParaRPr lang="ru-RU"/>
        </a:p>
      </dgm:t>
    </dgm:pt>
    <dgm:pt modelId="{86FE6E17-777A-480B-822A-7C57BA47F355}">
      <dgm:prSet custT="1"/>
      <dgm:spPr/>
      <dgm:t>
        <a:bodyPr/>
        <a:lstStyle/>
        <a:p>
          <a:r>
            <a:rPr lang="ru-RU" sz="2000" b="0" i="1" dirty="0" err="1" smtClean="0">
              <a:solidFill>
                <a:schemeClr val="tx1"/>
              </a:solidFill>
            </a:rPr>
            <a:t>Беруть</a:t>
          </a:r>
          <a:r>
            <a:rPr lang="ru-RU" sz="2000" b="0" i="1" dirty="0" smtClean="0">
              <a:solidFill>
                <a:schemeClr val="tx1"/>
              </a:solidFill>
            </a:rPr>
            <a:t> участь у </a:t>
          </a:r>
          <a:r>
            <a:rPr lang="ru-RU" sz="2000" b="0" i="1" dirty="0" err="1" smtClean="0">
              <a:solidFill>
                <a:schemeClr val="tx1"/>
              </a:solidFill>
            </a:rPr>
            <a:t>синтезі</a:t>
          </a:r>
          <a:r>
            <a:rPr lang="ru-RU" sz="2000" b="0" i="1" dirty="0" smtClean="0">
              <a:solidFill>
                <a:schemeClr val="tx1"/>
              </a:solidFill>
            </a:rPr>
            <a:t> молекул АТФ, ДНК </a:t>
          </a:r>
          <a:r>
            <a:rPr lang="ru-RU" sz="2000" b="0" i="1" dirty="0" err="1" smtClean="0">
              <a:solidFill>
                <a:schemeClr val="tx1"/>
              </a:solidFill>
            </a:rPr>
            <a:t>і</a:t>
          </a:r>
          <a:r>
            <a:rPr lang="ru-RU" sz="2000" b="0" i="1" dirty="0" smtClean="0">
              <a:solidFill>
                <a:schemeClr val="tx1"/>
              </a:solidFill>
            </a:rPr>
            <a:t> РНК</a:t>
          </a:r>
          <a:endParaRPr lang="ru-RU" sz="2000" i="1" dirty="0">
            <a:solidFill>
              <a:schemeClr val="tx1"/>
            </a:solidFill>
          </a:endParaRPr>
        </a:p>
      </dgm:t>
    </dgm:pt>
    <dgm:pt modelId="{06CC50D4-0302-4944-A594-E5FD1ED1C1C6}" type="parTrans" cxnId="{25A27377-0EC2-486D-99C5-4461ABDC9B0F}">
      <dgm:prSet/>
      <dgm:spPr/>
      <dgm:t>
        <a:bodyPr/>
        <a:lstStyle/>
        <a:p>
          <a:endParaRPr lang="ru-RU"/>
        </a:p>
      </dgm:t>
    </dgm:pt>
    <dgm:pt modelId="{D4E25FF8-5768-4A3A-B123-D4BE06DEED73}" type="sibTrans" cxnId="{25A27377-0EC2-486D-99C5-4461ABDC9B0F}">
      <dgm:prSet/>
      <dgm:spPr/>
      <dgm:t>
        <a:bodyPr/>
        <a:lstStyle/>
        <a:p>
          <a:endParaRPr lang="ru-RU"/>
        </a:p>
      </dgm:t>
    </dgm:pt>
    <dgm:pt modelId="{32C36CEC-1CDF-422F-BAC2-7BD04B9E5C01}">
      <dgm:prSet phldrT="[Текст]"/>
      <dgm:spPr/>
      <dgm:t>
        <a:bodyPr/>
        <a:lstStyle/>
        <a:p>
          <a:endParaRPr lang="ru-RU" dirty="0"/>
        </a:p>
      </dgm:t>
    </dgm:pt>
    <dgm:pt modelId="{F651DA5D-13A0-479D-BD6A-57AA3020D56C}" type="sibTrans" cxnId="{2B2E2F61-D6FA-4D5F-810E-D60A0CFC2671}">
      <dgm:prSet/>
      <dgm:spPr/>
      <dgm:t>
        <a:bodyPr/>
        <a:lstStyle/>
        <a:p>
          <a:endParaRPr lang="ru-RU"/>
        </a:p>
      </dgm:t>
    </dgm:pt>
    <dgm:pt modelId="{F95B31CC-AE68-4B0E-802F-9253650B93B6}" type="parTrans" cxnId="{2B2E2F61-D6FA-4D5F-810E-D60A0CFC2671}">
      <dgm:prSet/>
      <dgm:spPr/>
      <dgm:t>
        <a:bodyPr/>
        <a:lstStyle/>
        <a:p>
          <a:endParaRPr lang="ru-RU"/>
        </a:p>
      </dgm:t>
    </dgm:pt>
    <dgm:pt modelId="{78946C45-C747-4A03-9207-90EB9908FC2B}" type="pres">
      <dgm:prSet presAssocID="{C446F318-9599-4CB0-B5E1-75F082D5097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554DA15-91C7-4A4D-890C-19517FC01ACD}" type="pres">
      <dgm:prSet presAssocID="{DA8AC195-BDBF-4111-9420-A5C997F3E5BE}" presName="centerShape" presStyleLbl="node0" presStyleIdx="0" presStyleCnt="1" custScaleX="125837" custScaleY="130498"/>
      <dgm:spPr/>
      <dgm:t>
        <a:bodyPr/>
        <a:lstStyle/>
        <a:p>
          <a:endParaRPr lang="ru-RU"/>
        </a:p>
      </dgm:t>
    </dgm:pt>
    <dgm:pt modelId="{CD5A91A2-4415-4D42-ADCF-031AC9BF6894}" type="pres">
      <dgm:prSet presAssocID="{AD773555-129C-44A5-AD3C-ECFB6BA4A177}" presName="parTrans" presStyleLbl="sibTrans2D1" presStyleIdx="0" presStyleCnt="6"/>
      <dgm:spPr/>
    </dgm:pt>
    <dgm:pt modelId="{6E1FA389-DBA5-4DB3-BA6C-9FFA4F0A4EAF}" type="pres">
      <dgm:prSet presAssocID="{AD773555-129C-44A5-AD3C-ECFB6BA4A177}" presName="connectorText" presStyleLbl="sibTrans2D1" presStyleIdx="0" presStyleCnt="6"/>
      <dgm:spPr/>
    </dgm:pt>
    <dgm:pt modelId="{89D0584A-12BD-4E9C-B9A6-E05F0EBBE099}" type="pres">
      <dgm:prSet presAssocID="{162C231A-7703-41D6-B022-4750F9F3915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06060-514A-4FA3-AEDC-1D2757DB5871}" type="pres">
      <dgm:prSet presAssocID="{06CC50D4-0302-4944-A594-E5FD1ED1C1C6}" presName="parTrans" presStyleLbl="sibTrans2D1" presStyleIdx="1" presStyleCnt="6"/>
      <dgm:spPr/>
    </dgm:pt>
    <dgm:pt modelId="{D724F000-8823-48A0-BF4F-5D42E3225ED6}" type="pres">
      <dgm:prSet presAssocID="{06CC50D4-0302-4944-A594-E5FD1ED1C1C6}" presName="connectorText" presStyleLbl="sibTrans2D1" presStyleIdx="1" presStyleCnt="6"/>
      <dgm:spPr/>
    </dgm:pt>
    <dgm:pt modelId="{71CBA9B7-7C0B-47A1-B0C0-F36C375D4F10}" type="pres">
      <dgm:prSet presAssocID="{86FE6E17-777A-480B-822A-7C57BA47F355}" presName="node" presStyleLbl="node1" presStyleIdx="1" presStyleCnt="6">
        <dgm:presLayoutVars>
          <dgm:bulletEnabled val="1"/>
        </dgm:presLayoutVars>
      </dgm:prSet>
      <dgm:spPr/>
    </dgm:pt>
    <dgm:pt modelId="{FE23972F-EA52-4987-A5F2-718187155776}" type="pres">
      <dgm:prSet presAssocID="{F6DC80BF-EDD5-46A0-8878-A5FE006C72D6}" presName="parTrans" presStyleLbl="sibTrans2D1" presStyleIdx="2" presStyleCnt="6"/>
      <dgm:spPr/>
    </dgm:pt>
    <dgm:pt modelId="{CDBCDF8E-5A10-4708-9E6C-23372222D896}" type="pres">
      <dgm:prSet presAssocID="{F6DC80BF-EDD5-46A0-8878-A5FE006C72D6}" presName="connectorText" presStyleLbl="sibTrans2D1" presStyleIdx="2" presStyleCnt="6"/>
      <dgm:spPr/>
    </dgm:pt>
    <dgm:pt modelId="{13245775-3033-41D9-8280-B4DEEDF5260F}" type="pres">
      <dgm:prSet presAssocID="{7DC786E0-BA3E-4131-9FE1-68E964329E9C}" presName="node" presStyleLbl="node1" presStyleIdx="2" presStyleCnt="6" custScaleX="96547" custScaleY="10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615DB-B626-4FE2-9B31-46109A76EB70}" type="pres">
      <dgm:prSet presAssocID="{29FA3C1F-E2CB-4A8A-95F1-6CC9E8B7CEDC}" presName="parTrans" presStyleLbl="sibTrans2D1" presStyleIdx="3" presStyleCnt="6"/>
      <dgm:spPr/>
    </dgm:pt>
    <dgm:pt modelId="{B0117F9F-8198-4399-96E6-554A92C8E31A}" type="pres">
      <dgm:prSet presAssocID="{29FA3C1F-E2CB-4A8A-95F1-6CC9E8B7CEDC}" presName="connectorText" presStyleLbl="sibTrans2D1" presStyleIdx="3" presStyleCnt="6"/>
      <dgm:spPr/>
    </dgm:pt>
    <dgm:pt modelId="{CE52F2F2-35B9-4098-AC25-69CFB92A8481}" type="pres">
      <dgm:prSet presAssocID="{CB6BF829-4634-408B-A176-2CE8F3218010}" presName="node" presStyleLbl="node1" presStyleIdx="3" presStyleCnt="6">
        <dgm:presLayoutVars>
          <dgm:bulletEnabled val="1"/>
        </dgm:presLayoutVars>
      </dgm:prSet>
      <dgm:spPr/>
    </dgm:pt>
    <dgm:pt modelId="{3FF78EA1-E871-4173-B667-A53B32C4C8AB}" type="pres">
      <dgm:prSet presAssocID="{772655DB-C125-4916-A568-46838E8A17EC}" presName="parTrans" presStyleLbl="sibTrans2D1" presStyleIdx="4" presStyleCnt="6"/>
      <dgm:spPr/>
    </dgm:pt>
    <dgm:pt modelId="{37331150-B121-4D25-8528-20016931775B}" type="pres">
      <dgm:prSet presAssocID="{772655DB-C125-4916-A568-46838E8A17EC}" presName="connectorText" presStyleLbl="sibTrans2D1" presStyleIdx="4" presStyleCnt="6"/>
      <dgm:spPr/>
    </dgm:pt>
    <dgm:pt modelId="{0C2AEB5B-7A71-48E6-9E20-8F6543CA1083}" type="pres">
      <dgm:prSet presAssocID="{4927311E-6CCC-4931-AA5E-3C12447A6EA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7F0B8-DE8A-4712-8911-5C6A48DA0159}" type="pres">
      <dgm:prSet presAssocID="{F7CC463C-FA75-4654-96B8-6CFEAF971C77}" presName="parTrans" presStyleLbl="sibTrans2D1" presStyleIdx="5" presStyleCnt="6"/>
      <dgm:spPr/>
    </dgm:pt>
    <dgm:pt modelId="{6DC14952-1DB0-48C2-9801-D31218C20012}" type="pres">
      <dgm:prSet presAssocID="{F7CC463C-FA75-4654-96B8-6CFEAF971C77}" presName="connectorText" presStyleLbl="sibTrans2D1" presStyleIdx="5" presStyleCnt="6"/>
      <dgm:spPr/>
    </dgm:pt>
    <dgm:pt modelId="{C9027461-3977-4B2C-BA5D-30A6DD134838}" type="pres">
      <dgm:prSet presAssocID="{FD293835-E3DA-4AE5-925B-9D84F58C68C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5D137F-D98F-403D-A2EE-39D7C53B3623}" type="presOf" srcId="{7DC786E0-BA3E-4131-9FE1-68E964329E9C}" destId="{13245775-3033-41D9-8280-B4DEEDF5260F}" srcOrd="0" destOrd="0" presId="urn:microsoft.com/office/officeart/2005/8/layout/radial5"/>
    <dgm:cxn modelId="{4BCE353B-5BC7-4368-A204-DA0A8DFCE5D6}" type="presOf" srcId="{AD773555-129C-44A5-AD3C-ECFB6BA4A177}" destId="{CD5A91A2-4415-4D42-ADCF-031AC9BF6894}" srcOrd="0" destOrd="0" presId="urn:microsoft.com/office/officeart/2005/8/layout/radial5"/>
    <dgm:cxn modelId="{EBA19917-15EE-4DC8-A84C-369A8FF4DE73}" type="presOf" srcId="{4927311E-6CCC-4931-AA5E-3C12447A6EA5}" destId="{0C2AEB5B-7A71-48E6-9E20-8F6543CA1083}" srcOrd="0" destOrd="0" presId="urn:microsoft.com/office/officeart/2005/8/layout/radial5"/>
    <dgm:cxn modelId="{65CF8D41-7676-44EC-B4B3-0380EB14C370}" type="presOf" srcId="{86FE6E17-777A-480B-822A-7C57BA47F355}" destId="{71CBA9B7-7C0B-47A1-B0C0-F36C375D4F10}" srcOrd="0" destOrd="0" presId="urn:microsoft.com/office/officeart/2005/8/layout/radial5"/>
    <dgm:cxn modelId="{0A4A1891-1E83-423F-9E2B-3676DBC8F7D7}" type="presOf" srcId="{F7CC463C-FA75-4654-96B8-6CFEAF971C77}" destId="{C307F0B8-DE8A-4712-8911-5C6A48DA0159}" srcOrd="0" destOrd="0" presId="urn:microsoft.com/office/officeart/2005/8/layout/radial5"/>
    <dgm:cxn modelId="{07A26C46-35C2-408E-93CF-9CE3F4FB8E03}" type="presOf" srcId="{162C231A-7703-41D6-B022-4750F9F39150}" destId="{89D0584A-12BD-4E9C-B9A6-E05F0EBBE099}" srcOrd="0" destOrd="0" presId="urn:microsoft.com/office/officeart/2005/8/layout/radial5"/>
    <dgm:cxn modelId="{25A27377-0EC2-486D-99C5-4461ABDC9B0F}" srcId="{DA8AC195-BDBF-4111-9420-A5C997F3E5BE}" destId="{86FE6E17-777A-480B-822A-7C57BA47F355}" srcOrd="1" destOrd="0" parTransId="{06CC50D4-0302-4944-A594-E5FD1ED1C1C6}" sibTransId="{D4E25FF8-5768-4A3A-B123-D4BE06DEED73}"/>
    <dgm:cxn modelId="{576FB17E-E2A3-4A5E-8A37-B248462895D7}" type="presOf" srcId="{FD293835-E3DA-4AE5-925B-9D84F58C68C0}" destId="{C9027461-3977-4B2C-BA5D-30A6DD134838}" srcOrd="0" destOrd="0" presId="urn:microsoft.com/office/officeart/2005/8/layout/radial5"/>
    <dgm:cxn modelId="{BA742AFD-3E6B-4F95-A8B7-B3F1F3625992}" type="presOf" srcId="{C446F318-9599-4CB0-B5E1-75F082D50972}" destId="{78946C45-C747-4A03-9207-90EB9908FC2B}" srcOrd="0" destOrd="0" presId="urn:microsoft.com/office/officeart/2005/8/layout/radial5"/>
    <dgm:cxn modelId="{D9027006-6A0C-4C70-A40C-561D86C27C89}" srcId="{DA8AC195-BDBF-4111-9420-A5C997F3E5BE}" destId="{FD293835-E3DA-4AE5-925B-9D84F58C68C0}" srcOrd="5" destOrd="0" parTransId="{F7CC463C-FA75-4654-96B8-6CFEAF971C77}" sibTransId="{58C79332-566F-475A-88FA-63E87FB20987}"/>
    <dgm:cxn modelId="{B87DBD64-1FD3-45C8-A46D-F1C06A53F46C}" type="presOf" srcId="{772655DB-C125-4916-A568-46838E8A17EC}" destId="{37331150-B121-4D25-8528-20016931775B}" srcOrd="1" destOrd="0" presId="urn:microsoft.com/office/officeart/2005/8/layout/radial5"/>
    <dgm:cxn modelId="{3F7EE249-1BEC-4580-B48A-AE1FFFB4F21D}" type="presOf" srcId="{29FA3C1F-E2CB-4A8A-95F1-6CC9E8B7CEDC}" destId="{8AE615DB-B626-4FE2-9B31-46109A76EB70}" srcOrd="0" destOrd="0" presId="urn:microsoft.com/office/officeart/2005/8/layout/radial5"/>
    <dgm:cxn modelId="{AA663BB7-34D8-4619-B0E6-13DCF91D7655}" srcId="{C446F318-9599-4CB0-B5E1-75F082D50972}" destId="{DA8AC195-BDBF-4111-9420-A5C997F3E5BE}" srcOrd="0" destOrd="0" parTransId="{B4277099-994E-486B-975F-3D9C5B63A0CE}" sibTransId="{C633B6D0-E653-4F74-BF56-B0AE7261A314}"/>
    <dgm:cxn modelId="{1C1AB1D8-85A2-4FE1-9B9E-E3D0BB845617}" srcId="{DA8AC195-BDBF-4111-9420-A5C997F3E5BE}" destId="{4927311E-6CCC-4931-AA5E-3C12447A6EA5}" srcOrd="4" destOrd="0" parTransId="{772655DB-C125-4916-A568-46838E8A17EC}" sibTransId="{71499E4D-824A-4008-BFDA-6AA8D0B44228}"/>
    <dgm:cxn modelId="{A627B461-C161-4263-8B98-0709FBB2823E}" type="presOf" srcId="{F6DC80BF-EDD5-46A0-8878-A5FE006C72D6}" destId="{FE23972F-EA52-4987-A5F2-718187155776}" srcOrd="0" destOrd="0" presId="urn:microsoft.com/office/officeart/2005/8/layout/radial5"/>
    <dgm:cxn modelId="{545EE692-0322-4348-A037-695879788771}" type="presOf" srcId="{CB6BF829-4634-408B-A176-2CE8F3218010}" destId="{CE52F2F2-35B9-4098-AC25-69CFB92A8481}" srcOrd="0" destOrd="0" presId="urn:microsoft.com/office/officeart/2005/8/layout/radial5"/>
    <dgm:cxn modelId="{43867BD7-FA57-405B-82A7-58EDEC77897C}" type="presOf" srcId="{06CC50D4-0302-4944-A594-E5FD1ED1C1C6}" destId="{D724F000-8823-48A0-BF4F-5D42E3225ED6}" srcOrd="1" destOrd="0" presId="urn:microsoft.com/office/officeart/2005/8/layout/radial5"/>
    <dgm:cxn modelId="{74682B45-6D1D-4B00-ADD1-0C4E5D34718C}" srcId="{DA8AC195-BDBF-4111-9420-A5C997F3E5BE}" destId="{7DC786E0-BA3E-4131-9FE1-68E964329E9C}" srcOrd="2" destOrd="0" parTransId="{F6DC80BF-EDD5-46A0-8878-A5FE006C72D6}" sibTransId="{C4D96D31-8B4A-4AC9-BB8A-AE6DD9573280}"/>
    <dgm:cxn modelId="{64C9F6BE-475D-4269-A673-ED4513194A87}" type="presOf" srcId="{AD773555-129C-44A5-AD3C-ECFB6BA4A177}" destId="{6E1FA389-DBA5-4DB3-BA6C-9FFA4F0A4EAF}" srcOrd="1" destOrd="0" presId="urn:microsoft.com/office/officeart/2005/8/layout/radial5"/>
    <dgm:cxn modelId="{A0ED39D7-824D-4A94-82E4-0A6840EFD06C}" type="presOf" srcId="{772655DB-C125-4916-A568-46838E8A17EC}" destId="{3FF78EA1-E871-4173-B667-A53B32C4C8AB}" srcOrd="0" destOrd="0" presId="urn:microsoft.com/office/officeart/2005/8/layout/radial5"/>
    <dgm:cxn modelId="{A2EABDB4-24E1-42F5-A562-41F8780D37C7}" type="presOf" srcId="{F6DC80BF-EDD5-46A0-8878-A5FE006C72D6}" destId="{CDBCDF8E-5A10-4708-9E6C-23372222D896}" srcOrd="1" destOrd="0" presId="urn:microsoft.com/office/officeart/2005/8/layout/radial5"/>
    <dgm:cxn modelId="{9B61913B-41F0-427C-88DD-3DEF4669C602}" srcId="{DA8AC195-BDBF-4111-9420-A5C997F3E5BE}" destId="{162C231A-7703-41D6-B022-4750F9F39150}" srcOrd="0" destOrd="0" parTransId="{AD773555-129C-44A5-AD3C-ECFB6BA4A177}" sibTransId="{3005ADE1-6BB1-4318-BB40-F56A9A7907A7}"/>
    <dgm:cxn modelId="{5CE0543F-8BBF-4C1D-B767-791C677E6EE3}" srcId="{DA8AC195-BDBF-4111-9420-A5C997F3E5BE}" destId="{CB6BF829-4634-408B-A176-2CE8F3218010}" srcOrd="3" destOrd="0" parTransId="{29FA3C1F-E2CB-4A8A-95F1-6CC9E8B7CEDC}" sibTransId="{E188AE8B-7594-482D-890E-56670B0BEA37}"/>
    <dgm:cxn modelId="{09BE9F18-7FD9-46AA-9897-CF83E634C845}" type="presOf" srcId="{06CC50D4-0302-4944-A594-E5FD1ED1C1C6}" destId="{F1A06060-514A-4FA3-AEDC-1D2757DB5871}" srcOrd="0" destOrd="0" presId="urn:microsoft.com/office/officeart/2005/8/layout/radial5"/>
    <dgm:cxn modelId="{C7F51314-FC4E-41D0-A4DC-A1F8709198CC}" type="presOf" srcId="{DA8AC195-BDBF-4111-9420-A5C997F3E5BE}" destId="{7554DA15-91C7-4A4D-890C-19517FC01ACD}" srcOrd="0" destOrd="0" presId="urn:microsoft.com/office/officeart/2005/8/layout/radial5"/>
    <dgm:cxn modelId="{6E9ADBFF-F53E-4EC5-990D-1707F197C80A}" type="presOf" srcId="{29FA3C1F-E2CB-4A8A-95F1-6CC9E8B7CEDC}" destId="{B0117F9F-8198-4399-96E6-554A92C8E31A}" srcOrd="1" destOrd="0" presId="urn:microsoft.com/office/officeart/2005/8/layout/radial5"/>
    <dgm:cxn modelId="{2B2E2F61-D6FA-4D5F-810E-D60A0CFC2671}" srcId="{C446F318-9599-4CB0-B5E1-75F082D50972}" destId="{32C36CEC-1CDF-422F-BAC2-7BD04B9E5C01}" srcOrd="1" destOrd="0" parTransId="{F95B31CC-AE68-4B0E-802F-9253650B93B6}" sibTransId="{F651DA5D-13A0-479D-BD6A-57AA3020D56C}"/>
    <dgm:cxn modelId="{B9E0F520-54E4-4E98-A24D-B0674028E24F}" type="presOf" srcId="{F7CC463C-FA75-4654-96B8-6CFEAF971C77}" destId="{6DC14952-1DB0-48C2-9801-D31218C20012}" srcOrd="1" destOrd="0" presId="urn:microsoft.com/office/officeart/2005/8/layout/radial5"/>
    <dgm:cxn modelId="{014F1F41-927B-45FD-9EC4-94E86E6187CE}" type="presParOf" srcId="{78946C45-C747-4A03-9207-90EB9908FC2B}" destId="{7554DA15-91C7-4A4D-890C-19517FC01ACD}" srcOrd="0" destOrd="0" presId="urn:microsoft.com/office/officeart/2005/8/layout/radial5"/>
    <dgm:cxn modelId="{9091D57B-5966-4EDB-93CC-DC049260635F}" type="presParOf" srcId="{78946C45-C747-4A03-9207-90EB9908FC2B}" destId="{CD5A91A2-4415-4D42-ADCF-031AC9BF6894}" srcOrd="1" destOrd="0" presId="urn:microsoft.com/office/officeart/2005/8/layout/radial5"/>
    <dgm:cxn modelId="{4A936BE0-591B-4A79-986E-83EC1EA48ACD}" type="presParOf" srcId="{CD5A91A2-4415-4D42-ADCF-031AC9BF6894}" destId="{6E1FA389-DBA5-4DB3-BA6C-9FFA4F0A4EAF}" srcOrd="0" destOrd="0" presId="urn:microsoft.com/office/officeart/2005/8/layout/radial5"/>
    <dgm:cxn modelId="{1142900B-E70C-41E8-A3EA-82E6BCF27CE7}" type="presParOf" srcId="{78946C45-C747-4A03-9207-90EB9908FC2B}" destId="{89D0584A-12BD-4E9C-B9A6-E05F0EBBE099}" srcOrd="2" destOrd="0" presId="urn:microsoft.com/office/officeart/2005/8/layout/radial5"/>
    <dgm:cxn modelId="{CF0CB709-DB5C-4130-9834-0CFB1F2A8178}" type="presParOf" srcId="{78946C45-C747-4A03-9207-90EB9908FC2B}" destId="{F1A06060-514A-4FA3-AEDC-1D2757DB5871}" srcOrd="3" destOrd="0" presId="urn:microsoft.com/office/officeart/2005/8/layout/radial5"/>
    <dgm:cxn modelId="{FE69242E-A5DE-41FE-B1DC-5CB037230106}" type="presParOf" srcId="{F1A06060-514A-4FA3-AEDC-1D2757DB5871}" destId="{D724F000-8823-48A0-BF4F-5D42E3225ED6}" srcOrd="0" destOrd="0" presId="urn:microsoft.com/office/officeart/2005/8/layout/radial5"/>
    <dgm:cxn modelId="{8A6B6758-77A2-4B12-981E-EE979AE679E2}" type="presParOf" srcId="{78946C45-C747-4A03-9207-90EB9908FC2B}" destId="{71CBA9B7-7C0B-47A1-B0C0-F36C375D4F10}" srcOrd="4" destOrd="0" presId="urn:microsoft.com/office/officeart/2005/8/layout/radial5"/>
    <dgm:cxn modelId="{4C59489A-8ED0-4B4C-8008-1B4C17011BE9}" type="presParOf" srcId="{78946C45-C747-4A03-9207-90EB9908FC2B}" destId="{FE23972F-EA52-4987-A5F2-718187155776}" srcOrd="5" destOrd="0" presId="urn:microsoft.com/office/officeart/2005/8/layout/radial5"/>
    <dgm:cxn modelId="{9130B45E-D162-4386-92F5-42541F81B5FA}" type="presParOf" srcId="{FE23972F-EA52-4987-A5F2-718187155776}" destId="{CDBCDF8E-5A10-4708-9E6C-23372222D896}" srcOrd="0" destOrd="0" presId="urn:microsoft.com/office/officeart/2005/8/layout/radial5"/>
    <dgm:cxn modelId="{5B9253D9-A4AD-4765-8041-0D87E6FCFC95}" type="presParOf" srcId="{78946C45-C747-4A03-9207-90EB9908FC2B}" destId="{13245775-3033-41D9-8280-B4DEEDF5260F}" srcOrd="6" destOrd="0" presId="urn:microsoft.com/office/officeart/2005/8/layout/radial5"/>
    <dgm:cxn modelId="{1117055C-4E33-4852-A6EC-4DDB6C624779}" type="presParOf" srcId="{78946C45-C747-4A03-9207-90EB9908FC2B}" destId="{8AE615DB-B626-4FE2-9B31-46109A76EB70}" srcOrd="7" destOrd="0" presId="urn:microsoft.com/office/officeart/2005/8/layout/radial5"/>
    <dgm:cxn modelId="{3884125F-9E0E-47CE-BCC2-C6BF1450E84D}" type="presParOf" srcId="{8AE615DB-B626-4FE2-9B31-46109A76EB70}" destId="{B0117F9F-8198-4399-96E6-554A92C8E31A}" srcOrd="0" destOrd="0" presId="urn:microsoft.com/office/officeart/2005/8/layout/radial5"/>
    <dgm:cxn modelId="{7041B216-2FDF-4416-8EEB-8E739589C346}" type="presParOf" srcId="{78946C45-C747-4A03-9207-90EB9908FC2B}" destId="{CE52F2F2-35B9-4098-AC25-69CFB92A8481}" srcOrd="8" destOrd="0" presId="urn:microsoft.com/office/officeart/2005/8/layout/radial5"/>
    <dgm:cxn modelId="{8B843A8C-FAAE-42C4-A2BD-E562D728C3F8}" type="presParOf" srcId="{78946C45-C747-4A03-9207-90EB9908FC2B}" destId="{3FF78EA1-E871-4173-B667-A53B32C4C8AB}" srcOrd="9" destOrd="0" presId="urn:microsoft.com/office/officeart/2005/8/layout/radial5"/>
    <dgm:cxn modelId="{F7D8CAB4-60B0-4FDC-90D3-43E84140A90A}" type="presParOf" srcId="{3FF78EA1-E871-4173-B667-A53B32C4C8AB}" destId="{37331150-B121-4D25-8528-20016931775B}" srcOrd="0" destOrd="0" presId="urn:microsoft.com/office/officeart/2005/8/layout/radial5"/>
    <dgm:cxn modelId="{57240972-22F0-49BF-8BC5-96EB1C30C579}" type="presParOf" srcId="{78946C45-C747-4A03-9207-90EB9908FC2B}" destId="{0C2AEB5B-7A71-48E6-9E20-8F6543CA1083}" srcOrd="10" destOrd="0" presId="urn:microsoft.com/office/officeart/2005/8/layout/radial5"/>
    <dgm:cxn modelId="{27513FA8-7A91-439D-A12D-1E0960A87331}" type="presParOf" srcId="{78946C45-C747-4A03-9207-90EB9908FC2B}" destId="{C307F0B8-DE8A-4712-8911-5C6A48DA0159}" srcOrd="11" destOrd="0" presId="urn:microsoft.com/office/officeart/2005/8/layout/radial5"/>
    <dgm:cxn modelId="{99610417-9493-4456-84D7-BC6401E23447}" type="presParOf" srcId="{C307F0B8-DE8A-4712-8911-5C6A48DA0159}" destId="{6DC14952-1DB0-48C2-9801-D31218C20012}" srcOrd="0" destOrd="0" presId="urn:microsoft.com/office/officeart/2005/8/layout/radial5"/>
    <dgm:cxn modelId="{E941AAD2-11DF-493E-8C7A-2B387C43A11D}" type="presParOf" srcId="{78946C45-C747-4A03-9207-90EB9908FC2B}" destId="{C9027461-3977-4B2C-BA5D-30A6DD13483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54DA15-91C7-4A4D-890C-19517FC01ACD}">
      <dsp:nvSpPr>
        <dsp:cNvPr id="0" name=""/>
        <dsp:cNvSpPr/>
      </dsp:nvSpPr>
      <dsp:spPr>
        <a:xfrm>
          <a:off x="3727162" y="2253641"/>
          <a:ext cx="2266755" cy="23507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</a:rPr>
            <a:t>В </a:t>
          </a:r>
          <a:r>
            <a:rPr lang="ru-RU" sz="1600" b="0" i="1" kern="1200" dirty="0" err="1" smtClean="0">
              <a:solidFill>
                <a:schemeClr val="tx1"/>
              </a:solidFill>
            </a:rPr>
            <a:t>організмі</a:t>
          </a:r>
          <a:r>
            <a:rPr lang="ru-RU" sz="1600" b="0" i="1" kern="1200" dirty="0" smtClean="0">
              <a:solidFill>
                <a:schemeClr val="tx1"/>
              </a:solidFill>
            </a:rPr>
            <a:t> 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err="1" smtClean="0">
              <a:solidFill>
                <a:schemeClr val="tx1"/>
              </a:solidFill>
            </a:rPr>
            <a:t>вуглеводи</a:t>
          </a:r>
          <a:r>
            <a:rPr lang="ru-RU" sz="1600" b="0" i="1" kern="1200" dirty="0" smtClean="0">
              <a:solidFill>
                <a:schemeClr val="tx1"/>
              </a:solidFill>
            </a:rPr>
            <a:t> 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err="1" smtClean="0">
              <a:solidFill>
                <a:schemeClr val="tx1"/>
              </a:solidFill>
            </a:rPr>
            <a:t>виконують</a:t>
          </a:r>
          <a:r>
            <a:rPr lang="ru-RU" sz="1600" b="0" i="1" kern="1200" dirty="0" smtClean="0">
              <a:solidFill>
                <a:schemeClr val="tx1"/>
              </a:solidFill>
            </a:rPr>
            <a:t> </a:t>
          </a:r>
          <a:r>
            <a:rPr lang="ru-RU" sz="1600" b="0" i="1" kern="1200" dirty="0" err="1" smtClean="0">
              <a:solidFill>
                <a:schemeClr val="tx1"/>
              </a:solidFill>
            </a:rPr>
            <a:t>такі</a:t>
          </a:r>
          <a:r>
            <a:rPr lang="ru-RU" sz="1600" b="0" i="1" kern="1200" dirty="0" smtClean="0">
              <a:solidFill>
                <a:schemeClr val="tx1"/>
              </a:solidFill>
            </a:rPr>
            <a:t> </a:t>
          </a:r>
          <a:r>
            <a:rPr lang="ru-RU" sz="1600" b="0" i="1" kern="1200" dirty="0" err="1" smtClean="0">
              <a:solidFill>
                <a:schemeClr val="tx1"/>
              </a:solidFill>
            </a:rPr>
            <a:t>функції</a:t>
          </a:r>
          <a:r>
            <a:rPr lang="ru-RU" sz="1600" b="0" i="1" kern="1200" dirty="0" smtClean="0">
              <a:solidFill>
                <a:schemeClr val="tx1"/>
              </a:solidFill>
            </a:rPr>
            <a:t>:</a:t>
          </a:r>
          <a:endParaRPr lang="ru-RU" sz="1600" i="1" kern="1200" dirty="0">
            <a:solidFill>
              <a:schemeClr val="tx1"/>
            </a:solidFill>
          </a:endParaRPr>
        </a:p>
      </dsp:txBody>
      <dsp:txXfrm>
        <a:off x="3727162" y="2253641"/>
        <a:ext cx="2266755" cy="2350716"/>
      </dsp:txXfrm>
    </dsp:sp>
    <dsp:sp modelId="{CD5A91A2-4415-4D42-ADCF-031AC9BF6894}">
      <dsp:nvSpPr>
        <dsp:cNvPr id="0" name=""/>
        <dsp:cNvSpPr/>
      </dsp:nvSpPr>
      <dsp:spPr>
        <a:xfrm rot="16200000">
          <a:off x="4742289" y="1730992"/>
          <a:ext cx="236501" cy="61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6200000">
        <a:off x="4742289" y="1730992"/>
        <a:ext cx="236501" cy="612456"/>
      </dsp:txXfrm>
    </dsp:sp>
    <dsp:sp modelId="{89D0584A-12BD-4E9C-B9A6-E05F0EBBE099}">
      <dsp:nvSpPr>
        <dsp:cNvPr id="0" name=""/>
        <dsp:cNvSpPr/>
      </dsp:nvSpPr>
      <dsp:spPr>
        <a:xfrm>
          <a:off x="3959868" y="6070"/>
          <a:ext cx="1801342" cy="18013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err="1" smtClean="0">
              <a:solidFill>
                <a:schemeClr val="tx1"/>
              </a:solidFill>
            </a:rPr>
            <a:t>Регулюють</a:t>
          </a:r>
          <a:r>
            <a:rPr lang="ru-RU" sz="1800" b="0" i="1" kern="1200" dirty="0" smtClean="0">
              <a:solidFill>
                <a:schemeClr val="tx1"/>
              </a:solidFill>
            </a:rPr>
            <a:t> </a:t>
          </a:r>
          <a:r>
            <a:rPr lang="ru-RU" sz="1800" b="0" i="1" kern="1200" dirty="0" err="1" smtClean="0">
              <a:solidFill>
                <a:schemeClr val="tx1"/>
              </a:solidFill>
            </a:rPr>
            <a:t>обмін</a:t>
          </a:r>
          <a:r>
            <a:rPr lang="ru-RU" sz="1800" b="0" i="1" kern="1200" dirty="0" smtClean="0">
              <a:solidFill>
                <a:schemeClr val="tx1"/>
              </a:solidFill>
            </a:rPr>
            <a:t> </a:t>
          </a:r>
          <a:r>
            <a:rPr lang="ru-RU" sz="1800" b="0" i="1" kern="1200" dirty="0" err="1" smtClean="0">
              <a:solidFill>
                <a:schemeClr val="tx1"/>
              </a:solidFill>
            </a:rPr>
            <a:t>білків</a:t>
          </a:r>
          <a:r>
            <a:rPr lang="ru-RU" sz="1800" b="0" i="1" kern="1200" dirty="0" smtClean="0">
              <a:solidFill>
                <a:schemeClr val="tx1"/>
              </a:solidFill>
            </a:rPr>
            <a:t> </a:t>
          </a:r>
          <a:r>
            <a:rPr lang="ru-RU" sz="1800" b="0" i="1" kern="1200" dirty="0" err="1" smtClean="0">
              <a:solidFill>
                <a:schemeClr val="tx1"/>
              </a:solidFill>
            </a:rPr>
            <a:t>і</a:t>
          </a:r>
          <a:r>
            <a:rPr lang="ru-RU" sz="1800" b="0" i="1" kern="1200" dirty="0" smtClean="0">
              <a:solidFill>
                <a:schemeClr val="tx1"/>
              </a:solidFill>
            </a:rPr>
            <a:t> </a:t>
          </a:r>
          <a:r>
            <a:rPr lang="ru-RU" sz="1800" b="0" i="1" kern="1200" dirty="0" err="1" smtClean="0">
              <a:solidFill>
                <a:schemeClr val="tx1"/>
              </a:solidFill>
            </a:rPr>
            <a:t>жирів</a:t>
          </a:r>
          <a:endParaRPr lang="ru-RU" sz="1800" b="0" i="1" kern="1200" dirty="0">
            <a:solidFill>
              <a:schemeClr val="tx1"/>
            </a:solidFill>
          </a:endParaRPr>
        </a:p>
      </dsp:txBody>
      <dsp:txXfrm>
        <a:off x="3959868" y="6070"/>
        <a:ext cx="1801342" cy="1801342"/>
      </dsp:txXfrm>
    </dsp:sp>
    <dsp:sp modelId="{F1A06060-514A-4FA3-AEDC-1D2757DB5871}">
      <dsp:nvSpPr>
        <dsp:cNvPr id="0" name=""/>
        <dsp:cNvSpPr/>
      </dsp:nvSpPr>
      <dsp:spPr>
        <a:xfrm rot="19800000">
          <a:off x="5924918" y="2435098"/>
          <a:ext cx="253412" cy="61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9800000">
        <a:off x="5924918" y="2435098"/>
        <a:ext cx="253412" cy="612456"/>
      </dsp:txXfrm>
    </dsp:sp>
    <dsp:sp modelId="{71CBA9B7-7C0B-47A1-B0C0-F36C375D4F10}">
      <dsp:nvSpPr>
        <dsp:cNvPr id="0" name=""/>
        <dsp:cNvSpPr/>
      </dsp:nvSpPr>
      <dsp:spPr>
        <a:xfrm>
          <a:off x="6144208" y="1267199"/>
          <a:ext cx="1801342" cy="18013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err="1" smtClean="0">
              <a:solidFill>
                <a:schemeClr val="tx1"/>
              </a:solidFill>
            </a:rPr>
            <a:t>Беруть</a:t>
          </a:r>
          <a:r>
            <a:rPr lang="ru-RU" sz="2000" b="0" i="1" kern="1200" dirty="0" smtClean="0">
              <a:solidFill>
                <a:schemeClr val="tx1"/>
              </a:solidFill>
            </a:rPr>
            <a:t> участь у </a:t>
          </a:r>
          <a:r>
            <a:rPr lang="ru-RU" sz="2000" b="0" i="1" kern="1200" dirty="0" err="1" smtClean="0">
              <a:solidFill>
                <a:schemeClr val="tx1"/>
              </a:solidFill>
            </a:rPr>
            <a:t>синтезі</a:t>
          </a:r>
          <a:r>
            <a:rPr lang="ru-RU" sz="2000" b="0" i="1" kern="1200" dirty="0" smtClean="0">
              <a:solidFill>
                <a:schemeClr val="tx1"/>
              </a:solidFill>
            </a:rPr>
            <a:t> молекул АТФ, ДНК </a:t>
          </a:r>
          <a:r>
            <a:rPr lang="ru-RU" sz="2000" b="0" i="1" kern="1200" dirty="0" err="1" smtClean="0">
              <a:solidFill>
                <a:schemeClr val="tx1"/>
              </a:solidFill>
            </a:rPr>
            <a:t>і</a:t>
          </a:r>
          <a:r>
            <a:rPr lang="ru-RU" sz="2000" b="0" i="1" kern="1200" dirty="0" smtClean="0">
              <a:solidFill>
                <a:schemeClr val="tx1"/>
              </a:solidFill>
            </a:rPr>
            <a:t> РНК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6144208" y="1267199"/>
        <a:ext cx="1801342" cy="1801342"/>
      </dsp:txXfrm>
    </dsp:sp>
    <dsp:sp modelId="{FE23972F-EA52-4987-A5F2-718187155776}">
      <dsp:nvSpPr>
        <dsp:cNvPr id="0" name=""/>
        <dsp:cNvSpPr/>
      </dsp:nvSpPr>
      <dsp:spPr>
        <a:xfrm rot="1800000">
          <a:off x="5927790" y="3814938"/>
          <a:ext cx="263232" cy="61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800000">
        <a:off x="5927790" y="3814938"/>
        <a:ext cx="263232" cy="612456"/>
      </dsp:txXfrm>
    </dsp:sp>
    <dsp:sp modelId="{13245775-3033-41D9-8280-B4DEEDF5260F}">
      <dsp:nvSpPr>
        <dsp:cNvPr id="0" name=""/>
        <dsp:cNvSpPr/>
      </dsp:nvSpPr>
      <dsp:spPr>
        <a:xfrm>
          <a:off x="6175308" y="3766724"/>
          <a:ext cx="1739142" cy="18468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err="1" smtClean="0">
              <a:solidFill>
                <a:schemeClr val="tx1"/>
              </a:solidFill>
            </a:rPr>
            <a:t>Забезпечують</a:t>
          </a:r>
          <a:r>
            <a:rPr lang="ru-RU" sz="1400" b="0" i="1" kern="1200" dirty="0" smtClean="0">
              <a:solidFill>
                <a:schemeClr val="tx1"/>
              </a:solidFill>
            </a:rPr>
            <a:t> </a:t>
          </a:r>
          <a:r>
            <a:rPr lang="ru-RU" sz="1400" b="0" i="1" kern="1200" dirty="0" err="1" smtClean="0">
              <a:solidFill>
                <a:schemeClr val="tx1"/>
              </a:solidFill>
            </a:rPr>
            <a:t>всі</a:t>
          </a:r>
          <a:r>
            <a:rPr lang="ru-RU" sz="1400" b="0" i="1" kern="1200" dirty="0" smtClean="0">
              <a:solidFill>
                <a:schemeClr val="tx1"/>
              </a:solidFill>
            </a:rPr>
            <a:t> </a:t>
          </a:r>
          <a:r>
            <a:rPr lang="ru-RU" sz="1400" b="0" i="1" kern="1200" dirty="0" err="1" smtClean="0">
              <a:solidFill>
                <a:schemeClr val="tx1"/>
              </a:solidFill>
            </a:rPr>
            <a:t>енергетичні</a:t>
          </a:r>
          <a:r>
            <a:rPr lang="ru-RU" sz="1400" b="0" i="1" kern="1200" dirty="0" smtClean="0">
              <a:solidFill>
                <a:schemeClr val="tx1"/>
              </a:solidFill>
            </a:rPr>
            <a:t> </a:t>
          </a:r>
          <a:r>
            <a:rPr lang="ru-RU" sz="1400" b="0" i="1" kern="1200" dirty="0" err="1" smtClean="0">
              <a:solidFill>
                <a:schemeClr val="tx1"/>
              </a:solidFill>
            </a:rPr>
            <a:t>витрати</a:t>
          </a:r>
          <a:r>
            <a:rPr lang="ru-RU" sz="1400" b="0" i="1" kern="1200" dirty="0" smtClean="0">
              <a:solidFill>
                <a:schemeClr val="tx1"/>
              </a:solidFill>
            </a:rPr>
            <a:t> </a:t>
          </a:r>
          <a:r>
            <a:rPr lang="ru-RU" sz="1400" b="0" i="1" kern="1200" dirty="0" err="1" smtClean="0">
              <a:solidFill>
                <a:schemeClr val="tx1"/>
              </a:solidFill>
            </a:rPr>
            <a:t>мозку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6175308" y="3766724"/>
        <a:ext cx="1739142" cy="1846808"/>
      </dsp:txXfrm>
    </dsp:sp>
    <dsp:sp modelId="{8AE615DB-B626-4FE2-9B31-46109A76EB70}">
      <dsp:nvSpPr>
        <dsp:cNvPr id="0" name=""/>
        <dsp:cNvSpPr/>
      </dsp:nvSpPr>
      <dsp:spPr>
        <a:xfrm rot="5400000">
          <a:off x="4742289" y="4514550"/>
          <a:ext cx="236501" cy="61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4742289" y="4514550"/>
        <a:ext cx="236501" cy="612456"/>
      </dsp:txXfrm>
    </dsp:sp>
    <dsp:sp modelId="{CE52F2F2-35B9-4098-AC25-69CFB92A8481}">
      <dsp:nvSpPr>
        <dsp:cNvPr id="0" name=""/>
        <dsp:cNvSpPr/>
      </dsp:nvSpPr>
      <dsp:spPr>
        <a:xfrm>
          <a:off x="3959868" y="5050586"/>
          <a:ext cx="1801342" cy="18013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tx1"/>
              </a:solidFill>
            </a:rPr>
            <a:t>Є </a:t>
          </a:r>
          <a:r>
            <a:rPr lang="ru-RU" sz="1400" b="0" i="1" kern="1200" dirty="0" err="1" smtClean="0">
              <a:solidFill>
                <a:schemeClr val="tx1"/>
              </a:solidFill>
            </a:rPr>
            <a:t>основним</a:t>
          </a:r>
          <a:r>
            <a:rPr lang="ru-RU" sz="1400" b="0" i="1" kern="1200" dirty="0" smtClean="0">
              <a:solidFill>
                <a:schemeClr val="tx1"/>
              </a:solidFill>
            </a:rPr>
            <a:t> </a:t>
          </a:r>
          <a:r>
            <a:rPr lang="ru-RU" sz="1400" b="0" i="1" kern="1200" dirty="0" err="1" smtClean="0">
              <a:solidFill>
                <a:schemeClr val="tx1"/>
              </a:solidFill>
            </a:rPr>
            <a:t>джерелом</a:t>
          </a:r>
          <a:r>
            <a:rPr lang="ru-RU" sz="1400" b="0" i="1" kern="1200" dirty="0" smtClean="0">
              <a:solidFill>
                <a:schemeClr val="tx1"/>
              </a:solidFill>
            </a:rPr>
            <a:t> </a:t>
          </a:r>
          <a:r>
            <a:rPr lang="ru-RU" sz="1400" b="0" i="1" kern="1200" dirty="0" err="1" smtClean="0">
              <a:solidFill>
                <a:schemeClr val="tx1"/>
              </a:solidFill>
            </a:rPr>
            <a:t>енергії</a:t>
          </a:r>
          <a:r>
            <a:rPr lang="ru-RU" sz="1400" b="0" i="1" kern="1200" dirty="0" smtClean="0">
              <a:solidFill>
                <a:schemeClr val="tx1"/>
              </a:solidFill>
            </a:rPr>
            <a:t> в </a:t>
          </a:r>
          <a:r>
            <a:rPr lang="ru-RU" sz="1400" b="0" i="1" kern="1200" dirty="0" err="1" smtClean="0">
              <a:solidFill>
                <a:schemeClr val="tx1"/>
              </a:solidFill>
            </a:rPr>
            <a:t>організмі</a:t>
          </a:r>
          <a:r>
            <a:rPr lang="ru-RU" sz="1400" b="0" i="1" kern="1200" dirty="0" smtClean="0">
              <a:solidFill>
                <a:schemeClr val="tx1"/>
              </a:solidFill>
            </a:rPr>
            <a:t>.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3959868" y="5050586"/>
        <a:ext cx="1801342" cy="1801342"/>
      </dsp:txXfrm>
    </dsp:sp>
    <dsp:sp modelId="{3FF78EA1-E871-4173-B667-A53B32C4C8AB}">
      <dsp:nvSpPr>
        <dsp:cNvPr id="0" name=""/>
        <dsp:cNvSpPr/>
      </dsp:nvSpPr>
      <dsp:spPr>
        <a:xfrm rot="9000000">
          <a:off x="3542749" y="3810444"/>
          <a:ext cx="253412" cy="61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9000000">
        <a:off x="3542749" y="3810444"/>
        <a:ext cx="253412" cy="612456"/>
      </dsp:txXfrm>
    </dsp:sp>
    <dsp:sp modelId="{0C2AEB5B-7A71-48E6-9E20-8F6543CA1083}">
      <dsp:nvSpPr>
        <dsp:cNvPr id="0" name=""/>
        <dsp:cNvSpPr/>
      </dsp:nvSpPr>
      <dsp:spPr>
        <a:xfrm>
          <a:off x="1775529" y="3789457"/>
          <a:ext cx="1801342" cy="18013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>
              <a:solidFill>
                <a:schemeClr val="tx1"/>
              </a:solidFill>
            </a:rPr>
            <a:t>У </a:t>
          </a:r>
          <a:r>
            <a:rPr lang="ru-RU" sz="1100" b="0" i="1" kern="1200" dirty="0" err="1" smtClean="0">
              <a:solidFill>
                <a:schemeClr val="tx1"/>
              </a:solidFill>
            </a:rPr>
            <a:t>комплексі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з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білками</a:t>
          </a:r>
          <a:r>
            <a:rPr lang="ru-RU" sz="1100" b="0" i="1" kern="1200" dirty="0" smtClean="0">
              <a:solidFill>
                <a:schemeClr val="tx1"/>
              </a:solidFill>
            </a:rPr>
            <a:t> вони </a:t>
          </a:r>
          <a:r>
            <a:rPr lang="ru-RU" sz="1100" b="0" i="1" kern="1200" dirty="0" err="1" smtClean="0">
              <a:solidFill>
                <a:schemeClr val="tx1"/>
              </a:solidFill>
            </a:rPr>
            <a:t>утворюють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деякі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ферменти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і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гормони</a:t>
          </a:r>
          <a:r>
            <a:rPr lang="ru-RU" sz="1100" b="0" i="1" kern="1200" dirty="0" smtClean="0">
              <a:solidFill>
                <a:schemeClr val="tx1"/>
              </a:solidFill>
            </a:rPr>
            <a:t>, </a:t>
          </a:r>
          <a:r>
            <a:rPr lang="ru-RU" sz="1100" b="0" i="1" kern="1200" dirty="0" err="1" smtClean="0">
              <a:solidFill>
                <a:schemeClr val="tx1"/>
              </a:solidFill>
            </a:rPr>
            <a:t>секрети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слинних</a:t>
          </a:r>
          <a:r>
            <a:rPr lang="ru-RU" sz="1100" b="0" i="1" kern="1200" dirty="0" smtClean="0">
              <a:solidFill>
                <a:schemeClr val="tx1"/>
              </a:solidFill>
            </a:rPr>
            <a:t> та </a:t>
          </a:r>
          <a:r>
            <a:rPr lang="ru-RU" sz="1100" b="0" i="1" kern="1200" dirty="0" err="1" smtClean="0">
              <a:solidFill>
                <a:schemeClr val="tx1"/>
              </a:solidFill>
            </a:rPr>
            <a:t>інших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утворюючих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слиз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залоз</a:t>
          </a:r>
          <a:r>
            <a:rPr lang="ru-RU" sz="1100" b="0" i="1" kern="1200" dirty="0" smtClean="0">
              <a:solidFill>
                <a:schemeClr val="tx1"/>
              </a:solidFill>
            </a:rPr>
            <a:t>, а </a:t>
          </a:r>
          <a:r>
            <a:rPr lang="ru-RU" sz="1100" b="0" i="1" kern="1200" dirty="0" err="1" smtClean="0">
              <a:solidFill>
                <a:schemeClr val="tx1"/>
              </a:solidFill>
            </a:rPr>
            <a:t>також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інші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сполуки</a:t>
          </a:r>
          <a:endParaRPr lang="ru-RU" sz="1100" i="1" kern="1200" dirty="0">
            <a:solidFill>
              <a:schemeClr val="tx1"/>
            </a:solidFill>
          </a:endParaRPr>
        </a:p>
      </dsp:txBody>
      <dsp:txXfrm>
        <a:off x="1775529" y="3789457"/>
        <a:ext cx="1801342" cy="1801342"/>
      </dsp:txXfrm>
    </dsp:sp>
    <dsp:sp modelId="{C307F0B8-DE8A-4712-8911-5C6A48DA0159}">
      <dsp:nvSpPr>
        <dsp:cNvPr id="0" name=""/>
        <dsp:cNvSpPr/>
      </dsp:nvSpPr>
      <dsp:spPr>
        <a:xfrm rot="12600000">
          <a:off x="3542749" y="2435098"/>
          <a:ext cx="253412" cy="61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2600000">
        <a:off x="3542749" y="2435098"/>
        <a:ext cx="253412" cy="612456"/>
      </dsp:txXfrm>
    </dsp:sp>
    <dsp:sp modelId="{C9027461-3977-4B2C-BA5D-30A6DD134838}">
      <dsp:nvSpPr>
        <dsp:cNvPr id="0" name=""/>
        <dsp:cNvSpPr/>
      </dsp:nvSpPr>
      <dsp:spPr>
        <a:xfrm>
          <a:off x="1775529" y="1267199"/>
          <a:ext cx="1801342" cy="18013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err="1" smtClean="0">
              <a:solidFill>
                <a:schemeClr val="tx1"/>
              </a:solidFill>
            </a:rPr>
            <a:t>Харчові</a:t>
          </a:r>
          <a:r>
            <a:rPr lang="ru-RU" sz="1100" b="0" i="1" kern="1200" dirty="0" smtClean="0">
              <a:solidFill>
                <a:schemeClr val="tx1"/>
              </a:solidFill>
            </a:rPr>
            <a:t> волокна </a:t>
          </a:r>
          <a:r>
            <a:rPr lang="ru-RU" sz="1100" b="0" i="1" kern="1200" dirty="0" err="1" smtClean="0">
              <a:solidFill>
                <a:schemeClr val="tx1"/>
              </a:solidFill>
            </a:rPr>
            <a:t>покращують</a:t>
          </a:r>
          <a:r>
            <a:rPr lang="ru-RU" sz="1100" b="0" i="1" kern="1200" dirty="0" smtClean="0">
              <a:solidFill>
                <a:schemeClr val="tx1"/>
              </a:solidFill>
            </a:rPr>
            <a:t> роботу </a:t>
          </a:r>
          <a:r>
            <a:rPr lang="ru-RU" sz="1100" b="0" i="1" kern="1200" dirty="0" err="1" smtClean="0">
              <a:solidFill>
                <a:schemeClr val="tx1"/>
              </a:solidFill>
            </a:rPr>
            <a:t>травної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системи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і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виводять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з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організму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шкідливі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речовини</a:t>
          </a:r>
          <a:r>
            <a:rPr lang="ru-RU" sz="1100" b="0" i="1" kern="1200" dirty="0" smtClean="0">
              <a:solidFill>
                <a:schemeClr val="tx1"/>
              </a:solidFill>
            </a:rPr>
            <a:t>, </a:t>
          </a:r>
          <a:r>
            <a:rPr lang="ru-RU" sz="1100" b="0" i="1" kern="1200" dirty="0" err="1" smtClean="0">
              <a:solidFill>
                <a:schemeClr val="tx1"/>
              </a:solidFill>
            </a:rPr>
            <a:t>пектини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стимулюють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процес</a:t>
          </a:r>
          <a:r>
            <a:rPr lang="ru-RU" sz="1100" b="0" i="1" kern="1200" dirty="0" smtClean="0">
              <a:solidFill>
                <a:schemeClr val="tx1"/>
              </a:solidFill>
            </a:rPr>
            <a:t> </a:t>
          </a:r>
          <a:r>
            <a:rPr lang="ru-RU" sz="1100" b="0" i="1" kern="1200" dirty="0" err="1" smtClean="0">
              <a:solidFill>
                <a:schemeClr val="tx1"/>
              </a:solidFill>
            </a:rPr>
            <a:t>травлення</a:t>
          </a:r>
          <a:endParaRPr lang="ru-RU" sz="1100" i="1" kern="1200" dirty="0">
            <a:solidFill>
              <a:schemeClr val="tx1"/>
            </a:solidFill>
          </a:endParaRPr>
        </a:p>
      </dsp:txBody>
      <dsp:txXfrm>
        <a:off x="1775529" y="1267199"/>
        <a:ext cx="1801342" cy="1801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64BBE-13C9-4A40-9853-1D0DE035BEBA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9FA2-A652-462F-B76E-59DADF33A7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36912"/>
            <a:ext cx="7772400" cy="1470025"/>
          </a:xfrm>
        </p:spPr>
        <p:txBody>
          <a:bodyPr>
            <a:noAutofit/>
          </a:bodyPr>
          <a:lstStyle/>
          <a:p>
            <a:r>
              <a:rPr lang="uk-UA" sz="6600" b="1" i="1" dirty="0" smtClean="0"/>
              <a:t>Вуглеводи</a:t>
            </a:r>
            <a:r>
              <a:rPr lang="uk-UA" sz="9600" b="1" i="1" dirty="0" smtClean="0">
                <a:solidFill>
                  <a:srgbClr val="FF0000"/>
                </a:solidFill>
              </a:rPr>
              <a:t> 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3600400" cy="5544616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Вуглеводи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один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найпоширеніших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природі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клас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органічних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сполук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відіграють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важливу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роль в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житті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тварин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Понад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80%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сухої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маси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біля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20%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організму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тварин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становлять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вуглеводи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Beta-D-glucos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48680"/>
            <a:ext cx="4228777" cy="515719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70294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762872" cy="367240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err="1"/>
              <a:t>Моносахариди</a:t>
            </a:r>
            <a:r>
              <a:rPr lang="ru-RU" sz="2400" b="1" i="1" dirty="0"/>
              <a:t> </a:t>
            </a:r>
            <a:r>
              <a:rPr lang="ru-RU" sz="2400" i="1" dirty="0"/>
              <a:t>– </a:t>
            </a:r>
            <a:r>
              <a:rPr lang="ru-RU" sz="2400" i="1" dirty="0" err="1"/>
              <a:t>полігідроксикарбонільні</a:t>
            </a:r>
            <a:r>
              <a:rPr lang="ru-RU" sz="2400" i="1" dirty="0"/>
              <a:t> </a:t>
            </a:r>
            <a:r>
              <a:rPr lang="ru-RU" sz="2400" i="1" dirty="0" err="1"/>
              <a:t>сполуки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містять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трьох</a:t>
            </a:r>
            <a:r>
              <a:rPr lang="ru-RU" sz="2400" i="1" dirty="0"/>
              <a:t> до </a:t>
            </a:r>
            <a:r>
              <a:rPr lang="ru-RU" sz="2400" i="1" dirty="0" err="1"/>
              <a:t>дев’яти</a:t>
            </a:r>
            <a:r>
              <a:rPr lang="ru-RU" sz="2400" i="1" dirty="0"/>
              <a:t> </a:t>
            </a:r>
            <a:r>
              <a:rPr lang="ru-RU" sz="2400" i="1" dirty="0" err="1"/>
              <a:t>атомів</a:t>
            </a:r>
            <a:r>
              <a:rPr lang="ru-RU" sz="2400" i="1" dirty="0"/>
              <a:t> Карбону. </a:t>
            </a:r>
            <a:r>
              <a:rPr lang="ru-RU" sz="2400" i="1" dirty="0" err="1"/>
              <a:t>Їх</a:t>
            </a:r>
            <a:r>
              <a:rPr lang="ru-RU" sz="2400" i="1" dirty="0"/>
              <a:t> </a:t>
            </a:r>
            <a:r>
              <a:rPr lang="ru-RU" sz="2400" i="1" dirty="0" err="1"/>
              <a:t>називають</a:t>
            </a:r>
            <a:r>
              <a:rPr lang="ru-RU" sz="2400" i="1" dirty="0"/>
              <a:t> </a:t>
            </a:r>
            <a:r>
              <a:rPr lang="ru-RU" sz="2400" i="1" dirty="0" err="1"/>
              <a:t>також</a:t>
            </a:r>
            <a:r>
              <a:rPr lang="ru-RU" sz="2400" i="1" dirty="0"/>
              <a:t> монозами </a:t>
            </a:r>
            <a:r>
              <a:rPr lang="ru-RU" sz="2400" i="1" dirty="0" err="1"/>
              <a:t>або</a:t>
            </a:r>
            <a:r>
              <a:rPr lang="ru-RU" sz="2400" i="1" dirty="0"/>
              <a:t> </a:t>
            </a:r>
            <a:r>
              <a:rPr lang="ru-RU" sz="2400" i="1" dirty="0" err="1"/>
              <a:t>простими</a:t>
            </a:r>
            <a:r>
              <a:rPr lang="ru-RU" sz="2400" i="1" dirty="0"/>
              <a:t> </a:t>
            </a:r>
            <a:r>
              <a:rPr lang="ru-RU" sz="2400" i="1" dirty="0" err="1"/>
              <a:t>вуглеводами</a:t>
            </a:r>
            <a:r>
              <a:rPr lang="ru-RU" sz="2400" i="1" dirty="0" smtClean="0"/>
              <a:t>.</a:t>
            </a:r>
            <a:r>
              <a:rPr lang="ru-RU" sz="2400" i="1" dirty="0"/>
              <a:t> </a:t>
            </a:r>
            <a:r>
              <a:rPr lang="ru-RU" sz="2400" i="1" dirty="0" err="1"/>
              <a:t>Моносахариди</a:t>
            </a:r>
            <a:r>
              <a:rPr lang="ru-RU" sz="2400" i="1" dirty="0"/>
              <a:t> </a:t>
            </a:r>
            <a:r>
              <a:rPr lang="ru-RU" sz="2400" i="1" dirty="0" err="1"/>
              <a:t>класифікують</a:t>
            </a:r>
            <a:r>
              <a:rPr lang="ru-RU" sz="2400" i="1" dirty="0"/>
              <a:t> за </a:t>
            </a:r>
            <a:r>
              <a:rPr lang="ru-RU" sz="2400" i="1" dirty="0" err="1"/>
              <a:t>довжиною</a:t>
            </a:r>
            <a:r>
              <a:rPr lang="ru-RU" sz="2400" i="1" dirty="0"/>
              <a:t> карбонового </a:t>
            </a:r>
            <a:r>
              <a:rPr lang="ru-RU" sz="2400" i="1" dirty="0" err="1"/>
              <a:t>ланцюга</a:t>
            </a:r>
            <a:r>
              <a:rPr lang="ru-RU" sz="2400" i="1" dirty="0"/>
              <a:t> та природою </a:t>
            </a:r>
            <a:r>
              <a:rPr lang="ru-RU" sz="2400" i="1" dirty="0" err="1"/>
              <a:t>карбонільної</a:t>
            </a:r>
            <a:r>
              <a:rPr lang="ru-RU" sz="2400" i="1" dirty="0"/>
              <a:t> </a:t>
            </a:r>
            <a:r>
              <a:rPr lang="ru-RU" sz="2400" i="1" dirty="0" err="1"/>
              <a:t>групи</a:t>
            </a:r>
            <a:r>
              <a:rPr lang="ru-RU" sz="2400" i="1" dirty="0"/>
              <a:t> (</a:t>
            </a:r>
            <a:r>
              <a:rPr lang="ru-RU" sz="2400" i="1" dirty="0" err="1"/>
              <a:t>альдегідної</a:t>
            </a:r>
            <a:r>
              <a:rPr lang="ru-RU" sz="2400" i="1" dirty="0"/>
              <a:t> </a:t>
            </a:r>
            <a:r>
              <a:rPr lang="ru-RU" sz="2400" i="1" dirty="0" err="1"/>
              <a:t>чи</a:t>
            </a:r>
            <a:r>
              <a:rPr lang="ru-RU" sz="2400" i="1" dirty="0"/>
              <a:t> </a:t>
            </a:r>
            <a:r>
              <a:rPr lang="ru-RU" sz="2400" i="1" dirty="0" err="1"/>
              <a:t>кетонної</a:t>
            </a:r>
            <a:r>
              <a:rPr lang="ru-RU" sz="2400" i="1" dirty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716016" y="4077722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/>
              <a:t>Найважливіші</a:t>
            </a:r>
            <a:r>
              <a:rPr lang="ru-RU" sz="2400" i="1" dirty="0"/>
              <a:t> </a:t>
            </a:r>
            <a:r>
              <a:rPr lang="ru-RU" sz="2400" i="1" dirty="0" err="1"/>
              <a:t>представники</a:t>
            </a:r>
            <a:r>
              <a:rPr lang="ru-RU" sz="2400" i="1" dirty="0"/>
              <a:t> </a:t>
            </a:r>
            <a:r>
              <a:rPr lang="ru-RU" sz="2400" i="1" dirty="0" err="1"/>
              <a:t>моносахаридів</a:t>
            </a:r>
            <a:r>
              <a:rPr lang="ru-RU" sz="2400" i="1" dirty="0"/>
              <a:t> – глюкоза </a:t>
            </a:r>
            <a:r>
              <a:rPr lang="ru-RU" sz="2400" i="1" dirty="0" err="1"/>
              <a:t>і</a:t>
            </a:r>
            <a:r>
              <a:rPr lang="ru-RU" sz="2400" i="1" dirty="0"/>
              <a:t> фруктоза. Вони </a:t>
            </a:r>
            <a:r>
              <a:rPr lang="ru-RU" sz="2400" i="1" dirty="0" err="1"/>
              <a:t>мають</a:t>
            </a:r>
            <a:r>
              <a:rPr lang="ru-RU" sz="2400" i="1" dirty="0"/>
              <a:t> </a:t>
            </a:r>
            <a:r>
              <a:rPr lang="ru-RU" sz="2400" i="1" dirty="0" err="1"/>
              <a:t>однакову</a:t>
            </a:r>
            <a:r>
              <a:rPr lang="ru-RU" sz="2400" i="1" dirty="0"/>
              <a:t> </a:t>
            </a:r>
            <a:r>
              <a:rPr lang="ru-RU" sz="2400" i="1" dirty="0" err="1"/>
              <a:t>молекулярну</a:t>
            </a:r>
            <a:r>
              <a:rPr lang="ru-RU" sz="2400" i="1" dirty="0"/>
              <a:t> формулу С</a:t>
            </a:r>
            <a:r>
              <a:rPr lang="ru-RU" sz="2400" i="1" baseline="-25000" dirty="0"/>
              <a:t>6</a:t>
            </a:r>
            <a:r>
              <a:rPr lang="ru-RU" sz="2400" i="1" dirty="0"/>
              <a:t>Н</a:t>
            </a:r>
            <a:r>
              <a:rPr lang="ru-RU" sz="2400" i="1" baseline="-25000" dirty="0"/>
              <a:t>12</a:t>
            </a:r>
            <a:r>
              <a:rPr lang="ru-RU" sz="2400" i="1" dirty="0"/>
              <a:t>О</a:t>
            </a:r>
            <a:r>
              <a:rPr lang="ru-RU" sz="2400" i="1" baseline="-25000" dirty="0"/>
              <a:t>6</a:t>
            </a:r>
            <a:r>
              <a:rPr lang="ru-RU" sz="2400" i="1" dirty="0"/>
              <a:t> </a:t>
            </a:r>
            <a:r>
              <a:rPr lang="ru-RU" sz="2400" i="1" dirty="0" err="1"/>
              <a:t>і</a:t>
            </a:r>
            <a:r>
              <a:rPr lang="ru-RU" sz="2400" i="1" dirty="0"/>
              <a:t> </a:t>
            </a:r>
            <a:r>
              <a:rPr lang="ru-RU" sz="2400" i="1" dirty="0" err="1"/>
              <a:t>є</a:t>
            </a:r>
            <a:r>
              <a:rPr lang="ru-RU" sz="2400" i="1" dirty="0"/>
              <a:t> </a:t>
            </a:r>
            <a:r>
              <a:rPr lang="ru-RU" sz="2400" i="1" dirty="0" err="1"/>
              <a:t>структурними</a:t>
            </a:r>
            <a:r>
              <a:rPr lang="ru-RU" sz="2400" i="1" dirty="0"/>
              <a:t> </a:t>
            </a:r>
            <a:r>
              <a:rPr lang="ru-RU" sz="2400" i="1" dirty="0" err="1"/>
              <a:t>ізомерами</a:t>
            </a:r>
            <a:r>
              <a:rPr lang="ru-RU" sz="2400" i="1" dirty="0"/>
              <a:t>.</a:t>
            </a:r>
          </a:p>
        </p:txBody>
      </p:sp>
      <p:pic>
        <p:nvPicPr>
          <p:cNvPr id="5" name="Рисунок 4" descr="image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08720"/>
            <a:ext cx="3240360" cy="23835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93096"/>
            <a:ext cx="3512900" cy="21675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643192" cy="2722314"/>
          </a:xfrm>
        </p:spPr>
        <p:txBody>
          <a:bodyPr>
            <a:noAutofit/>
          </a:bodyPr>
          <a:lstStyle/>
          <a:p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/>
              <a:t>Полісахариди</a:t>
            </a:r>
            <a:r>
              <a:rPr lang="ru-RU" sz="2000" b="1" i="1" dirty="0"/>
              <a:t> – </a:t>
            </a:r>
            <a:r>
              <a:rPr lang="ru-RU" sz="2000" b="1" i="1" dirty="0" err="1"/>
              <a:t>вуглеводи</a:t>
            </a:r>
            <a:r>
              <a:rPr lang="ru-RU" sz="2000" b="1" i="1" dirty="0"/>
              <a:t>, </a:t>
            </a:r>
            <a:r>
              <a:rPr lang="ru-RU" sz="2000" b="1" i="1" dirty="0" err="1"/>
              <a:t>молекули</a:t>
            </a:r>
            <a:r>
              <a:rPr lang="ru-RU" sz="2000" b="1" i="1" dirty="0"/>
              <a:t> </a:t>
            </a:r>
            <a:r>
              <a:rPr lang="ru-RU" sz="2000" b="1" i="1" dirty="0" err="1"/>
              <a:t>яких</a:t>
            </a:r>
            <a:r>
              <a:rPr lang="ru-RU" sz="2000" b="1" i="1" dirty="0"/>
              <a:t> </a:t>
            </a:r>
            <a:r>
              <a:rPr lang="ru-RU" sz="2000" b="1" i="1" dirty="0" err="1"/>
              <a:t>складаються</a:t>
            </a:r>
            <a:r>
              <a:rPr lang="ru-RU" sz="2000" b="1" i="1" dirty="0"/>
              <a:t> </a:t>
            </a:r>
            <a:r>
              <a:rPr lang="ru-RU" sz="2000" b="1" i="1" dirty="0" err="1"/>
              <a:t>від</a:t>
            </a:r>
            <a:r>
              <a:rPr lang="ru-RU" sz="2000" b="1" i="1" dirty="0"/>
              <a:t> </a:t>
            </a:r>
            <a:r>
              <a:rPr lang="ru-RU" sz="2000" b="1" i="1" dirty="0" err="1"/>
              <a:t>одинадцяти</a:t>
            </a:r>
            <a:r>
              <a:rPr lang="ru-RU" sz="2000" b="1" i="1" dirty="0"/>
              <a:t> до </a:t>
            </a:r>
            <a:r>
              <a:rPr lang="ru-RU" sz="2000" b="1" i="1" dirty="0" err="1"/>
              <a:t>сотні</a:t>
            </a:r>
            <a:r>
              <a:rPr lang="ru-RU" sz="2000" b="1" i="1" dirty="0"/>
              <a:t> </a:t>
            </a:r>
            <a:r>
              <a:rPr lang="ru-RU" sz="2000" b="1" i="1" dirty="0" err="1"/>
              <a:t>і</a:t>
            </a:r>
            <a:r>
              <a:rPr lang="ru-RU" sz="2000" b="1" i="1" dirty="0"/>
              <a:t> </a:t>
            </a:r>
            <a:r>
              <a:rPr lang="ru-RU" sz="2000" b="1" i="1" dirty="0" err="1"/>
              <a:t>навіть</a:t>
            </a:r>
            <a:r>
              <a:rPr lang="ru-RU" sz="2000" b="1" i="1" dirty="0"/>
              <a:t> </a:t>
            </a:r>
            <a:r>
              <a:rPr lang="ru-RU" sz="2000" b="1" i="1" dirty="0" err="1"/>
              <a:t>тисяч</a:t>
            </a:r>
            <a:r>
              <a:rPr lang="ru-RU" sz="2000" b="1" i="1" dirty="0"/>
              <a:t> </a:t>
            </a:r>
            <a:r>
              <a:rPr lang="ru-RU" sz="2000" b="1" i="1" dirty="0" err="1"/>
              <a:t>залишків</a:t>
            </a:r>
            <a:r>
              <a:rPr lang="ru-RU" sz="2000" b="1" i="1" dirty="0"/>
              <a:t> </a:t>
            </a:r>
            <a:r>
              <a:rPr lang="ru-RU" sz="2000" b="1" i="1" dirty="0" err="1"/>
              <a:t>моносахаридів</a:t>
            </a:r>
            <a:r>
              <a:rPr lang="ru-RU" sz="2000" b="1" i="1" dirty="0"/>
              <a:t>.</a:t>
            </a:r>
          </a:p>
          <a:p>
            <a:pPr algn="ctr"/>
            <a:r>
              <a:rPr lang="ru-RU" sz="2000" b="1" i="1" dirty="0" err="1"/>
              <a:t>Полісахариди</a:t>
            </a:r>
            <a:r>
              <a:rPr lang="ru-RU" sz="2000" b="1" i="1" dirty="0"/>
              <a:t> </a:t>
            </a:r>
            <a:r>
              <a:rPr lang="ru-RU" sz="2000" b="1" i="1" dirty="0" err="1"/>
              <a:t>можуть</a:t>
            </a:r>
            <a:r>
              <a:rPr lang="ru-RU" sz="2000" b="1" i="1" dirty="0"/>
              <a:t> </a:t>
            </a:r>
            <a:r>
              <a:rPr lang="ru-RU" sz="2000" b="1" i="1" dirty="0" err="1"/>
              <a:t>складатись</a:t>
            </a:r>
            <a:r>
              <a:rPr lang="ru-RU" sz="2000" b="1" i="1" dirty="0"/>
              <a:t> </a:t>
            </a:r>
            <a:r>
              <a:rPr lang="ru-RU" sz="2000" b="1" i="1" dirty="0" err="1"/>
              <a:t>з</a:t>
            </a:r>
            <a:r>
              <a:rPr lang="ru-RU" sz="2000" b="1" i="1" dirty="0"/>
              <a:t> </a:t>
            </a:r>
            <a:r>
              <a:rPr lang="ru-RU" sz="2000" b="1" i="1" dirty="0" err="1"/>
              <a:t>однакових</a:t>
            </a:r>
            <a:r>
              <a:rPr lang="ru-RU" sz="2000" b="1" i="1" dirty="0"/>
              <a:t> </a:t>
            </a:r>
            <a:r>
              <a:rPr lang="ru-RU" sz="2000" b="1" i="1" dirty="0" err="1"/>
              <a:t>або</a:t>
            </a:r>
            <a:r>
              <a:rPr lang="ru-RU" sz="2000" b="1" i="1" dirty="0"/>
              <a:t> </a:t>
            </a:r>
            <a:r>
              <a:rPr lang="ru-RU" sz="2000" b="1" i="1" dirty="0" err="1"/>
              <a:t>різних</a:t>
            </a:r>
            <a:r>
              <a:rPr lang="ru-RU" sz="2000" b="1" i="1" dirty="0"/>
              <a:t> </a:t>
            </a:r>
            <a:r>
              <a:rPr lang="ru-RU" sz="2000" b="1" i="1" dirty="0" err="1"/>
              <a:t>залишків</a:t>
            </a:r>
            <a:r>
              <a:rPr lang="ru-RU" sz="2000" b="1" i="1" dirty="0"/>
              <a:t> </a:t>
            </a:r>
            <a:r>
              <a:rPr lang="ru-RU" sz="2000" b="1" i="1" dirty="0" err="1"/>
              <a:t>моносахаридів</a:t>
            </a:r>
            <a:r>
              <a:rPr lang="ru-RU" sz="2000" b="1" i="1" dirty="0"/>
              <a:t>. </a:t>
            </a:r>
            <a:r>
              <a:rPr lang="ru-RU" sz="2000" b="1" i="1" dirty="0" err="1"/>
              <a:t>Їх</a:t>
            </a:r>
            <a:r>
              <a:rPr lang="ru-RU" sz="2000" b="1" i="1" dirty="0"/>
              <a:t> молекула </a:t>
            </a:r>
            <a:r>
              <a:rPr lang="ru-RU" sz="2000" b="1" i="1" dirty="0" err="1"/>
              <a:t>може</a:t>
            </a:r>
            <a:r>
              <a:rPr lang="ru-RU" sz="2000" b="1" i="1" dirty="0"/>
              <a:t> бути </a:t>
            </a:r>
            <a:r>
              <a:rPr lang="ru-RU" sz="2000" b="1" i="1" dirty="0" err="1"/>
              <a:t>лінійна</a:t>
            </a:r>
            <a:r>
              <a:rPr lang="ru-RU" sz="2000" b="1" i="1" dirty="0"/>
              <a:t> </a:t>
            </a:r>
            <a:r>
              <a:rPr lang="ru-RU" sz="2000" b="1" i="1" dirty="0" err="1"/>
              <a:t>або</a:t>
            </a:r>
            <a:r>
              <a:rPr lang="ru-RU" sz="2000" b="1" i="1" dirty="0"/>
              <a:t> </a:t>
            </a:r>
            <a:r>
              <a:rPr lang="ru-RU" sz="2000" b="1" i="1" dirty="0" err="1"/>
              <a:t>розгалужена</a:t>
            </a:r>
            <a:r>
              <a:rPr lang="ru-RU" sz="2000" b="1" i="1" dirty="0"/>
              <a:t>.</a:t>
            </a:r>
          </a:p>
          <a:p>
            <a:pPr algn="ctr"/>
            <a:r>
              <a:rPr lang="ru-RU" sz="2000" b="1" i="1" dirty="0"/>
              <a:t>До </a:t>
            </a:r>
            <a:r>
              <a:rPr lang="ru-RU" sz="2000" b="1" i="1" dirty="0" err="1"/>
              <a:t>групи</a:t>
            </a:r>
            <a:r>
              <a:rPr lang="ru-RU" sz="2000" b="1" i="1" dirty="0"/>
              <a:t> </a:t>
            </a:r>
            <a:r>
              <a:rPr lang="ru-RU" sz="2000" b="1" i="1" dirty="0" err="1"/>
              <a:t>полісахаридів</a:t>
            </a:r>
            <a:r>
              <a:rPr lang="ru-RU" sz="2000" b="1" i="1" dirty="0"/>
              <a:t>, молекула </a:t>
            </a:r>
            <a:r>
              <a:rPr lang="ru-RU" sz="2000" b="1" i="1" dirty="0" err="1"/>
              <a:t>яких</a:t>
            </a:r>
            <a:r>
              <a:rPr lang="ru-RU" sz="2000" b="1" i="1" dirty="0"/>
              <a:t> </a:t>
            </a:r>
            <a:r>
              <a:rPr lang="ru-RU" sz="2000" b="1" i="1" dirty="0" err="1"/>
              <a:t>складається</a:t>
            </a:r>
            <a:r>
              <a:rPr lang="ru-RU" sz="2000" b="1" i="1" dirty="0"/>
              <a:t> </a:t>
            </a:r>
            <a:r>
              <a:rPr lang="ru-RU" sz="2000" b="1" i="1" dirty="0" err="1"/>
              <a:t>із</a:t>
            </a:r>
            <a:r>
              <a:rPr lang="ru-RU" sz="2000" b="1" i="1" dirty="0"/>
              <a:t> </a:t>
            </a:r>
            <a:r>
              <a:rPr lang="ru-RU" sz="2000" b="1" i="1" dirty="0" err="1"/>
              <a:t>залишків</a:t>
            </a:r>
            <a:r>
              <a:rPr lang="ru-RU" sz="2000" b="1" i="1" dirty="0"/>
              <a:t> одного </a:t>
            </a:r>
            <a:r>
              <a:rPr lang="ru-RU" sz="2000" b="1" i="1" dirty="0" err="1"/>
              <a:t>моносахариди</a:t>
            </a:r>
            <a:r>
              <a:rPr lang="ru-RU" sz="2000" b="1" i="1" dirty="0"/>
              <a:t> </a:t>
            </a:r>
            <a:r>
              <a:rPr lang="ru-RU" sz="2000" b="1" i="1" dirty="0" err="1"/>
              <a:t>відносять</a:t>
            </a:r>
            <a:r>
              <a:rPr lang="ru-RU" sz="2000" b="1" i="1" dirty="0"/>
              <a:t> </a:t>
            </a:r>
            <a:r>
              <a:rPr lang="ru-RU" sz="2000" b="1" i="1" dirty="0" err="1"/>
              <a:t>найважливіші</a:t>
            </a:r>
            <a:r>
              <a:rPr lang="ru-RU" sz="2000" b="1" i="1" dirty="0"/>
              <a:t> </a:t>
            </a:r>
            <a:r>
              <a:rPr lang="ru-RU" sz="2000" b="1" i="1" dirty="0" err="1"/>
              <a:t>вуглеводи</a:t>
            </a:r>
            <a:r>
              <a:rPr lang="ru-RU" sz="2000" b="1" i="1" dirty="0"/>
              <a:t> </a:t>
            </a:r>
            <a:r>
              <a:rPr lang="ru-RU" sz="2000" b="1" i="1" dirty="0" err="1"/>
              <a:t>рослинного</a:t>
            </a:r>
            <a:r>
              <a:rPr lang="ru-RU" sz="2000" b="1" i="1" dirty="0"/>
              <a:t> </a:t>
            </a:r>
            <a:r>
              <a:rPr lang="ru-RU" sz="2000" b="1" i="1" dirty="0" err="1"/>
              <a:t>і</a:t>
            </a:r>
            <a:r>
              <a:rPr lang="ru-RU" sz="2000" b="1" i="1" dirty="0"/>
              <a:t> </a:t>
            </a:r>
            <a:r>
              <a:rPr lang="ru-RU" sz="2000" b="1" i="1" dirty="0" err="1"/>
              <a:t>тваринного</a:t>
            </a:r>
            <a:r>
              <a:rPr lang="ru-RU" sz="2000" b="1" i="1" dirty="0"/>
              <a:t> </a:t>
            </a:r>
            <a:r>
              <a:rPr lang="ru-RU" sz="2000" b="1" i="1" dirty="0" err="1"/>
              <a:t>походження</a:t>
            </a:r>
            <a:r>
              <a:rPr lang="ru-RU" sz="2000" b="1" i="1" dirty="0"/>
              <a:t> – </a:t>
            </a:r>
            <a:r>
              <a:rPr lang="ru-RU" sz="2000" b="1" i="1" dirty="0" err="1"/>
              <a:t>целюлоза</a:t>
            </a:r>
            <a:r>
              <a:rPr lang="ru-RU" sz="2000" b="1" i="1" dirty="0"/>
              <a:t>, </a:t>
            </a:r>
            <a:r>
              <a:rPr lang="ru-RU" sz="2000" b="1" i="1" dirty="0" err="1"/>
              <a:t>крохмаль</a:t>
            </a:r>
            <a:r>
              <a:rPr lang="ru-RU" sz="2000" b="1" i="1" dirty="0"/>
              <a:t> </a:t>
            </a:r>
            <a:r>
              <a:rPr lang="ru-RU" sz="2000" b="1" i="1" dirty="0" err="1"/>
              <a:t>і</a:t>
            </a:r>
            <a:r>
              <a:rPr lang="ru-RU" sz="2000" b="1" i="1" dirty="0"/>
              <a:t> </a:t>
            </a:r>
            <a:r>
              <a:rPr lang="ru-RU" sz="2000" b="1" i="1" dirty="0" err="1"/>
              <a:t>глікоген</a:t>
            </a:r>
            <a:r>
              <a:rPr lang="ru-RU" sz="2000" b="1" i="1" dirty="0"/>
              <a:t> (</a:t>
            </a:r>
            <a:r>
              <a:rPr lang="ru-RU" sz="2000" b="1" i="1" dirty="0" err="1"/>
              <a:t>тваринний</a:t>
            </a:r>
            <a:r>
              <a:rPr lang="ru-RU" sz="2000" b="1" i="1" dirty="0"/>
              <a:t> </a:t>
            </a:r>
            <a:r>
              <a:rPr lang="ru-RU" sz="2000" b="1" i="1" dirty="0" err="1"/>
              <a:t>крохмаль</a:t>
            </a:r>
            <a:r>
              <a:rPr lang="ru-RU" sz="2000" b="1" i="1" dirty="0"/>
              <a:t>). </a:t>
            </a:r>
            <a:r>
              <a:rPr lang="ru-RU" sz="2000" b="1" i="1" dirty="0" err="1"/>
              <a:t>Крохмаль</a:t>
            </a:r>
            <a:r>
              <a:rPr lang="ru-RU" sz="2000" b="1" i="1" dirty="0"/>
              <a:t> – </a:t>
            </a:r>
            <a:r>
              <a:rPr lang="ru-RU" sz="2000" b="1" i="1" dirty="0" err="1"/>
              <a:t>основне</a:t>
            </a:r>
            <a:r>
              <a:rPr lang="ru-RU" sz="2000" b="1" i="1" dirty="0"/>
              <a:t> </a:t>
            </a:r>
            <a:r>
              <a:rPr lang="ru-RU" sz="2000" b="1" i="1" dirty="0" err="1"/>
              <a:t>джерело</a:t>
            </a:r>
            <a:r>
              <a:rPr lang="ru-RU" sz="2000" b="1" i="1" dirty="0"/>
              <a:t> </a:t>
            </a:r>
            <a:r>
              <a:rPr lang="ru-RU" sz="2000" b="1" i="1" dirty="0" err="1"/>
              <a:t>енергії</a:t>
            </a:r>
            <a:r>
              <a:rPr lang="ru-RU" sz="2000" b="1" i="1" dirty="0"/>
              <a:t> в </a:t>
            </a:r>
            <a:r>
              <a:rPr lang="ru-RU" sz="2000" b="1" i="1" dirty="0" err="1"/>
              <a:t>клітинах</a:t>
            </a:r>
            <a:r>
              <a:rPr lang="ru-RU" sz="2000" b="1" i="1" dirty="0"/>
              <a:t> </a:t>
            </a:r>
            <a:r>
              <a:rPr lang="ru-RU" sz="2000" b="1" i="1" dirty="0" err="1"/>
              <a:t>рослин</a:t>
            </a:r>
            <a:r>
              <a:rPr lang="ru-RU" sz="2000" b="1" i="1" dirty="0"/>
              <a:t>. </a:t>
            </a:r>
            <a:r>
              <a:rPr lang="ru-RU" sz="2000" b="1" i="1" dirty="0" err="1"/>
              <a:t>Целюлоза</a:t>
            </a:r>
            <a:r>
              <a:rPr lang="ru-RU" sz="2000" b="1" i="1" dirty="0"/>
              <a:t> – </a:t>
            </a:r>
            <a:r>
              <a:rPr lang="ru-RU" sz="2000" b="1" i="1" dirty="0" err="1"/>
              <a:t>основний</a:t>
            </a:r>
            <a:r>
              <a:rPr lang="ru-RU" sz="2000" b="1" i="1" dirty="0"/>
              <a:t> </a:t>
            </a:r>
            <a:r>
              <a:rPr lang="ru-RU" sz="2000" b="1" i="1" dirty="0" err="1"/>
              <a:t>будівельний</a:t>
            </a:r>
            <a:r>
              <a:rPr lang="ru-RU" sz="2000" b="1" i="1" dirty="0"/>
              <a:t> </a:t>
            </a:r>
            <a:r>
              <a:rPr lang="ru-RU" sz="2000" b="1" i="1" dirty="0" err="1"/>
              <a:t>матеріал</a:t>
            </a:r>
            <a:r>
              <a:rPr lang="ru-RU" sz="2000" b="1" i="1" dirty="0"/>
              <a:t> </a:t>
            </a:r>
            <a:r>
              <a:rPr lang="ru-RU" sz="2000" b="1" i="1" dirty="0" err="1"/>
              <a:t>рослин</a:t>
            </a:r>
            <a:r>
              <a:rPr lang="ru-RU" sz="2000" b="1" i="1" dirty="0"/>
              <a:t>. </a:t>
            </a:r>
            <a:r>
              <a:rPr lang="ru-RU" sz="2000" b="1" i="1" dirty="0" err="1"/>
              <a:t>Крохмаль</a:t>
            </a:r>
            <a:r>
              <a:rPr lang="ru-RU" sz="2000" b="1" i="1" dirty="0"/>
              <a:t> </a:t>
            </a:r>
            <a:r>
              <a:rPr lang="ru-RU" sz="2000" b="1" i="1" dirty="0" err="1"/>
              <a:t>і</a:t>
            </a:r>
            <a:r>
              <a:rPr lang="ru-RU" sz="2000" b="1" i="1" dirty="0"/>
              <a:t> </a:t>
            </a:r>
            <a:r>
              <a:rPr lang="ru-RU" sz="2000" b="1" i="1" dirty="0" err="1"/>
              <a:t>целюлоза</a:t>
            </a:r>
            <a:r>
              <a:rPr lang="ru-RU" sz="2000" b="1" i="1" dirty="0"/>
              <a:t> </a:t>
            </a:r>
            <a:r>
              <a:rPr lang="ru-RU" sz="2000" b="1" i="1" dirty="0" err="1"/>
              <a:t>утворюються</a:t>
            </a:r>
            <a:r>
              <a:rPr lang="ru-RU" sz="2000" b="1" i="1" dirty="0"/>
              <a:t> в </a:t>
            </a:r>
            <a:r>
              <a:rPr lang="ru-RU" sz="2000" b="1" i="1" dirty="0" err="1"/>
              <a:t>процесі</a:t>
            </a:r>
            <a:r>
              <a:rPr lang="ru-RU" sz="2000" b="1" i="1" dirty="0"/>
              <a:t> фотосинтезу.</a:t>
            </a:r>
          </a:p>
        </p:txBody>
      </p:sp>
      <p:pic>
        <p:nvPicPr>
          <p:cNvPr id="5" name="Рисунок 4" descr="image02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25144"/>
            <a:ext cx="3144743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image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5373216"/>
            <a:ext cx="3312368" cy="6826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176464"/>
          </a:xfrm>
        </p:spPr>
        <p:txBody>
          <a:bodyPr>
            <a:normAutofit/>
          </a:bodyPr>
          <a:lstStyle/>
          <a:p>
            <a:r>
              <a:rPr lang="ru-RU" sz="2000" i="1" dirty="0" err="1"/>
              <a:t>Серед</a:t>
            </a:r>
            <a:r>
              <a:rPr lang="ru-RU" sz="2000" i="1" dirty="0"/>
              <a:t> </a:t>
            </a:r>
            <a:r>
              <a:rPr lang="ru-RU" sz="2000" i="1" dirty="0" err="1"/>
              <a:t>олігосахаридів</a:t>
            </a:r>
            <a:r>
              <a:rPr lang="ru-RU" sz="2000" i="1" dirty="0"/>
              <a:t> </a:t>
            </a:r>
            <a:r>
              <a:rPr lang="ru-RU" sz="2000" i="1" dirty="0" err="1"/>
              <a:t>найбільше</a:t>
            </a:r>
            <a:r>
              <a:rPr lang="ru-RU" sz="2000" i="1" dirty="0"/>
              <a:t> </a:t>
            </a:r>
            <a:r>
              <a:rPr lang="ru-RU" sz="2000" i="1" dirty="0" err="1"/>
              <a:t>значення</a:t>
            </a:r>
            <a:r>
              <a:rPr lang="ru-RU" sz="2000" i="1" dirty="0"/>
              <a:t> </a:t>
            </a:r>
            <a:r>
              <a:rPr lang="ru-RU" sz="2000" i="1" dirty="0" err="1"/>
              <a:t>мають</a:t>
            </a:r>
            <a:r>
              <a:rPr lang="ru-RU" sz="2000" i="1" dirty="0"/>
              <a:t> </a:t>
            </a:r>
            <a:r>
              <a:rPr lang="ru-RU" sz="2000" i="1" dirty="0" err="1"/>
              <a:t>дисахариди</a:t>
            </a:r>
            <a:r>
              <a:rPr lang="ru-RU" sz="2000" i="1" dirty="0"/>
              <a:t> –  </a:t>
            </a:r>
            <a:r>
              <a:rPr lang="ru-RU" sz="2000" i="1" dirty="0" err="1"/>
              <a:t>вуглеводи</a:t>
            </a:r>
            <a:r>
              <a:rPr lang="ru-RU" sz="2000" i="1" dirty="0"/>
              <a:t>, молекула </a:t>
            </a:r>
            <a:r>
              <a:rPr lang="ru-RU" sz="2000" i="1" dirty="0" err="1"/>
              <a:t>яких</a:t>
            </a:r>
            <a:r>
              <a:rPr lang="ru-RU" sz="2000" i="1" dirty="0"/>
              <a:t> </a:t>
            </a:r>
            <a:r>
              <a:rPr lang="ru-RU" sz="2000" i="1" dirty="0" err="1"/>
              <a:t>внаслідок</a:t>
            </a:r>
            <a:r>
              <a:rPr lang="ru-RU" sz="2000" i="1" dirty="0"/>
              <a:t> кислотного </a:t>
            </a:r>
            <a:r>
              <a:rPr lang="ru-RU" sz="2000" i="1" dirty="0" err="1"/>
              <a:t>або</a:t>
            </a:r>
            <a:r>
              <a:rPr lang="ru-RU" sz="2000" i="1" dirty="0"/>
              <a:t> ферментативного </a:t>
            </a:r>
            <a:r>
              <a:rPr lang="ru-RU" sz="2000" i="1" dirty="0" err="1"/>
              <a:t>гідролізу</a:t>
            </a:r>
            <a:r>
              <a:rPr lang="ru-RU" sz="2000" i="1" dirty="0"/>
              <a:t> </a:t>
            </a:r>
            <a:r>
              <a:rPr lang="ru-RU" sz="2000" i="1" dirty="0" err="1"/>
              <a:t>розщеплюється</a:t>
            </a:r>
            <a:r>
              <a:rPr lang="ru-RU" sz="2000" i="1" dirty="0"/>
              <a:t> на </a:t>
            </a:r>
            <a:r>
              <a:rPr lang="ru-RU" sz="2000" i="1" dirty="0" err="1"/>
              <a:t>дві</a:t>
            </a:r>
            <a:r>
              <a:rPr lang="ru-RU" sz="2000" i="1" dirty="0"/>
              <a:t> </a:t>
            </a:r>
            <a:r>
              <a:rPr lang="ru-RU" sz="2000" i="1" dirty="0" err="1"/>
              <a:t>молекули</a:t>
            </a:r>
            <a:r>
              <a:rPr lang="ru-RU" sz="2000" i="1" dirty="0"/>
              <a:t> </a:t>
            </a:r>
            <a:r>
              <a:rPr lang="ru-RU" sz="2000" i="1" dirty="0" err="1"/>
              <a:t>моносахаридів</a:t>
            </a:r>
            <a:r>
              <a:rPr lang="ru-RU" sz="2000" i="1" dirty="0"/>
              <a:t>.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можуть</a:t>
            </a:r>
            <a:r>
              <a:rPr lang="ru-RU" sz="2000" i="1" dirty="0"/>
              <a:t> бути </a:t>
            </a:r>
            <a:r>
              <a:rPr lang="ru-RU" sz="2000" i="1" dirty="0" err="1"/>
              <a:t>дві</a:t>
            </a:r>
            <a:r>
              <a:rPr lang="ru-RU" sz="2000" i="1" dirty="0"/>
              <a:t> </a:t>
            </a:r>
            <a:r>
              <a:rPr lang="ru-RU" sz="2000" i="1" dirty="0" err="1"/>
              <a:t>молекули</a:t>
            </a:r>
            <a:r>
              <a:rPr lang="ru-RU" sz="2000" i="1" dirty="0"/>
              <a:t> одного </a:t>
            </a:r>
            <a:r>
              <a:rPr lang="ru-RU" sz="2000" i="1" dirty="0" err="1"/>
              <a:t>або</a:t>
            </a:r>
            <a:r>
              <a:rPr lang="ru-RU" sz="2000" i="1" dirty="0"/>
              <a:t> </a:t>
            </a:r>
            <a:r>
              <a:rPr lang="ru-RU" sz="2000" i="1" dirty="0" err="1"/>
              <a:t>різних</a:t>
            </a:r>
            <a:r>
              <a:rPr lang="ru-RU" sz="2000" i="1" dirty="0"/>
              <a:t> </a:t>
            </a:r>
            <a:r>
              <a:rPr lang="ru-RU" sz="2000" i="1" dirty="0" err="1"/>
              <a:t>моносахаридів</a:t>
            </a:r>
            <a:r>
              <a:rPr lang="ru-RU" sz="2000" i="1" dirty="0"/>
              <a:t>.</a:t>
            </a:r>
            <a:br>
              <a:rPr lang="ru-RU" sz="2000" i="1" dirty="0"/>
            </a:br>
            <a:r>
              <a:rPr lang="ru-RU" sz="2000" i="1" dirty="0"/>
              <a:t>Як правило, </a:t>
            </a:r>
            <a:r>
              <a:rPr lang="ru-RU" sz="2000" i="1" dirty="0" err="1"/>
              <a:t>дисахариди</a:t>
            </a:r>
            <a:r>
              <a:rPr lang="ru-RU" sz="2000" i="1" dirty="0"/>
              <a:t> – </a:t>
            </a:r>
            <a:r>
              <a:rPr lang="ru-RU" sz="2000" i="1" dirty="0" err="1"/>
              <a:t>безбарвні</a:t>
            </a:r>
            <a:r>
              <a:rPr lang="ru-RU" sz="2000" i="1" dirty="0"/>
              <a:t> </a:t>
            </a:r>
            <a:r>
              <a:rPr lang="ru-RU" sz="2000" i="1" dirty="0" err="1"/>
              <a:t>кристалічні</a:t>
            </a:r>
            <a:r>
              <a:rPr lang="ru-RU" sz="2000" i="1" dirty="0"/>
              <a:t> </a:t>
            </a:r>
            <a:r>
              <a:rPr lang="ru-RU" sz="2000" i="1" dirty="0" err="1"/>
              <a:t>речовини</a:t>
            </a:r>
            <a:r>
              <a:rPr lang="ru-RU" sz="2000" i="1" dirty="0"/>
              <a:t>, добре </a:t>
            </a:r>
            <a:r>
              <a:rPr lang="ru-RU" sz="2000" i="1" dirty="0" err="1"/>
              <a:t>розчинні</a:t>
            </a:r>
            <a:r>
              <a:rPr lang="ru-RU" sz="2000" i="1" dirty="0"/>
              <a:t> у </a:t>
            </a:r>
            <a:r>
              <a:rPr lang="ru-RU" sz="2000" i="1" dirty="0" err="1"/>
              <a:t>воді</a:t>
            </a:r>
            <a:r>
              <a:rPr lang="ru-RU" sz="2000" i="1" dirty="0"/>
              <a:t>, </a:t>
            </a:r>
            <a:r>
              <a:rPr lang="ru-RU" sz="2000" i="1" dirty="0" err="1"/>
              <a:t>солодкі</a:t>
            </a:r>
            <a:r>
              <a:rPr lang="ru-RU" sz="2000" i="1" dirty="0"/>
              <a:t> на смак.</a:t>
            </a:r>
            <a:br>
              <a:rPr lang="ru-RU" sz="2000" i="1" dirty="0"/>
            </a:br>
            <a:r>
              <a:rPr lang="ru-RU" sz="2000" i="1" dirty="0"/>
              <a:t>У </a:t>
            </a:r>
            <a:r>
              <a:rPr lang="ru-RU" sz="2000" i="1" dirty="0" err="1"/>
              <a:t>вільному</a:t>
            </a:r>
            <a:r>
              <a:rPr lang="ru-RU" sz="2000" i="1" dirty="0"/>
              <a:t> </a:t>
            </a:r>
            <a:r>
              <a:rPr lang="ru-RU" sz="2000" i="1" dirty="0" err="1"/>
              <a:t>стані</a:t>
            </a:r>
            <a:r>
              <a:rPr lang="ru-RU" sz="2000" i="1" dirty="0"/>
              <a:t> в </a:t>
            </a:r>
            <a:r>
              <a:rPr lang="ru-RU" sz="2000" i="1" dirty="0" err="1"/>
              <a:t>природі</a:t>
            </a:r>
            <a:r>
              <a:rPr lang="ru-RU" sz="2000" i="1" dirty="0"/>
              <a:t> </a:t>
            </a:r>
            <a:r>
              <a:rPr lang="ru-RU" sz="2000" i="1" dirty="0" err="1"/>
              <a:t>зустрічаються</a:t>
            </a:r>
            <a:r>
              <a:rPr lang="ru-RU" sz="2000" i="1" dirty="0"/>
              <a:t> </a:t>
            </a:r>
            <a:r>
              <a:rPr lang="ru-RU" sz="2000" i="1" dirty="0" err="1"/>
              <a:t>лише</a:t>
            </a:r>
            <a:r>
              <a:rPr lang="ru-RU" sz="2000" i="1" dirty="0"/>
              <a:t> три </a:t>
            </a:r>
            <a:r>
              <a:rPr lang="ru-RU" sz="2000" i="1" dirty="0" err="1"/>
              <a:t>дисахариди</a:t>
            </a:r>
            <a:r>
              <a:rPr lang="ru-RU" sz="2000" i="1" dirty="0"/>
              <a:t>: сахароза, лактоза (</a:t>
            </a:r>
            <a:r>
              <a:rPr lang="ru-RU" sz="2000" i="1" dirty="0" err="1"/>
              <a:t>молочний</a:t>
            </a:r>
            <a:r>
              <a:rPr lang="ru-RU" sz="2000" i="1" dirty="0"/>
              <a:t> </a:t>
            </a:r>
            <a:r>
              <a:rPr lang="ru-RU" sz="2000" i="1" dirty="0" err="1"/>
              <a:t>цукор</a:t>
            </a:r>
            <a:r>
              <a:rPr lang="ru-RU" sz="2000" i="1" dirty="0"/>
              <a:t>) </a:t>
            </a:r>
            <a:r>
              <a:rPr lang="ru-RU" sz="2000" i="1" dirty="0" err="1"/>
              <a:t>і</a:t>
            </a:r>
            <a:r>
              <a:rPr lang="ru-RU" sz="2000" i="1" dirty="0"/>
              <a:t> мальтоза. </a:t>
            </a:r>
            <a:r>
              <a:rPr lang="ru-RU" sz="1050" dirty="0"/>
              <a:t/>
            </a:r>
            <a:br>
              <a:rPr lang="ru-RU" sz="1050" dirty="0"/>
            </a:br>
            <a:endParaRPr lang="ru-RU" sz="1050" dirty="0"/>
          </a:p>
        </p:txBody>
      </p:sp>
      <p:pic>
        <p:nvPicPr>
          <p:cNvPr id="4" name="Рисунок 3" descr="image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573016"/>
            <a:ext cx="3510390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image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5085184"/>
            <a:ext cx="4032448" cy="15567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3082354"/>
          </a:xfrm>
        </p:spPr>
        <p:txBody>
          <a:bodyPr>
            <a:normAutofit fontScale="90000"/>
          </a:bodyPr>
          <a:lstStyle/>
          <a:p>
            <a:r>
              <a:rPr lang="ru-RU" sz="2800" i="1" dirty="0" err="1">
                <a:solidFill>
                  <a:schemeClr val="bg1"/>
                </a:solidFill>
              </a:rPr>
              <a:t>Вуглеводи</a:t>
            </a:r>
            <a:r>
              <a:rPr lang="ru-RU" sz="2800" i="1" dirty="0">
                <a:solidFill>
                  <a:schemeClr val="bg1"/>
                </a:solidFill>
              </a:rPr>
              <a:t> </a:t>
            </a:r>
            <a:r>
              <a:rPr lang="ru-RU" sz="2800" i="1" dirty="0" err="1">
                <a:solidFill>
                  <a:schemeClr val="bg1"/>
                </a:solidFill>
              </a:rPr>
              <a:t>відіграють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важливу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chemeClr val="bg1"/>
                </a:solidFill>
              </a:rPr>
              <a:t>роль в </a:t>
            </a:r>
            <a:r>
              <a:rPr lang="ru-RU" sz="2800" i="1" dirty="0" err="1">
                <a:solidFill>
                  <a:schemeClr val="bg1"/>
                </a:solidFill>
              </a:rPr>
              <a:t>процесі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харчування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людини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оскільки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саме</a:t>
            </a:r>
            <a:r>
              <a:rPr lang="ru-RU" sz="2800" i="1" dirty="0">
                <a:solidFill>
                  <a:schemeClr val="bg1"/>
                </a:solidFill>
              </a:rPr>
              <a:t> вони </a:t>
            </a:r>
            <a:r>
              <a:rPr lang="ru-RU" sz="2800" i="1" dirty="0" err="1">
                <a:solidFill>
                  <a:schemeClr val="bg1"/>
                </a:solidFill>
              </a:rPr>
              <a:t>якнайбільше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задіяні</a:t>
            </a:r>
            <a:r>
              <a:rPr lang="ru-RU" sz="2800" i="1" dirty="0">
                <a:solidFill>
                  <a:schemeClr val="bg1"/>
                </a:solidFill>
              </a:rPr>
              <a:t> в </a:t>
            </a:r>
            <a:r>
              <a:rPr lang="ru-RU" sz="2800" i="1" dirty="0" err="1">
                <a:solidFill>
                  <a:schemeClr val="bg1"/>
                </a:solidFill>
              </a:rPr>
              <a:t>забезпеченні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енергетичних</a:t>
            </a:r>
            <a:r>
              <a:rPr lang="ru-RU" sz="2800" i="1" dirty="0">
                <a:solidFill>
                  <a:schemeClr val="bg1"/>
                </a:solidFill>
              </a:rPr>
              <a:t> потреб </a:t>
            </a:r>
            <a:r>
              <a:rPr lang="ru-RU" sz="2800" i="1" dirty="0" err="1">
                <a:solidFill>
                  <a:schemeClr val="bg1"/>
                </a:solidFill>
              </a:rPr>
              <a:t>всього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організму</a:t>
            </a:r>
            <a:r>
              <a:rPr lang="ru-RU" sz="2800" i="1" dirty="0">
                <a:solidFill>
                  <a:schemeClr val="bg1"/>
                </a:solidFill>
              </a:rPr>
              <a:t>, а </a:t>
            </a:r>
            <a:r>
              <a:rPr lang="ru-RU" sz="2800" i="1" dirty="0" err="1">
                <a:solidFill>
                  <a:schemeClr val="bg1"/>
                </a:solidFill>
              </a:rPr>
              <a:t>також</a:t>
            </a:r>
            <a:r>
              <a:rPr lang="ru-RU" sz="2800" i="1" dirty="0">
                <a:solidFill>
                  <a:schemeClr val="bg1"/>
                </a:solidFill>
              </a:rPr>
              <a:t> вони </a:t>
            </a:r>
            <a:r>
              <a:rPr lang="ru-RU" sz="2800" i="1" dirty="0" err="1">
                <a:solidFill>
                  <a:schemeClr val="bg1"/>
                </a:solidFill>
              </a:rPr>
              <a:t>беруть</a:t>
            </a:r>
            <a:r>
              <a:rPr lang="ru-RU" sz="2800" i="1" dirty="0">
                <a:solidFill>
                  <a:schemeClr val="bg1"/>
                </a:solidFill>
              </a:rPr>
              <a:t> участь у </a:t>
            </a:r>
            <a:r>
              <a:rPr lang="ru-RU" sz="2800" i="1" dirty="0" err="1">
                <a:solidFill>
                  <a:schemeClr val="bg1"/>
                </a:solidFill>
              </a:rPr>
              <a:t>метаболізмі</a:t>
            </a:r>
            <a:r>
              <a:rPr lang="ru-RU" sz="2800" i="1" dirty="0">
                <a:solidFill>
                  <a:schemeClr val="bg1"/>
                </a:solidFill>
              </a:rPr>
              <a:t> </a:t>
            </a:r>
            <a:r>
              <a:rPr lang="ru-RU" sz="2800" i="1" dirty="0" err="1">
                <a:solidFill>
                  <a:schemeClr val="bg1"/>
                </a:solidFill>
              </a:rPr>
              <a:t>всіх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поживних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речовин</a:t>
            </a:r>
            <a:r>
              <a:rPr lang="ru-RU" sz="28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3645024"/>
            <a:ext cx="42484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i="1" dirty="0">
                <a:solidFill>
                  <a:schemeClr val="bg1"/>
                </a:solidFill>
              </a:rPr>
              <a:t>В </a:t>
            </a:r>
            <a:r>
              <a:rPr lang="ru-RU" sz="2500" i="1" dirty="0" err="1">
                <a:solidFill>
                  <a:schemeClr val="bg1"/>
                </a:solidFill>
              </a:rPr>
              <a:t>організм</a:t>
            </a:r>
            <a:r>
              <a:rPr lang="ru-RU" sz="2500" i="1" dirty="0">
                <a:solidFill>
                  <a:schemeClr val="bg1"/>
                </a:solidFill>
              </a:rPr>
              <a:t> </a:t>
            </a:r>
            <a:r>
              <a:rPr lang="ru-RU" sz="2500" i="1" dirty="0" err="1">
                <a:solidFill>
                  <a:schemeClr val="bg1"/>
                </a:solidFill>
              </a:rPr>
              <a:t>людини</a:t>
            </a:r>
            <a:r>
              <a:rPr lang="ru-RU" sz="2500" i="1" dirty="0">
                <a:solidFill>
                  <a:schemeClr val="bg1"/>
                </a:solidFill>
              </a:rPr>
              <a:t> </a:t>
            </a:r>
            <a:r>
              <a:rPr lang="ru-RU" sz="2500" i="1" dirty="0" err="1">
                <a:solidFill>
                  <a:schemeClr val="bg1"/>
                </a:solidFill>
              </a:rPr>
              <a:t>вуглеводи</a:t>
            </a:r>
            <a:r>
              <a:rPr lang="ru-RU" sz="2500" i="1" dirty="0">
                <a:solidFill>
                  <a:schemeClr val="bg1"/>
                </a:solidFill>
              </a:rPr>
              <a:t> </a:t>
            </a:r>
            <a:r>
              <a:rPr lang="ru-RU" sz="2500" i="1" dirty="0" err="1">
                <a:solidFill>
                  <a:schemeClr val="bg1"/>
                </a:solidFill>
              </a:rPr>
              <a:t>можуть</a:t>
            </a:r>
            <a:r>
              <a:rPr lang="ru-RU" sz="2500" i="1" dirty="0">
                <a:solidFill>
                  <a:schemeClr val="bg1"/>
                </a:solidFill>
              </a:rPr>
              <a:t> </a:t>
            </a:r>
            <a:r>
              <a:rPr lang="ru-RU" sz="2500" i="1" dirty="0" err="1">
                <a:solidFill>
                  <a:schemeClr val="bg1"/>
                </a:solidFill>
              </a:rPr>
              <a:t>надходити</a:t>
            </a:r>
            <a:r>
              <a:rPr lang="ru-RU" sz="2500" i="1" dirty="0">
                <a:solidFill>
                  <a:schemeClr val="bg1"/>
                </a:solidFill>
              </a:rPr>
              <a:t> </a:t>
            </a:r>
            <a:r>
              <a:rPr lang="ru-RU" sz="2500" i="1" dirty="0" err="1">
                <a:solidFill>
                  <a:schemeClr val="bg1"/>
                </a:solidFill>
              </a:rPr>
              <a:t>з</a:t>
            </a:r>
            <a:r>
              <a:rPr lang="ru-RU" sz="2500" i="1" dirty="0">
                <a:solidFill>
                  <a:schemeClr val="bg1"/>
                </a:solidFill>
              </a:rPr>
              <a:t> </a:t>
            </a:r>
            <a:r>
              <a:rPr lang="ru-RU" sz="2500" i="1" dirty="0" err="1">
                <a:solidFill>
                  <a:schemeClr val="bg1"/>
                </a:solidFill>
              </a:rPr>
              <a:t>їжею</a:t>
            </a:r>
            <a:r>
              <a:rPr lang="ru-RU" sz="2500" i="1" dirty="0">
                <a:solidFill>
                  <a:schemeClr val="bg1"/>
                </a:solidFill>
              </a:rPr>
              <a:t> (</a:t>
            </a:r>
            <a:r>
              <a:rPr lang="ru-RU" sz="2500" i="1" dirty="0" err="1">
                <a:solidFill>
                  <a:schemeClr val="bg1"/>
                </a:solidFill>
              </a:rPr>
              <a:t>крупи</a:t>
            </a:r>
            <a:r>
              <a:rPr lang="ru-RU" sz="2500" i="1" dirty="0">
                <a:solidFill>
                  <a:schemeClr val="bg1"/>
                </a:solidFill>
              </a:rPr>
              <a:t>, </a:t>
            </a:r>
            <a:r>
              <a:rPr lang="ru-RU" sz="2500" i="1" dirty="0" err="1">
                <a:solidFill>
                  <a:schemeClr val="bg1"/>
                </a:solidFill>
              </a:rPr>
              <a:t>овочі</a:t>
            </a:r>
            <a:r>
              <a:rPr lang="ru-RU" sz="2500" i="1" dirty="0">
                <a:solidFill>
                  <a:schemeClr val="bg1"/>
                </a:solidFill>
              </a:rPr>
              <a:t>, </a:t>
            </a:r>
            <a:r>
              <a:rPr lang="ru-RU" sz="2500" i="1" dirty="0" err="1">
                <a:solidFill>
                  <a:schemeClr val="bg1"/>
                </a:solidFill>
              </a:rPr>
              <a:t>бобові</a:t>
            </a:r>
            <a:r>
              <a:rPr lang="ru-RU" sz="2500" i="1" dirty="0">
                <a:solidFill>
                  <a:schemeClr val="bg1"/>
                </a:solidFill>
              </a:rPr>
              <a:t> </a:t>
            </a:r>
            <a:r>
              <a:rPr lang="ru-RU" sz="2500" i="1" dirty="0" err="1">
                <a:solidFill>
                  <a:schemeClr val="bg1"/>
                </a:solidFill>
              </a:rPr>
              <a:t>культури</a:t>
            </a:r>
            <a:r>
              <a:rPr lang="ru-RU" sz="2500" i="1" dirty="0">
                <a:solidFill>
                  <a:schemeClr val="bg1"/>
                </a:solidFill>
              </a:rPr>
              <a:t>, </a:t>
            </a:r>
            <a:r>
              <a:rPr lang="ru-RU" sz="2500" i="1" dirty="0" err="1">
                <a:solidFill>
                  <a:schemeClr val="bg1"/>
                </a:solidFill>
              </a:rPr>
              <a:t>фрукти</a:t>
            </a:r>
            <a:r>
              <a:rPr lang="ru-RU" sz="2500" i="1" dirty="0">
                <a:solidFill>
                  <a:schemeClr val="bg1"/>
                </a:solidFill>
              </a:rPr>
              <a:t>, </a:t>
            </a:r>
            <a:r>
              <a:rPr lang="ru-RU" sz="2500" i="1" dirty="0" err="1">
                <a:solidFill>
                  <a:schemeClr val="bg1"/>
                </a:solidFill>
              </a:rPr>
              <a:t>тощо</a:t>
            </a:r>
            <a:r>
              <a:rPr lang="ru-RU" sz="2500" i="1" dirty="0">
                <a:solidFill>
                  <a:schemeClr val="bg1"/>
                </a:solidFill>
              </a:rPr>
              <a:t>), а </a:t>
            </a:r>
            <a:r>
              <a:rPr lang="ru-RU" sz="2500" i="1" dirty="0" err="1">
                <a:solidFill>
                  <a:schemeClr val="bg1"/>
                </a:solidFill>
              </a:rPr>
              <a:t>також</a:t>
            </a:r>
            <a:r>
              <a:rPr lang="ru-RU" sz="2500" i="1" dirty="0">
                <a:solidFill>
                  <a:schemeClr val="bg1"/>
                </a:solidFill>
              </a:rPr>
              <a:t> </a:t>
            </a:r>
            <a:r>
              <a:rPr lang="ru-RU" sz="2500" i="1" dirty="0" err="1">
                <a:solidFill>
                  <a:schemeClr val="bg1"/>
                </a:solidFill>
              </a:rPr>
              <a:t>вироблятися</a:t>
            </a:r>
            <a:r>
              <a:rPr lang="ru-RU" sz="2500" i="1" dirty="0">
                <a:solidFill>
                  <a:schemeClr val="bg1"/>
                </a:solidFill>
              </a:rPr>
              <a:t> </a:t>
            </a:r>
            <a:r>
              <a:rPr lang="ru-RU" sz="2500" i="1" dirty="0" err="1">
                <a:solidFill>
                  <a:schemeClr val="bg1"/>
                </a:solidFill>
              </a:rPr>
              <a:t>з</a:t>
            </a:r>
            <a:r>
              <a:rPr lang="ru-RU" sz="2500" i="1" dirty="0">
                <a:solidFill>
                  <a:schemeClr val="bg1"/>
                </a:solidFill>
              </a:rPr>
              <a:t> </a:t>
            </a:r>
            <a:r>
              <a:rPr lang="ru-RU" sz="2500" i="1" dirty="0" err="1">
                <a:solidFill>
                  <a:schemeClr val="bg1"/>
                </a:solidFill>
              </a:rPr>
              <a:t>жирів</a:t>
            </a:r>
            <a:r>
              <a:rPr lang="ru-RU" sz="2500" i="1" dirty="0">
                <a:solidFill>
                  <a:schemeClr val="bg1"/>
                </a:solidFill>
              </a:rPr>
              <a:t> </a:t>
            </a:r>
            <a:r>
              <a:rPr lang="ru-RU" sz="2500" i="1" dirty="0" err="1">
                <a:solidFill>
                  <a:schemeClr val="bg1"/>
                </a:solidFill>
              </a:rPr>
              <a:t>і</a:t>
            </a:r>
            <a:r>
              <a:rPr lang="ru-RU" sz="2500" i="1" dirty="0">
                <a:solidFill>
                  <a:schemeClr val="bg1"/>
                </a:solidFill>
              </a:rPr>
              <a:t> </a:t>
            </a:r>
            <a:r>
              <a:rPr lang="ru-RU" sz="2500" i="1" dirty="0" err="1">
                <a:solidFill>
                  <a:schemeClr val="bg1"/>
                </a:solidFill>
              </a:rPr>
              <a:t>деяких</a:t>
            </a:r>
            <a:r>
              <a:rPr lang="ru-RU" sz="2500" i="1" dirty="0">
                <a:solidFill>
                  <a:schemeClr val="bg1"/>
                </a:solidFill>
              </a:rPr>
              <a:t> </a:t>
            </a:r>
            <a:r>
              <a:rPr lang="ru-RU" sz="2500" i="1" dirty="0" err="1">
                <a:solidFill>
                  <a:schemeClr val="bg1"/>
                </a:solidFill>
              </a:rPr>
              <a:t>амінокислот</a:t>
            </a:r>
            <a:r>
              <a:rPr lang="ru-RU" sz="25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 descr="Вуглеводи-Корисна-інформація-300x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3217540" cy="25311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52536" y="0"/>
          <a:ext cx="97210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00000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uk-UA" sz="6600" b="1" i="1" dirty="0" smtClean="0"/>
              <a:t>Дякую за увагу!</a:t>
            </a:r>
            <a:endParaRPr lang="ru-RU" sz="6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4581128"/>
            <a:ext cx="4139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Виконала:</a:t>
            </a:r>
          </a:p>
          <a:p>
            <a:r>
              <a:rPr lang="uk-UA" sz="2400" dirty="0" smtClean="0"/>
              <a:t>студентка 1-го курсу </a:t>
            </a:r>
          </a:p>
          <a:p>
            <a:r>
              <a:rPr lang="uk-UA" sz="2400" dirty="0" smtClean="0"/>
              <a:t>102-Б групи</a:t>
            </a:r>
          </a:p>
          <a:p>
            <a:r>
              <a:rPr lang="uk-UA" sz="2400" dirty="0" smtClean="0"/>
              <a:t>Нечипорук Олександра</a:t>
            </a:r>
            <a:endParaRPr lang="ru-RU" sz="2400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22867">
            <a:off x="886850" y="2682640"/>
            <a:ext cx="3202640" cy="336197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210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Вуглеводи </vt:lpstr>
      <vt:lpstr>Вуглеводи – один із найпоширеніших в природі клас органічних сполук, які відіграють важливу роль в житті людини, тварин та рослин. Понад 80% сухої маси рослин та біля 20% організму людини тварин становлять вуглеводи.</vt:lpstr>
      <vt:lpstr>Слайд 3</vt:lpstr>
      <vt:lpstr>Моносахариди – полігідроксикарбонільні сполуки, що містять від трьох до дев’яти атомів Карбону. Їх називають також монозами або простими вуглеводами. Моносахариди класифікують за довжиною карбонового ланцюга та природою карбонільної групи (альдегідної чи кетонної).</vt:lpstr>
      <vt:lpstr>     </vt:lpstr>
      <vt:lpstr>Серед олігосахаридів найбільше значення мають дисахариди –  вуглеводи, молекула яких внаслідок кислотного або ферментативного гідролізу розщеплюється на дві молекули моносахаридів. Це можуть бути дві молекули одного або різних моносахаридів. Як правило, дисахариди – безбарвні кристалічні речовини, добре розчинні у воді, солодкі на смак. У вільному стані в природі зустрічаються лише три дисахариди: сахароза, лактоза (молочний цукор) і мальтоза.  </vt:lpstr>
      <vt:lpstr>Вуглеводи відіграють важливу роль в процесі харчування людини, оскільки саме вони якнайбільше задіяні в забезпеченні енергетичних потреб всього організму, а також вони беруть участь у метаболізмі всіх поживних речовин.</vt:lpstr>
      <vt:lpstr>Слайд 8</vt:lpstr>
      <vt:lpstr>Дякую за увагу!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Вуглеводи</dc:title>
  <dc:creator>Илонка</dc:creator>
  <cp:lastModifiedBy>Илонка</cp:lastModifiedBy>
  <cp:revision>15</cp:revision>
  <dcterms:created xsi:type="dcterms:W3CDTF">2014-10-07T12:48:30Z</dcterms:created>
  <dcterms:modified xsi:type="dcterms:W3CDTF">2014-10-07T14:59:38Z</dcterms:modified>
</cp:coreProperties>
</file>