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793B4A9-56DB-4EE2-9636-940DAE98D8F6}" type="datetimeFigureOut">
              <a:rPr lang="ru-RU" smtClean="0"/>
              <a:t>04.11.2013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98CCDE6-00D6-4A8F-8BB1-66CD75E02F7A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ll/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i="1" dirty="0" err="1">
                <a:solidFill>
                  <a:schemeClr val="accent4"/>
                </a:solidFill>
              </a:rPr>
              <a:t>Обмороження</a:t>
            </a:r>
            <a:r>
              <a:rPr lang="ru-RU" i="1" dirty="0">
                <a:solidFill>
                  <a:schemeClr val="accent4"/>
                </a:solidFill>
              </a:rPr>
              <a:t> у </a:t>
            </a:r>
            <a:r>
              <a:rPr lang="ru-RU" i="1" dirty="0" err="1">
                <a:solidFill>
                  <a:schemeClr val="accent4"/>
                </a:solidFill>
              </a:rPr>
              <a:t>людини</a:t>
            </a:r>
            <a:endParaRPr lang="ru-RU" i="1" dirty="0">
              <a:solidFill>
                <a:schemeClr val="accent4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pPr algn="ctr"/>
            <a:r>
              <a:rPr lang="ru-RU" sz="4200" i="1" dirty="0" err="1">
                <a:solidFill>
                  <a:schemeClr val="accent4"/>
                </a:solidFill>
              </a:rPr>
              <a:t>методи</a:t>
            </a:r>
            <a:r>
              <a:rPr lang="ru-RU" sz="4200" i="1" dirty="0">
                <a:solidFill>
                  <a:schemeClr val="accent4"/>
                </a:solidFill>
              </a:rPr>
              <a:t> </a:t>
            </a:r>
            <a:r>
              <a:rPr lang="ru-RU" sz="4200" i="1" dirty="0" err="1">
                <a:solidFill>
                  <a:schemeClr val="accent4"/>
                </a:solidFill>
              </a:rPr>
              <a:t>лікування</a:t>
            </a:r>
            <a:endParaRPr lang="ru-RU" sz="4200" i="1" dirty="0">
              <a:solidFill>
                <a:schemeClr val="accent4"/>
              </a:solidFill>
            </a:endParaRPr>
          </a:p>
          <a:p>
            <a:endParaRPr lang="uk-UA" dirty="0" smtClean="0"/>
          </a:p>
          <a:p>
            <a:endParaRPr lang="uk-UA" dirty="0"/>
          </a:p>
          <a:p>
            <a:r>
              <a:rPr lang="uk-UA" sz="6300" b="1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Сенько Ольги</a:t>
            </a:r>
            <a:endParaRPr lang="ru-RU" sz="6300" b="1" i="1" dirty="0" smtClean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89079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29070"/>
            <a:ext cx="7239000" cy="48463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i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Якщо</a:t>
            </a:r>
            <a:r>
              <a:rPr lang="ru-RU" sz="3200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людина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тривалий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час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перебуває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на </a:t>
            </a:r>
            <a:r>
              <a:rPr lang="ru-RU" sz="3200" i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холоді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 в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неї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може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виникнути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переохолодження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всього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організму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або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загальне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замерзання</a:t>
            </a:r>
            <a:r>
              <a:rPr lang="ru-RU" sz="32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564903"/>
            <a:ext cx="5184576" cy="375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35048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332656"/>
            <a:ext cx="4320480" cy="6264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4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У </a:t>
            </a:r>
            <a:r>
              <a:rPr lang="ru-RU" sz="4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розвитку</a:t>
            </a:r>
            <a:r>
              <a:rPr lang="ru-RU" sz="4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загального</a:t>
            </a:r>
            <a:r>
              <a:rPr lang="ru-RU" sz="4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переохолодження</a:t>
            </a:r>
            <a:r>
              <a:rPr lang="ru-RU" sz="4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виділяють</a:t>
            </a:r>
            <a:r>
              <a:rPr lang="ru-RU" sz="4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кілька</a:t>
            </a:r>
            <a:r>
              <a:rPr lang="ru-RU" sz="4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фаз</a:t>
            </a:r>
            <a:r>
              <a:rPr lang="ru-RU" sz="4000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:</a:t>
            </a:r>
          </a:p>
          <a:p>
            <a:r>
              <a:rPr lang="ru-RU" sz="3000" i="1" dirty="0" smtClean="0">
                <a:latin typeface="Monotype Corsiva" pitchFamily="66" charset="0"/>
              </a:rPr>
              <a:t>1</a:t>
            </a:r>
            <a:r>
              <a:rPr lang="ru-RU" sz="3000" i="1" dirty="0">
                <a:latin typeface="Monotype Corsiva" pitchFamily="66" charset="0"/>
              </a:rPr>
              <a:t>) </a:t>
            </a:r>
            <a:r>
              <a:rPr lang="ru-RU" sz="3000" i="1" dirty="0" err="1">
                <a:latin typeface="Monotype Corsiva" pitchFamily="66" charset="0"/>
              </a:rPr>
              <a:t>людина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відчуває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втому</a:t>
            </a:r>
            <a:r>
              <a:rPr lang="ru-RU" sz="3000" i="1" dirty="0">
                <a:latin typeface="Monotype Corsiva" pitchFamily="66" charset="0"/>
              </a:rPr>
              <a:t>, </a:t>
            </a:r>
            <a:r>
              <a:rPr lang="ru-RU" sz="3000" i="1" dirty="0" err="1">
                <a:latin typeface="Monotype Corsiva" pitchFamily="66" charset="0"/>
              </a:rPr>
              <a:t>скутість</a:t>
            </a:r>
            <a:r>
              <a:rPr lang="ru-RU" sz="3000" i="1" dirty="0">
                <a:latin typeface="Monotype Corsiva" pitchFamily="66" charset="0"/>
              </a:rPr>
              <a:t>, </a:t>
            </a:r>
            <a:r>
              <a:rPr lang="ru-RU" sz="3000" i="1" dirty="0" err="1">
                <a:latin typeface="Monotype Corsiva" pitchFamily="66" charset="0"/>
              </a:rPr>
              <a:t>сонливість</a:t>
            </a:r>
            <a:r>
              <a:rPr lang="ru-RU" sz="3000" i="1" dirty="0">
                <a:latin typeface="Monotype Corsiva" pitchFamily="66" charset="0"/>
              </a:rPr>
              <a:t>, </a:t>
            </a:r>
            <a:r>
              <a:rPr lang="ru-RU" sz="3000" i="1" dirty="0" err="1">
                <a:latin typeface="Monotype Corsiva" pitchFamily="66" charset="0"/>
              </a:rPr>
              <a:t>байдужість</a:t>
            </a:r>
            <a:r>
              <a:rPr lang="ru-RU" sz="3000" i="1" dirty="0">
                <a:latin typeface="Monotype Corsiva" pitchFamily="66" charset="0"/>
              </a:rPr>
              <a:t> до </a:t>
            </a:r>
            <a:r>
              <a:rPr lang="ru-RU" sz="3000" i="1" dirty="0" err="1">
                <a:latin typeface="Monotype Corsiva" pitchFamily="66" charset="0"/>
              </a:rPr>
              <a:t>навколишнього</a:t>
            </a:r>
            <a:r>
              <a:rPr lang="ru-RU" sz="3000" i="1" dirty="0">
                <a:latin typeface="Monotype Corsiva" pitchFamily="66" charset="0"/>
              </a:rPr>
              <a:t>; </a:t>
            </a:r>
            <a:endParaRPr lang="ru-RU" sz="3000" i="1" dirty="0" smtClean="0">
              <a:latin typeface="Monotype Corsiva" pitchFamily="66" charset="0"/>
            </a:endParaRPr>
          </a:p>
          <a:p>
            <a:r>
              <a:rPr lang="ru-RU" sz="3000" i="1" dirty="0" smtClean="0">
                <a:latin typeface="Monotype Corsiva" pitchFamily="66" charset="0"/>
              </a:rPr>
              <a:t>2</a:t>
            </a:r>
            <a:r>
              <a:rPr lang="ru-RU" sz="3000" i="1" dirty="0">
                <a:latin typeface="Monotype Corsiva" pitchFamily="66" charset="0"/>
              </a:rPr>
              <a:t>) за </a:t>
            </a:r>
            <a:r>
              <a:rPr lang="ru-RU" sz="3000" i="1" dirty="0" err="1">
                <a:latin typeface="Monotype Corsiva" pitchFamily="66" charset="0"/>
              </a:rPr>
              <a:t>подальшого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зниження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температури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тіла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спостерігається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запаморочення</a:t>
            </a:r>
            <a:r>
              <a:rPr lang="ru-RU" sz="3000" i="1" dirty="0" smtClean="0">
                <a:latin typeface="Monotype Corsiva" pitchFamily="66" charset="0"/>
              </a:rPr>
              <a:t>;</a:t>
            </a:r>
          </a:p>
          <a:p>
            <a:r>
              <a:rPr lang="ru-RU" sz="3000" i="1" dirty="0" err="1">
                <a:latin typeface="Monotype Corsiva" pitchFamily="66" charset="0"/>
              </a:rPr>
              <a:t>зупинка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кровообігу</a:t>
            </a:r>
            <a:r>
              <a:rPr lang="ru-RU" sz="3000" i="1" dirty="0">
                <a:latin typeface="Monotype Corsiva" pitchFamily="66" charset="0"/>
              </a:rPr>
              <a:t>, </a:t>
            </a:r>
            <a:r>
              <a:rPr lang="ru-RU" sz="3000" i="1" dirty="0" err="1">
                <a:latin typeface="Monotype Corsiva" pitchFamily="66" charset="0"/>
              </a:rPr>
              <a:t>серцевої</a:t>
            </a:r>
            <a:r>
              <a:rPr lang="ru-RU" sz="3000" i="1" dirty="0">
                <a:latin typeface="Monotype Corsiva" pitchFamily="66" charset="0"/>
              </a:rPr>
              <a:t> </a:t>
            </a:r>
            <a:r>
              <a:rPr lang="ru-RU" sz="3000" i="1" dirty="0" err="1">
                <a:latin typeface="Monotype Corsiva" pitchFamily="66" charset="0"/>
              </a:rPr>
              <a:t>діяльності</a:t>
            </a:r>
            <a:r>
              <a:rPr lang="ru-RU" sz="3000" i="1" dirty="0">
                <a:latin typeface="Monotype Corsiva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80728"/>
            <a:ext cx="3816424" cy="4099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16916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400" b="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Якщо</a:t>
            </a:r>
            <a:r>
              <a:rPr lang="ru-RU" sz="4400" b="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400" b="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виявлене</a:t>
            </a:r>
            <a:r>
              <a:rPr lang="ru-RU" sz="4400" b="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4400" b="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обмороження</a:t>
            </a:r>
            <a:r>
              <a:rPr lang="ru-RU" sz="4400" b="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ru-RU" sz="4400" i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i="1" dirty="0" smtClean="0">
                <a:latin typeface="Monotype Corsiva" pitchFamily="66" charset="0"/>
              </a:rPr>
              <a:t>не </a:t>
            </a:r>
            <a:r>
              <a:rPr lang="ru-RU" sz="2800" i="1" dirty="0" err="1">
                <a:latin typeface="Monotype Corsiva" pitchFamily="66" charset="0"/>
              </a:rPr>
              <a:t>тріть</a:t>
            </a:r>
            <a:r>
              <a:rPr lang="ru-RU" sz="2800" i="1" dirty="0">
                <a:latin typeface="Monotype Corsiva" pitchFamily="66" charset="0"/>
              </a:rPr>
              <a:t> і не </a:t>
            </a:r>
            <a:r>
              <a:rPr lang="ru-RU" sz="2800" i="1" dirty="0" err="1">
                <a:latin typeface="Monotype Corsiva" pitchFamily="66" charset="0"/>
              </a:rPr>
              <a:t>масажуйте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постраждалий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ділянку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не </a:t>
            </a:r>
            <a:r>
              <a:rPr lang="ru-RU" sz="2800" i="1" dirty="0" err="1">
                <a:latin typeface="Monotype Corsiva" pitchFamily="66" charset="0"/>
              </a:rPr>
              <a:t>прикладайте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чи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сніг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лід</a:t>
            </a:r>
            <a:r>
              <a:rPr lang="ru-RU" sz="2800" i="1" dirty="0">
                <a:latin typeface="Monotype Corsiva" pitchFamily="66" charset="0"/>
              </a:rPr>
              <a:t> — </a:t>
            </a:r>
            <a:r>
              <a:rPr lang="ru-RU" sz="2800" i="1" dirty="0" err="1">
                <a:latin typeface="Monotype Corsiva" pitchFamily="66" charset="0"/>
              </a:rPr>
              <a:t>це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небезпечно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не </a:t>
            </a:r>
            <a:r>
              <a:rPr lang="ru-RU" sz="2800" i="1" dirty="0" err="1">
                <a:latin typeface="Monotype Corsiva" pitchFamily="66" charset="0"/>
              </a:rPr>
              <a:t>використовуйте</a:t>
            </a:r>
            <a:r>
              <a:rPr lang="ru-RU" sz="2800" i="1" dirty="0">
                <a:latin typeface="Monotype Corsiva" pitchFamily="66" charset="0"/>
              </a:rPr>
              <a:t> для </a:t>
            </a:r>
            <a:r>
              <a:rPr lang="ru-RU" sz="2800" i="1" dirty="0" err="1">
                <a:latin typeface="Monotype Corsiva" pitchFamily="66" charset="0"/>
              </a:rPr>
              <a:t>відігрівання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гарячі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чи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камені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вогонь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не давайте </a:t>
            </a:r>
            <a:r>
              <a:rPr lang="ru-RU" sz="2800" i="1" dirty="0" err="1">
                <a:latin typeface="Monotype Corsiva" pitchFamily="66" charset="0"/>
              </a:rPr>
              <a:t>пити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алкогольні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напої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smtClean="0">
                <a:latin typeface="Monotype Corsiva" pitchFamily="66" charset="0"/>
              </a:rPr>
              <a:t>не </a:t>
            </a:r>
            <a:r>
              <a:rPr lang="ru-RU" sz="2800" i="1" dirty="0">
                <a:latin typeface="Monotype Corsiva" pitchFamily="66" charset="0"/>
              </a:rPr>
              <a:t>дозволяйте </a:t>
            </a:r>
            <a:r>
              <a:rPr lang="ru-RU" sz="2800" i="1" dirty="0" err="1">
                <a:latin typeface="Monotype Corsiva" pitchFamily="66" charset="0"/>
              </a:rPr>
              <a:t>потерпіл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ходити</a:t>
            </a:r>
            <a:r>
              <a:rPr lang="ru-RU" sz="2800" i="1" dirty="0">
                <a:latin typeface="Monotype Corsiva" pitchFamily="66" charset="0"/>
              </a:rPr>
              <a:t>, </a:t>
            </a:r>
            <a:r>
              <a:rPr lang="ru-RU" sz="2800" i="1" dirty="0" err="1">
                <a:latin typeface="Monotype Corsiva" pitchFamily="66" charset="0"/>
              </a:rPr>
              <a:t>спираючи</a:t>
            </a:r>
            <a:r>
              <a:rPr lang="ru-RU" sz="2800" i="1" dirty="0">
                <a:latin typeface="Monotype Corsiva" pitchFamily="66" charset="0"/>
              </a:rPr>
              <a:t> на недавно </a:t>
            </a:r>
            <a:r>
              <a:rPr lang="ru-RU" sz="2800" i="1" dirty="0" err="1">
                <a:latin typeface="Monotype Corsiva" pitchFamily="66" charset="0"/>
              </a:rPr>
              <a:t>відморожену</a:t>
            </a:r>
            <a:r>
              <a:rPr lang="ru-RU" sz="2800" i="1" dirty="0">
                <a:latin typeface="Monotype Corsiva" pitchFamily="66" charset="0"/>
              </a:rPr>
              <a:t> ногу;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не </a:t>
            </a:r>
            <a:r>
              <a:rPr lang="ru-RU" sz="2800" i="1" dirty="0" err="1">
                <a:latin typeface="Monotype Corsiva" pitchFamily="66" charset="0"/>
              </a:rPr>
              <a:t>розкривайте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пухирів</a:t>
            </a:r>
            <a:r>
              <a:rPr lang="ru-RU" sz="2800" i="1" dirty="0">
                <a:latin typeface="Monotype Corsiva" pitchFamily="66" charset="0"/>
              </a:rPr>
              <a:t>, </a:t>
            </a:r>
            <a:r>
              <a:rPr lang="ru-RU" sz="2800" i="1" dirty="0" err="1">
                <a:latin typeface="Monotype Corsiva" pitchFamily="66" charset="0"/>
              </a:rPr>
              <a:t>що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можуть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з"явитися</a:t>
            </a:r>
            <a:r>
              <a:rPr lang="ru-RU" sz="2800" i="1" dirty="0">
                <a:latin typeface="Monotype Corsiva" pitchFamily="66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042370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7383016" cy="2007096"/>
          </a:xfrm>
        </p:spPr>
        <p:txBody>
          <a:bodyPr>
            <a:noAutofit/>
          </a:bodyPr>
          <a:lstStyle/>
          <a:p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Переохолодження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не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завжди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легке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діагностувати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 Тому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важливо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стежити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не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проявилися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у вас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наступні</a:t>
            </a:r>
            <a:r>
              <a:rPr lang="ru-RU" sz="3000" i="1" dirty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000" i="1" dirty="0" err="1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симптоми</a:t>
            </a:r>
            <a:r>
              <a:rPr lang="ru-RU" sz="3000" i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:</a:t>
            </a:r>
            <a:endParaRPr lang="ru-RU" sz="3000" i="1" dirty="0"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564904"/>
            <a:ext cx="6768752" cy="4032448"/>
          </a:xfrm>
        </p:spPr>
        <p:txBody>
          <a:bodyPr>
            <a:normAutofit/>
          </a:bodyPr>
          <a:lstStyle/>
          <a:p>
            <a:r>
              <a:rPr lang="ru-RU" sz="2800" i="1" dirty="0" err="1" smtClean="0">
                <a:latin typeface="Monotype Corsiva" pitchFamily="66" charset="0"/>
              </a:rPr>
              <a:t>блідість</a:t>
            </a:r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і </a:t>
            </a:r>
            <a:r>
              <a:rPr lang="ru-RU" sz="2800" i="1" dirty="0" err="1">
                <a:latin typeface="Monotype Corsiva" pitchFamily="66" charset="0"/>
              </a:rPr>
              <a:t>сильне</a:t>
            </a:r>
            <a:r>
              <a:rPr lang="ru-RU" sz="2800" i="1" dirty="0">
                <a:latin typeface="Monotype Corsiva" pitchFamily="66" charset="0"/>
              </a:rPr>
              <a:t>, </a:t>
            </a:r>
            <a:r>
              <a:rPr lang="ru-RU" sz="2800" i="1" dirty="0" err="1">
                <a:latin typeface="Monotype Corsiva" pitchFamily="66" charset="0"/>
              </a:rPr>
              <a:t>некероване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тремтіння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ненормально </a:t>
            </a:r>
            <a:r>
              <a:rPr lang="ru-RU" sz="2800" i="1" dirty="0" err="1">
                <a:latin typeface="Monotype Corsiva" pitchFamily="66" charset="0"/>
              </a:rPr>
              <a:t>низька</a:t>
            </a:r>
            <a:r>
              <a:rPr lang="ru-RU" sz="2800" i="1" dirty="0">
                <a:latin typeface="Monotype Corsiva" pitchFamily="66" charset="0"/>
              </a:rPr>
              <a:t> температура </a:t>
            </a:r>
            <a:r>
              <a:rPr lang="ru-RU" sz="2800" i="1" dirty="0" err="1">
                <a:latin typeface="Monotype Corsiva" pitchFamily="66" charset="0"/>
              </a:rPr>
              <a:t>тіла</a:t>
            </a:r>
            <a:r>
              <a:rPr lang="ru-RU" sz="2800" i="1" dirty="0">
                <a:latin typeface="Monotype Corsiva" pitchFamily="66" charset="0"/>
              </a:rPr>
              <a:t> (</a:t>
            </a:r>
            <a:r>
              <a:rPr lang="ru-RU" sz="2800" i="1" dirty="0" err="1">
                <a:latin typeface="Monotype Corsiva" pitchFamily="66" charset="0"/>
              </a:rPr>
              <a:t>перевіряється</a:t>
            </a:r>
            <a:r>
              <a:rPr lang="ru-RU" sz="2800" i="1" dirty="0">
                <a:latin typeface="Monotype Corsiva" pitchFamily="66" charset="0"/>
              </a:rPr>
              <a:t> на ощупь);</a:t>
            </a:r>
          </a:p>
          <a:p>
            <a:r>
              <a:rPr lang="ru-RU" sz="2800" i="1" dirty="0" err="1" smtClean="0">
                <a:latin typeface="Monotype Corsiva" pitchFamily="66" charset="0"/>
              </a:rPr>
              <a:t>слабість</a:t>
            </a:r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і </a:t>
            </a:r>
            <a:r>
              <a:rPr lang="ru-RU" sz="2800" i="1" dirty="0" err="1">
                <a:latin typeface="Monotype Corsiva" pitchFamily="66" charset="0"/>
              </a:rPr>
              <a:t>утома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м"язів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сонливість</a:t>
            </a:r>
            <a:r>
              <a:rPr lang="ru-RU" sz="2800" i="1" dirty="0">
                <a:latin typeface="Monotype Corsiva" pitchFamily="66" charset="0"/>
              </a:rPr>
              <a:t> і </a:t>
            </a:r>
            <a:r>
              <a:rPr lang="ru-RU" sz="2800" i="1" dirty="0" err="1">
                <a:latin typeface="Monotype Corsiva" pitchFamily="66" charset="0"/>
              </a:rPr>
              <a:t>ослаблення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зору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скорочення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частоти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серцебиття</a:t>
            </a:r>
            <a:r>
              <a:rPr lang="ru-RU" sz="2800" i="1" dirty="0">
                <a:latin typeface="Monotype Corsiva" pitchFamily="66" charset="0"/>
              </a:rPr>
              <a:t> і </a:t>
            </a:r>
            <a:r>
              <a:rPr lang="ru-RU" sz="2800" i="1" dirty="0" err="1">
                <a:latin typeface="Monotype Corsiva" pitchFamily="66" charset="0"/>
              </a:rPr>
              <a:t>подихи</a:t>
            </a:r>
            <a:r>
              <a:rPr lang="ru-RU" sz="2800" i="1" dirty="0">
                <a:latin typeface="Monotype Corsiva" pitchFamily="66" charset="0"/>
              </a:rPr>
              <a:t>;</a:t>
            </a:r>
          </a:p>
          <a:p>
            <a:r>
              <a:rPr lang="ru-RU" sz="2800" i="1" dirty="0" smtClean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непритомність</a:t>
            </a:r>
            <a:r>
              <a:rPr lang="ru-RU" sz="2800" i="1" dirty="0">
                <a:latin typeface="Monotype Corsiva" pitchFamily="66" charset="0"/>
              </a:rPr>
              <a:t>, утрата </a:t>
            </a:r>
            <a:r>
              <a:rPr lang="ru-RU" sz="2800" i="1" dirty="0" err="1">
                <a:latin typeface="Monotype Corsiva" pitchFamily="66" charset="0"/>
              </a:rPr>
              <a:t>свідомості</a:t>
            </a:r>
            <a:r>
              <a:rPr lang="ru-RU" sz="2800" i="1" dirty="0">
                <a:latin typeface="Monotype Corsiva" pitchFamily="66" charset="0"/>
              </a:rPr>
              <a:t> (особливо </a:t>
            </a:r>
            <a:r>
              <a:rPr lang="ru-RU" sz="2800" i="1" dirty="0" err="1">
                <a:latin typeface="Monotype Corsiva" pitchFamily="66" charset="0"/>
              </a:rPr>
              <a:t>небезпечно</a:t>
            </a:r>
            <a:r>
              <a:rPr lang="ru-RU" sz="2800" i="1" dirty="0">
                <a:latin typeface="Monotype Corsiva" pitchFamily="66" charset="0"/>
              </a:rPr>
              <a:t>!).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24802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20040"/>
            <a:ext cx="7444680" cy="1956832"/>
          </a:xfrm>
        </p:spPr>
        <p:txBody>
          <a:bodyPr>
            <a:noAutofit/>
          </a:bodyPr>
          <a:lstStyle/>
          <a:p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Після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зігрівання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слід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визначити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,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чи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не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відбулося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обмороження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кінцівок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та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інших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частин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тіла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Якщо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такі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ознаки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є, треба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вжити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заходів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щодо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обробки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обморожених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місць</a:t>
            </a:r>
            <a:r>
              <a:rPr lang="ru-RU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2852936"/>
            <a:ext cx="7372672" cy="3602800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solidFill>
                  <a:schemeClr val="accent4"/>
                </a:solidFill>
                <a:latin typeface="Monotype Corsiva" pitchFamily="66" charset="0"/>
              </a:rPr>
              <a:t>Обмороження</a:t>
            </a:r>
            <a:r>
              <a:rPr lang="ru-RU" dirty="0">
                <a:latin typeface="Monotype Corsiva" pitchFamily="66" charset="0"/>
              </a:rPr>
              <a:t> — </a:t>
            </a:r>
            <a:r>
              <a:rPr lang="ru-RU" dirty="0" err="1">
                <a:latin typeface="Monotype Corsiva" pitchFamily="66" charset="0"/>
              </a:rPr>
              <a:t>це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ушкодження</a:t>
            </a:r>
            <a:r>
              <a:rPr lang="ru-RU" dirty="0">
                <a:latin typeface="Monotype Corsiva" pitchFamily="66" charset="0"/>
              </a:rPr>
              <a:t> тканин у </a:t>
            </a:r>
            <a:r>
              <a:rPr lang="ru-RU" dirty="0" err="1">
                <a:latin typeface="Monotype Corsiva" pitchFamily="66" charset="0"/>
              </a:rPr>
              <a:t>результаті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дії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низьких</a:t>
            </a:r>
            <a:r>
              <a:rPr lang="ru-RU" dirty="0">
                <a:latin typeface="Monotype Corsiva" pitchFamily="66" charset="0"/>
              </a:rPr>
              <a:t> температур. </a:t>
            </a:r>
            <a:r>
              <a:rPr lang="ru-RU" dirty="0" err="1">
                <a:latin typeface="Monotype Corsiva" pitchFamily="66" charset="0"/>
              </a:rPr>
              <a:t>Може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виникнути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навіть</a:t>
            </a:r>
            <a:r>
              <a:rPr lang="ru-RU" dirty="0">
                <a:latin typeface="Monotype Corsiva" pitchFamily="66" charset="0"/>
              </a:rPr>
              <a:t> за </a:t>
            </a:r>
            <a:r>
              <a:rPr lang="ru-RU" dirty="0" err="1">
                <a:latin typeface="Monotype Corsiva" pitchFamily="66" charset="0"/>
              </a:rPr>
              <a:t>температури</a:t>
            </a:r>
            <a:r>
              <a:rPr lang="ru-RU" dirty="0">
                <a:latin typeface="Monotype Corsiva" pitchFamily="66" charset="0"/>
              </a:rPr>
              <a:t>, </a:t>
            </a:r>
            <a:r>
              <a:rPr lang="ru-RU" dirty="0" err="1">
                <a:latin typeface="Monotype Corsiva" pitchFamily="66" charset="0"/>
              </a:rPr>
              <a:t>вищої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від</a:t>
            </a:r>
            <a:r>
              <a:rPr lang="ru-RU" dirty="0">
                <a:latin typeface="Monotype Corsiva" pitchFamily="66" charset="0"/>
              </a:rPr>
              <a:t> О °С. </a:t>
            </a:r>
            <a:r>
              <a:rPr lang="ru-RU" dirty="0" err="1">
                <a:latin typeface="Monotype Corsiva" pitchFamily="66" charset="0"/>
              </a:rPr>
              <a:t>Мокре</a:t>
            </a:r>
            <a:r>
              <a:rPr lang="ru-RU" dirty="0">
                <a:latin typeface="Monotype Corsiva" pitchFamily="66" charset="0"/>
              </a:rPr>
              <a:t> та </a:t>
            </a:r>
            <a:r>
              <a:rPr lang="ru-RU" dirty="0" err="1">
                <a:latin typeface="Monotype Corsiva" pitchFamily="66" charset="0"/>
              </a:rPr>
              <a:t>тісне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взуття</a:t>
            </a:r>
            <a:r>
              <a:rPr lang="ru-RU" dirty="0">
                <a:latin typeface="Monotype Corsiva" pitchFamily="66" charset="0"/>
              </a:rPr>
              <a:t>; </a:t>
            </a:r>
            <a:r>
              <a:rPr lang="ru-RU" dirty="0" err="1">
                <a:latin typeface="Monotype Corsiva" pitchFamily="66" charset="0"/>
              </a:rPr>
              <a:t>тривале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перебування</a:t>
            </a:r>
            <a:r>
              <a:rPr lang="ru-RU" dirty="0">
                <a:latin typeface="Monotype Corsiva" pitchFamily="66" charset="0"/>
              </a:rPr>
              <a:t> у </a:t>
            </a:r>
            <a:r>
              <a:rPr lang="ru-RU" dirty="0" err="1">
                <a:latin typeface="Monotype Corsiva" pitchFamily="66" charset="0"/>
              </a:rPr>
              <a:t>нерухомому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стані</a:t>
            </a:r>
            <a:r>
              <a:rPr lang="ru-RU" dirty="0">
                <a:latin typeface="Monotype Corsiva" pitchFamily="66" charset="0"/>
              </a:rPr>
              <a:t> на </a:t>
            </a:r>
            <a:r>
              <a:rPr lang="ru-RU" dirty="0" err="1">
                <a:latin typeface="Monotype Corsiva" pitchFamily="66" charset="0"/>
              </a:rPr>
              <a:t>вітрі</a:t>
            </a:r>
            <a:r>
              <a:rPr lang="ru-RU" dirty="0">
                <a:latin typeface="Monotype Corsiva" pitchFamily="66" charset="0"/>
              </a:rPr>
              <a:t>, в </a:t>
            </a:r>
            <a:r>
              <a:rPr lang="ru-RU" dirty="0" err="1">
                <a:latin typeface="Monotype Corsiva" pitchFamily="66" charset="0"/>
              </a:rPr>
              <a:t>снігу</a:t>
            </a:r>
            <a:r>
              <a:rPr lang="ru-RU" dirty="0">
                <a:latin typeface="Monotype Corsiva" pitchFamily="66" charset="0"/>
              </a:rPr>
              <a:t>, </a:t>
            </a:r>
            <a:r>
              <a:rPr lang="ru-RU" dirty="0" err="1">
                <a:latin typeface="Monotype Corsiva" pitchFamily="66" charset="0"/>
              </a:rPr>
              <a:t>під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холодним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дощем</a:t>
            </a:r>
            <a:r>
              <a:rPr lang="ru-RU" dirty="0">
                <a:latin typeface="Monotype Corsiva" pitchFamily="66" charset="0"/>
              </a:rPr>
              <a:t>; </a:t>
            </a:r>
            <a:r>
              <a:rPr lang="ru-RU" dirty="0" err="1">
                <a:latin typeface="Monotype Corsiva" pitchFamily="66" charset="0"/>
              </a:rPr>
              <a:t>хвороби</a:t>
            </a:r>
            <a:r>
              <a:rPr lang="ru-RU" dirty="0">
                <a:latin typeface="Monotype Corsiva" pitchFamily="66" charset="0"/>
              </a:rPr>
              <a:t>, </a:t>
            </a:r>
            <a:r>
              <a:rPr lang="ru-RU" dirty="0" err="1">
                <a:latin typeface="Monotype Corsiva" pitchFamily="66" charset="0"/>
              </a:rPr>
              <a:t>втрата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певної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кількості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крові</a:t>
            </a:r>
            <a:r>
              <a:rPr lang="ru-RU" dirty="0">
                <a:latin typeface="Monotype Corsiva" pitchFamily="66" charset="0"/>
              </a:rPr>
              <a:t>, </a:t>
            </a:r>
            <a:r>
              <a:rPr lang="ru-RU" dirty="0" err="1">
                <a:latin typeface="Monotype Corsiva" pitchFamily="66" charset="0"/>
              </a:rPr>
              <a:t>алкогольне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отруєння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тощо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можуть</a:t>
            </a:r>
            <a:r>
              <a:rPr lang="ru-RU" dirty="0">
                <a:latin typeface="Monotype Corsiva" pitchFamily="66" charset="0"/>
              </a:rPr>
              <a:t> стати причиною </a:t>
            </a:r>
            <a:r>
              <a:rPr lang="ru-RU" dirty="0" err="1">
                <a:latin typeface="Monotype Corsiva" pitchFamily="66" charset="0"/>
              </a:rPr>
              <a:t>обмороження</a:t>
            </a:r>
            <a:r>
              <a:rPr lang="ru-RU" dirty="0">
                <a:latin typeface="Monotype Corsiva" pitchFamily="66" charset="0"/>
              </a:rPr>
              <a:t>. </a:t>
            </a:r>
            <a:r>
              <a:rPr lang="ru-RU" dirty="0" err="1">
                <a:latin typeface="Monotype Corsiva" pitchFamily="66" charset="0"/>
              </a:rPr>
              <a:t>Найбільш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уразливі</a:t>
            </a:r>
            <a:r>
              <a:rPr lang="ru-RU" dirty="0">
                <a:latin typeface="Monotype Corsiva" pitchFamily="66" charset="0"/>
              </a:rPr>
              <a:t> для </a:t>
            </a:r>
            <a:r>
              <a:rPr lang="ru-RU" dirty="0" err="1">
                <a:latin typeface="Monotype Corsiva" pitchFamily="66" charset="0"/>
              </a:rPr>
              <a:t>обморожень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частини</a:t>
            </a:r>
            <a:r>
              <a:rPr lang="ru-RU" dirty="0">
                <a:latin typeface="Monotype Corsiva" pitchFamily="66" charset="0"/>
              </a:rPr>
              <a:t> </a:t>
            </a:r>
            <a:r>
              <a:rPr lang="ru-RU" dirty="0" err="1">
                <a:latin typeface="Monotype Corsiva" pitchFamily="66" charset="0"/>
              </a:rPr>
              <a:t>тіла</a:t>
            </a:r>
            <a:r>
              <a:rPr lang="ru-RU" dirty="0">
                <a:latin typeface="Monotype Corsiva" pitchFamily="66" charset="0"/>
              </a:rPr>
              <a:t> з </a:t>
            </a:r>
            <a:r>
              <a:rPr lang="ru-RU" dirty="0" err="1">
                <a:latin typeface="Monotype Corsiva" pitchFamily="66" charset="0"/>
              </a:rPr>
              <a:t>найслабшим</a:t>
            </a:r>
            <a:r>
              <a:rPr lang="ru-RU" dirty="0">
                <a:latin typeface="Monotype Corsiva" pitchFamily="66" charset="0"/>
              </a:rPr>
              <a:t> кровотоком: </a:t>
            </a:r>
            <a:r>
              <a:rPr lang="ru-RU" dirty="0" err="1">
                <a:latin typeface="Monotype Corsiva" pitchFamily="66" charset="0"/>
              </a:rPr>
              <a:t>ніс</a:t>
            </a:r>
            <a:r>
              <a:rPr lang="ru-RU" dirty="0">
                <a:latin typeface="Monotype Corsiva" pitchFamily="66" charset="0"/>
              </a:rPr>
              <a:t>, </a:t>
            </a:r>
            <a:r>
              <a:rPr lang="ru-RU" dirty="0" err="1">
                <a:latin typeface="Monotype Corsiva" pitchFamily="66" charset="0"/>
              </a:rPr>
              <a:t>вуха</a:t>
            </a:r>
            <a:r>
              <a:rPr lang="ru-RU" dirty="0">
                <a:latin typeface="Monotype Corsiva" pitchFamily="66" charset="0"/>
              </a:rPr>
              <a:t>, </a:t>
            </a:r>
            <a:r>
              <a:rPr lang="ru-RU" dirty="0" err="1">
                <a:latin typeface="Monotype Corsiva" pitchFamily="66" charset="0"/>
              </a:rPr>
              <a:t>кінцівки</a:t>
            </a:r>
            <a:r>
              <a:rPr lang="ru-RU" dirty="0">
                <a:latin typeface="Monotype Corsiva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3401059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4176464" cy="67413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>
                <a:solidFill>
                  <a:schemeClr val="accent4"/>
                </a:solidFill>
                <a:latin typeface="Monotype Corsiva" pitchFamily="66" charset="0"/>
              </a:rPr>
              <a:t>У </a:t>
            </a:r>
            <a:r>
              <a:rPr lang="ru-RU" i="1" dirty="0" err="1">
                <a:solidFill>
                  <a:schemeClr val="accent4"/>
                </a:solidFill>
                <a:latin typeface="Monotype Corsiva" pitchFamily="66" charset="0"/>
              </a:rPr>
              <a:t>нормі</a:t>
            </a:r>
            <a:r>
              <a:rPr lang="ru-RU" i="1" dirty="0">
                <a:solidFill>
                  <a:schemeClr val="accent4"/>
                </a:solidFill>
                <a:latin typeface="Monotype Corsiva" pitchFamily="66" charset="0"/>
              </a:rPr>
              <a:t> температура </a:t>
            </a:r>
            <a:r>
              <a:rPr lang="ru-RU" i="1" dirty="0" err="1">
                <a:solidFill>
                  <a:schemeClr val="accent4"/>
                </a:solidFill>
                <a:latin typeface="Monotype Corsiva" pitchFamily="66" charset="0"/>
              </a:rPr>
              <a:t>тіла</a:t>
            </a:r>
            <a:r>
              <a:rPr lang="ru-RU" i="1" dirty="0">
                <a:solidFill>
                  <a:schemeClr val="accent4"/>
                </a:solidFill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коливаєть­ся</a:t>
            </a:r>
            <a:r>
              <a:rPr lang="ru-RU" i="1" dirty="0">
                <a:latin typeface="Monotype Corsiva" pitchFamily="66" charset="0"/>
              </a:rPr>
              <a:t> у межах 36—37 °С. </a:t>
            </a:r>
            <a:r>
              <a:rPr lang="ru-RU" i="1" dirty="0" err="1">
                <a:latin typeface="Monotype Corsiva" pitchFamily="66" charset="0"/>
              </a:rPr>
              <a:t>Головними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дже­релами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теплоутворення</a:t>
            </a:r>
            <a:r>
              <a:rPr lang="ru-RU" i="1" dirty="0">
                <a:latin typeface="Monotype Corsiva" pitchFamily="66" charset="0"/>
              </a:rPr>
              <a:t> є </a:t>
            </a:r>
            <a:r>
              <a:rPr lang="ru-RU" i="1" dirty="0" err="1">
                <a:latin typeface="Monotype Corsiva" pitchFamily="66" charset="0"/>
              </a:rPr>
              <a:t>м"язи</a:t>
            </a:r>
            <a:r>
              <a:rPr lang="ru-RU" i="1" dirty="0">
                <a:latin typeface="Monotype Corsiva" pitchFamily="66" charset="0"/>
              </a:rPr>
              <a:t> і </a:t>
            </a:r>
            <a:r>
              <a:rPr lang="ru-RU" i="1" dirty="0" err="1">
                <a:latin typeface="Monotype Corsiva" pitchFamily="66" charset="0"/>
              </a:rPr>
              <a:t>печін­ка</a:t>
            </a:r>
            <a:r>
              <a:rPr lang="ru-RU" i="1" dirty="0">
                <a:latin typeface="Monotype Corsiva" pitchFamily="66" charset="0"/>
              </a:rPr>
              <a:t>. </a:t>
            </a:r>
            <a:r>
              <a:rPr lang="ru-RU" i="1" dirty="0" err="1">
                <a:latin typeface="Monotype Corsiva" pitchFamily="66" charset="0"/>
              </a:rPr>
              <a:t>Звідти</a:t>
            </a:r>
            <a:r>
              <a:rPr lang="ru-RU" i="1" dirty="0">
                <a:latin typeface="Monotype Corsiva" pitchFamily="66" charset="0"/>
              </a:rPr>
              <a:t> тепло </a:t>
            </a:r>
            <a:r>
              <a:rPr lang="ru-RU" i="1" dirty="0" err="1">
                <a:latin typeface="Monotype Corsiva" pitchFamily="66" charset="0"/>
              </a:rPr>
              <a:t>кров"ю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транспортуєть­ся</a:t>
            </a:r>
            <a:r>
              <a:rPr lang="ru-RU" i="1" dirty="0">
                <a:latin typeface="Monotype Corsiva" pitchFamily="66" charset="0"/>
              </a:rPr>
              <a:t> по </a:t>
            </a:r>
            <a:r>
              <a:rPr lang="ru-RU" i="1" dirty="0" err="1">
                <a:latin typeface="Monotype Corsiva" pitchFamily="66" charset="0"/>
              </a:rPr>
              <a:t>всьому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організму</a:t>
            </a:r>
            <a:r>
              <a:rPr lang="ru-RU" i="1" dirty="0">
                <a:latin typeface="Monotype Corsiva" pitchFamily="66" charset="0"/>
              </a:rPr>
              <a:t>. </a:t>
            </a:r>
            <a:r>
              <a:rPr lang="ru-RU" i="1" dirty="0" err="1">
                <a:latin typeface="Monotype Corsiva" pitchFamily="66" charset="0"/>
              </a:rPr>
              <a:t>Віддача</a:t>
            </a:r>
            <a:r>
              <a:rPr lang="ru-RU" i="1" dirty="0">
                <a:latin typeface="Monotype Corsiva" pitchFamily="66" charset="0"/>
              </a:rPr>
              <a:t> тепла на 80—90 % </a:t>
            </a:r>
            <a:r>
              <a:rPr lang="ru-RU" i="1" dirty="0" err="1">
                <a:latin typeface="Monotype Corsiva" pitchFamily="66" charset="0"/>
              </a:rPr>
              <a:t>здійснюється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шкірою</a:t>
            </a:r>
            <a:r>
              <a:rPr lang="ru-RU" i="1" dirty="0">
                <a:latin typeface="Monotype Corsiva" pitchFamily="66" charset="0"/>
              </a:rPr>
              <a:t>. Тем­пература </a:t>
            </a:r>
            <a:r>
              <a:rPr lang="ru-RU" i="1" dirty="0" err="1">
                <a:latin typeface="Monotype Corsiva" pitchFamily="66" charset="0"/>
              </a:rPr>
              <a:t>тіла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може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змінюватися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під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дією</a:t>
            </a:r>
            <a:r>
              <a:rPr lang="ru-RU" i="1" dirty="0">
                <a:latin typeface="Monotype Corsiva" pitchFamily="66" charset="0"/>
              </a:rPr>
              <a:t> на </a:t>
            </a:r>
            <a:r>
              <a:rPr lang="ru-RU" i="1" dirty="0" err="1">
                <a:latin typeface="Monotype Corsiva" pitchFamily="66" charset="0"/>
              </a:rPr>
              <a:t>нього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високих</a:t>
            </a:r>
            <a:r>
              <a:rPr lang="ru-RU" i="1" dirty="0">
                <a:latin typeface="Monotype Corsiva" pitchFamily="66" charset="0"/>
              </a:rPr>
              <a:t> і </a:t>
            </a:r>
            <a:r>
              <a:rPr lang="ru-RU" i="1" dirty="0" err="1">
                <a:latin typeface="Monotype Corsiva" pitchFamily="66" charset="0"/>
              </a:rPr>
              <a:t>низьких</a:t>
            </a:r>
            <a:r>
              <a:rPr lang="ru-RU" i="1" dirty="0">
                <a:latin typeface="Monotype Corsiva" pitchFamily="66" charset="0"/>
              </a:rPr>
              <a:t> температур. У </a:t>
            </a:r>
            <a:r>
              <a:rPr lang="ru-RU" i="1" dirty="0" err="1">
                <a:latin typeface="Monotype Corsiva" pitchFamily="66" charset="0"/>
              </a:rPr>
              <a:t>разі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дії</a:t>
            </a:r>
            <a:r>
              <a:rPr lang="ru-RU" i="1" dirty="0">
                <a:latin typeface="Monotype Corsiva" pitchFamily="66" charset="0"/>
              </a:rPr>
              <a:t> на </a:t>
            </a:r>
            <a:r>
              <a:rPr lang="ru-RU" i="1" dirty="0" err="1">
                <a:latin typeface="Monotype Corsiva" pitchFamily="66" charset="0"/>
              </a:rPr>
              <a:t>організм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дуже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низької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тем­ператури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розвиваються</a:t>
            </a:r>
            <a:r>
              <a:rPr lang="ru-RU" i="1" dirty="0">
                <a:latin typeface="Monotype Corsiva" pitchFamily="66" charset="0"/>
              </a:rPr>
              <a:t> в основному два </a:t>
            </a:r>
            <a:r>
              <a:rPr lang="ru-RU" i="1" dirty="0" err="1">
                <a:latin typeface="Monotype Corsiva" pitchFamily="66" charset="0"/>
              </a:rPr>
              <a:t>патологічні</a:t>
            </a:r>
            <a:r>
              <a:rPr lang="ru-RU" i="1" dirty="0">
                <a:latin typeface="Monotype Corsiva" pitchFamily="66" charset="0"/>
              </a:rPr>
              <a:t> </a:t>
            </a:r>
            <a:r>
              <a:rPr lang="ru-RU" i="1" dirty="0" err="1">
                <a:latin typeface="Monotype Corsiva" pitchFamily="66" charset="0"/>
              </a:rPr>
              <a:t>стани</a:t>
            </a:r>
            <a:r>
              <a:rPr lang="ru-RU" i="1" dirty="0">
                <a:latin typeface="Monotype Corsiva" pitchFamily="66" charset="0"/>
              </a:rPr>
              <a:t> — </a:t>
            </a:r>
            <a:r>
              <a:rPr lang="ru-RU" i="1" dirty="0" err="1">
                <a:latin typeface="Monotype Corsiva" pitchFamily="66" charset="0"/>
              </a:rPr>
              <a:t>відмороження</a:t>
            </a:r>
            <a:r>
              <a:rPr lang="ru-RU" i="1" dirty="0">
                <a:latin typeface="Monotype Corsiva" pitchFamily="66" charset="0"/>
              </a:rPr>
              <a:t> і </a:t>
            </a:r>
            <a:r>
              <a:rPr lang="ru-RU" i="1" dirty="0" err="1">
                <a:latin typeface="Monotype Corsiva" pitchFamily="66" charset="0"/>
              </a:rPr>
              <a:t>за­мерзання</a:t>
            </a:r>
            <a:r>
              <a:rPr lang="ru-RU" i="1" dirty="0">
                <a:latin typeface="Monotype Corsiva" pitchFamily="66" charset="0"/>
              </a:rPr>
              <a:t>.</a:t>
            </a:r>
            <a:endParaRPr lang="ru-RU" i="1" dirty="0">
              <a:latin typeface="Monotype Corsiva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16526"/>
            <a:ext cx="4140983" cy="589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6098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7516688" cy="6195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i="1" dirty="0" err="1">
                <a:solidFill>
                  <a:schemeClr val="accent4"/>
                </a:solidFill>
                <a:latin typeface="Monotype Corsiva" pitchFamily="66" charset="0"/>
              </a:rPr>
              <a:t>Під</a:t>
            </a:r>
            <a:r>
              <a:rPr lang="ru-RU" sz="2800" i="1" dirty="0">
                <a:solidFill>
                  <a:schemeClr val="accent4"/>
                </a:solidFill>
                <a:latin typeface="Monotype Corsiva" pitchFamily="66" charset="0"/>
              </a:rPr>
              <a:t> час </a:t>
            </a:r>
            <a:r>
              <a:rPr lang="ru-RU" sz="2800" i="1" dirty="0" err="1">
                <a:solidFill>
                  <a:schemeClr val="accent4"/>
                </a:solidFill>
                <a:latin typeface="Monotype Corsiva" pitchFamily="66" charset="0"/>
              </a:rPr>
              <a:t>перебування</a:t>
            </a:r>
            <a:r>
              <a:rPr lang="ru-RU" sz="2800" i="1" dirty="0">
                <a:solidFill>
                  <a:schemeClr val="accent4"/>
                </a:solidFill>
                <a:latin typeface="Monotype Corsiva" pitchFamily="66" charset="0"/>
              </a:rPr>
              <a:t> на </a:t>
            </a:r>
            <a:r>
              <a:rPr lang="ru-RU" sz="2800" i="1" dirty="0" err="1">
                <a:solidFill>
                  <a:schemeClr val="accent4"/>
                </a:solidFill>
                <a:latin typeface="Monotype Corsiva" pitchFamily="66" charset="0"/>
              </a:rPr>
              <a:t>холоді</a:t>
            </a:r>
            <a:r>
              <a:rPr lang="ru-RU" sz="2800" i="1" dirty="0">
                <a:solidFill>
                  <a:schemeClr val="accent4"/>
                </a:solidFill>
                <a:latin typeface="Monotype Corsiva" pitchFamily="66" charset="0"/>
              </a:rPr>
              <a:t> </a:t>
            </a:r>
            <a:r>
              <a:rPr lang="ru-RU" sz="2800" i="1" dirty="0">
                <a:latin typeface="Monotype Corsiva" pitchFamily="66" charset="0"/>
              </a:rPr>
              <a:t>треба </a:t>
            </a:r>
            <a:r>
              <a:rPr lang="ru-RU" sz="2800" i="1" dirty="0" err="1">
                <a:latin typeface="Monotype Corsiva" pitchFamily="66" charset="0"/>
              </a:rPr>
              <a:t>закривати</a:t>
            </a:r>
            <a:r>
              <a:rPr lang="ru-RU" sz="2800" i="1" dirty="0">
                <a:latin typeface="Monotype Corsiva" pitchFamily="66" charset="0"/>
              </a:rPr>
              <a:t>, де </a:t>
            </a:r>
            <a:r>
              <a:rPr lang="ru-RU" sz="2800" i="1" dirty="0" err="1">
                <a:latin typeface="Monotype Corsiva" pitchFamily="66" charset="0"/>
              </a:rPr>
              <a:t>це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можливо</a:t>
            </a:r>
            <a:r>
              <a:rPr lang="ru-RU" sz="2800" i="1" dirty="0">
                <a:latin typeface="Monotype Corsiva" pitchFamily="66" charset="0"/>
              </a:rPr>
              <a:t>, </a:t>
            </a:r>
            <a:r>
              <a:rPr lang="ru-RU" sz="2800" i="1" dirty="0" err="1">
                <a:latin typeface="Monotype Corsiva" pitchFamily="66" charset="0"/>
              </a:rPr>
              <a:t>всі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відкриті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ділянки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шкіри</a:t>
            </a:r>
            <a:r>
              <a:rPr lang="ru-RU" sz="2800" i="1" dirty="0">
                <a:latin typeface="Monotype Corsiva" pitchFamily="66" charset="0"/>
              </a:rPr>
              <a:t>. </a:t>
            </a:r>
            <a:r>
              <a:rPr lang="ru-RU" sz="2800" i="1" dirty="0" err="1">
                <a:latin typeface="Monotype Corsiva" pitchFamily="66" charset="0"/>
              </a:rPr>
              <a:t>Слід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періодично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перевіряти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чутливість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обличчя</a:t>
            </a:r>
            <a:r>
              <a:rPr lang="ru-RU" sz="2800" i="1" dirty="0">
                <a:latin typeface="Monotype Corsiva" pitchFamily="66" charset="0"/>
              </a:rPr>
              <a:t> та </a:t>
            </a:r>
            <a:r>
              <a:rPr lang="ru-RU" sz="2800" i="1" dirty="0" err="1">
                <a:latin typeface="Monotype Corsiva" pitchFamily="66" charset="0"/>
              </a:rPr>
              <a:t>кінцівок</a:t>
            </a:r>
            <a:r>
              <a:rPr lang="ru-RU" sz="2800" i="1" dirty="0">
                <a:latin typeface="Monotype Corsiva" pitchFamily="66" charset="0"/>
              </a:rPr>
              <a:t>. </a:t>
            </a:r>
            <a:r>
              <a:rPr lang="ru-RU" sz="2800" i="1" dirty="0" err="1">
                <a:latin typeface="Monotype Corsiva" pitchFamily="66" charset="0"/>
              </a:rPr>
              <a:t>Якщо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ви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використовуєте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різні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мазі</a:t>
            </a:r>
            <a:r>
              <a:rPr lang="ru-RU" sz="2800" i="1" dirty="0">
                <a:latin typeface="Monotype Corsiva" pitchFamily="66" charset="0"/>
              </a:rPr>
              <a:t> для </a:t>
            </a:r>
            <a:r>
              <a:rPr lang="ru-RU" sz="2800" i="1" dirty="0" err="1">
                <a:latin typeface="Monotype Corsiva" pitchFamily="66" charset="0"/>
              </a:rPr>
              <a:t>профілактики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обморожень</a:t>
            </a:r>
            <a:r>
              <a:rPr lang="ru-RU" sz="2800" i="1" dirty="0">
                <a:latin typeface="Monotype Corsiva" pitchFamily="66" charset="0"/>
              </a:rPr>
              <a:t>, </a:t>
            </a:r>
            <a:r>
              <a:rPr lang="ru-RU" sz="2800" i="1" dirty="0" err="1">
                <a:latin typeface="Monotype Corsiva" pitchFamily="66" charset="0"/>
              </a:rPr>
              <a:t>пам'ятайте</a:t>
            </a:r>
            <a:r>
              <a:rPr lang="ru-RU" sz="2800" i="1" dirty="0">
                <a:latin typeface="Monotype Corsiva" pitchFamily="66" charset="0"/>
              </a:rPr>
              <a:t>, </a:t>
            </a:r>
            <a:r>
              <a:rPr lang="ru-RU" sz="2800" i="1" dirty="0" err="1">
                <a:latin typeface="Monotype Corsiva" pitchFamily="66" charset="0"/>
              </a:rPr>
              <a:t>що</a:t>
            </a:r>
            <a:r>
              <a:rPr lang="ru-RU" sz="2800" i="1" dirty="0">
                <a:latin typeface="Monotype Corsiva" pitchFamily="66" charset="0"/>
              </a:rPr>
              <a:t> вони </a:t>
            </a:r>
            <a:r>
              <a:rPr lang="ru-RU" sz="2800" i="1" dirty="0" err="1">
                <a:latin typeface="Monotype Corsiva" pitchFamily="66" charset="0"/>
              </a:rPr>
              <a:t>можуть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дещо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захистити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від</a:t>
            </a:r>
            <a:r>
              <a:rPr lang="ru-RU" sz="2800" i="1" dirty="0">
                <a:latin typeface="Monotype Corsiva" pitchFamily="66" charset="0"/>
              </a:rPr>
              <a:t> </a:t>
            </a:r>
            <a:r>
              <a:rPr lang="ru-RU" sz="2800" i="1" dirty="0" err="1">
                <a:latin typeface="Monotype Corsiva" pitchFamily="66" charset="0"/>
              </a:rPr>
              <a:t>вітру</a:t>
            </a:r>
            <a:r>
              <a:rPr lang="ru-RU" sz="2800" i="1" dirty="0">
                <a:latin typeface="Monotype Corsiva" pitchFamily="66" charset="0"/>
              </a:rPr>
              <a:t>, але не </a:t>
            </a:r>
            <a:r>
              <a:rPr lang="ru-RU" sz="2800" i="1" dirty="0" err="1">
                <a:latin typeface="Monotype Corsiva" pitchFamily="66" charset="0"/>
              </a:rPr>
              <a:t>від</a:t>
            </a:r>
            <a:r>
              <a:rPr lang="ru-RU" sz="2800" i="1" dirty="0">
                <a:latin typeface="Monotype Corsiva" pitchFamily="66" charset="0"/>
              </a:rPr>
              <a:t> морозу. Перед </a:t>
            </a:r>
            <a:r>
              <a:rPr lang="ru-RU" sz="2800" i="1" dirty="0" err="1">
                <a:latin typeface="Monotype Corsiva" pitchFamily="66" charset="0"/>
              </a:rPr>
              <a:t>виходом</a:t>
            </a:r>
            <a:r>
              <a:rPr lang="ru-RU" sz="2800" i="1" dirty="0">
                <a:latin typeface="Monotype Corsiva" pitchFamily="66" charset="0"/>
              </a:rPr>
              <a:t> на </a:t>
            </a:r>
            <a:r>
              <a:rPr lang="ru-RU" sz="2800" i="1" dirty="0" err="1">
                <a:latin typeface="Monotype Corsiva" pitchFamily="66" charset="0"/>
              </a:rPr>
              <a:t>вулицю</a:t>
            </a:r>
            <a:r>
              <a:rPr lang="ru-RU" sz="2800" i="1" dirty="0">
                <a:latin typeface="Monotype Corsiva" pitchFamily="66" charset="0"/>
              </a:rPr>
              <a:t> у </a:t>
            </a:r>
            <a:r>
              <a:rPr lang="ru-RU" sz="2800" i="1" dirty="0" err="1">
                <a:latin typeface="Monotype Corsiva" pitchFamily="66" charset="0"/>
              </a:rPr>
              <a:t>холодну</a:t>
            </a:r>
            <a:r>
              <a:rPr lang="ru-RU" sz="2800" i="1" dirty="0">
                <a:latin typeface="Monotype Corsiva" pitchFamily="66" charset="0"/>
              </a:rPr>
              <a:t> погоду </a:t>
            </a:r>
            <a:r>
              <a:rPr lang="ru-RU" sz="2800" i="1" dirty="0" err="1">
                <a:latin typeface="Monotype Corsiva" pitchFamily="66" charset="0"/>
              </a:rPr>
              <a:t>слід</a:t>
            </a:r>
            <a:r>
              <a:rPr lang="ru-RU" sz="2800" i="1" dirty="0">
                <a:latin typeface="Monotype Corsiva" pitchFamily="66" charset="0"/>
              </a:rPr>
              <a:t> ситно </a:t>
            </a:r>
            <a:r>
              <a:rPr lang="ru-RU" sz="2800" i="1" dirty="0" err="1">
                <a:latin typeface="Monotype Corsiva" pitchFamily="66" charset="0"/>
              </a:rPr>
              <a:t>поїсти</a:t>
            </a:r>
            <a:r>
              <a:rPr lang="ru-RU" sz="2800" i="1" dirty="0">
                <a:latin typeface="Monotype Corsiva" pitchFamily="66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429000"/>
            <a:ext cx="7344816" cy="3312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51353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47</TotalTime>
  <Words>415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Обмороження у людини</vt:lpstr>
      <vt:lpstr>  </vt:lpstr>
      <vt:lpstr>  </vt:lpstr>
      <vt:lpstr>Якщо виявлене обмороження:</vt:lpstr>
      <vt:lpstr>Переохолодження не завжди легке діагностувати. Тому важливо стежити, чи не проявилися у вас наступні симптоми:</vt:lpstr>
      <vt:lpstr>Після зігрівання слід визначити, чи не відбулося обмороження кінцівок та інших частин тіла. Якщо такі ознаки є, треба вжити заходів щодо обробки обморожених місць.</vt:lpstr>
      <vt:lpstr>  </vt:lpstr>
      <vt:lpstr>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Обмороження у людини</dc:title>
  <dc:creator>User</dc:creator>
  <cp:lastModifiedBy>User</cp:lastModifiedBy>
  <cp:revision>5</cp:revision>
  <dcterms:created xsi:type="dcterms:W3CDTF">2013-11-04T17:16:02Z</dcterms:created>
  <dcterms:modified xsi:type="dcterms:W3CDTF">2013-11-04T18:03:36Z</dcterms:modified>
</cp:coreProperties>
</file>