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1584D5-6147-436D-BAC3-DDF0052ACEEC}" type="datetimeFigureOut">
              <a:rPr lang="uk-UA" smtClean="0"/>
              <a:pPr/>
              <a:t>03.06.2014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DFCD9A-BFB4-447A-B9F3-7037D627D72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uk.wikipedia.org/wiki/%D0%96%D0%B8%D1%82%D1%82%D1%8F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uk.wikipedia.org/wiki/%D0%9B%D0%B0%D1%82%D0%B8%D0%BD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8%D0%BD%D1%82%D0%B5%D0%B7" TargetMode="External"/><Relationship Id="rId11" Type="http://schemas.openxmlformats.org/officeDocument/2006/relationships/image" Target="../media/image7.jpeg"/><Relationship Id="rId5" Type="http://schemas.openxmlformats.org/officeDocument/2006/relationships/hyperlink" Target="http://uk.wikipedia.org/wiki/%D0%92%D1%96%D1%82%D0%B0%D0%BC%D1%96%D0%BD%D0%B8#cite_note-.D0.A1.D0.B8.D1.80.D0.BE.D1.85.D0.BC.D0.B0.D0.BD-1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://uk.wikipedia.org/wiki/%D0%9E%D1%80%D0%B3%D0%B0%D0%BD%D1%96%D1%87%D0%BD%D0%B0_%D1%81%D0%BF%D0%BE%D0%BB%D1%83%D0%BA%D0%B0" TargetMode="Externa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1%96%D0%BA%D0%BE%D1%82%D0%B8%D0%BD%D0%BE%D0%B2%D0%B0_%D0%BA%D0%B8%D1%81%D0%BB%D0%BE%D1%82%D0%B0" TargetMode="External"/><Relationship Id="rId13" Type="http://schemas.openxmlformats.org/officeDocument/2006/relationships/hyperlink" Target="http://uk.wikipedia.org/w/index.php?title=%D0%9F%D1%96%D1%80%D0%B8%D0%B4%D0%BE%D0%BA%D1%81%D0%B0%D0%BC%D1%96%D0%BD&amp;action=edit&amp;redlink=1" TargetMode="External"/><Relationship Id="rId18" Type="http://schemas.openxmlformats.org/officeDocument/2006/relationships/hyperlink" Target="http://uk.wikipedia.org/w/index.php?title=%D0%9F%D0%B0%D1%80%D0%B0%D0%B0%D0%BC%D1%96%D0%BD%D0%BE%D0%B1%D0%B5%D0%BD%D0%B7%D0%BE%D0%B9%D0%BD%D0%B0_%D0%BA%D0%B8%D1%81%D0%BB%D0%BE%D1%82%D0%B0&amp;action=edit&amp;redlink=1" TargetMode="External"/><Relationship Id="rId3" Type="http://schemas.openxmlformats.org/officeDocument/2006/relationships/hyperlink" Target="http://uk.wikipedia.org/wiki/%D0%92%D1%96%D1%82%D0%B0%D0%BC%D1%96%D0%BD%D0%BE%D0%BF%D0%BE%D0%B4%D1%96%D0%B1%D0%BD%D1%96_%D1%80%D0%B5%D1%87%D0%BE%D0%B2%D0%B8%D0%BD%D0%B8" TargetMode="External"/><Relationship Id="rId21" Type="http://schemas.openxmlformats.org/officeDocument/2006/relationships/hyperlink" Target="http://uk.wikipedia.org/wiki/%D0%9A%D0%B0%D0%BB%D1%8C%D1%86%D0%B8%D1%84%D0%B5%D1%80%D0%BE%D0%BB" TargetMode="External"/><Relationship Id="rId7" Type="http://schemas.openxmlformats.org/officeDocument/2006/relationships/hyperlink" Target="http://uk.wikipedia.org/wiki/%D0%9D%D1%96%D0%BA%D0%BE%D1%82%D0%B8%D0%BD%D0%B0%D0%BC%D1%96%D0%B4" TargetMode="External"/><Relationship Id="rId12" Type="http://schemas.openxmlformats.org/officeDocument/2006/relationships/hyperlink" Target="http://uk.wikipedia.org/w/index.php?title=%D0%9F%D1%96%D1%80%D0%B8%D0%B4%D0%BE%D0%BA%D1%81%D0%B0%D0%BB%D1%8C&amp;action=edit&amp;redlink=1" TargetMode="External"/><Relationship Id="rId17" Type="http://schemas.openxmlformats.org/officeDocument/2006/relationships/hyperlink" Target="http://uk.wikipedia.org/wiki/%D0%86%D0%BD%D0%BE%D0%B7%D0%B8%D1%82%D0%BE%D0%BB" TargetMode="External"/><Relationship Id="rId2" Type="http://schemas.openxmlformats.org/officeDocument/2006/relationships/image" Target="../media/image8.jpeg"/><Relationship Id="rId16" Type="http://schemas.openxmlformats.org/officeDocument/2006/relationships/hyperlink" Target="http://uk.wikipedia.org/wiki/%D0%9A%D0%BE%D0%B1%D0%B0%D0%BB%D0%B0%D0%BC%D1%96%D0%BD" TargetMode="External"/><Relationship Id="rId20" Type="http://schemas.openxmlformats.org/officeDocument/2006/relationships/hyperlink" Target="http://uk.wikipedia.org/wiki/%D0%A0%D0%B5%D1%82%D0%B8%D0%BD%D0%BE%D0%B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0%B8%D0%B1%D0%BE%D1%84%D0%BB%D0%B0%D0%B2%D1%96%D0%BD" TargetMode="External"/><Relationship Id="rId11" Type="http://schemas.openxmlformats.org/officeDocument/2006/relationships/hyperlink" Target="http://uk.wikipedia.org/wiki/%D0%9F%D1%96%D1%80%D0%B8%D0%B4%D0%BE%D0%BA%D1%81%D0%B8%D0%BD" TargetMode="External"/><Relationship Id="rId24" Type="http://schemas.openxmlformats.org/officeDocument/2006/relationships/hyperlink" Target="http://uk.wikipedia.org/wiki/%D0%A4%D1%96%D0%BB%D0%BE%D1%85%D1%96%D0%BD%D0%BE%D0%BD" TargetMode="External"/><Relationship Id="rId5" Type="http://schemas.openxmlformats.org/officeDocument/2006/relationships/hyperlink" Target="http://uk.wikipedia.org/wiki/%D0%A2%D1%96%D0%B0%D0%BC%D1%96%D0%BD" TargetMode="External"/><Relationship Id="rId15" Type="http://schemas.openxmlformats.org/officeDocument/2006/relationships/hyperlink" Target="http://uk.wikipedia.org/wiki/%D0%A4%D0%BE%D0%BB%D1%96%D1%94%D0%B2%D0%B0_%D0%BA%D0%B8%D1%81%D0%BB%D0%BE%D1%82%D0%B0" TargetMode="External"/><Relationship Id="rId23" Type="http://schemas.openxmlformats.org/officeDocument/2006/relationships/hyperlink" Target="http://uk.wikipedia.org/wiki/%D0%A2%D0%BE%D0%BA%D0%BE%D1%84%D0%B5%D1%80%D0%BE%D0%BB" TargetMode="External"/><Relationship Id="rId10" Type="http://schemas.openxmlformats.org/officeDocument/2006/relationships/hyperlink" Target="http://uk.wikipedia.org/wiki/%D0%9F%D0%B0%D0%BD%D1%82%D0%BE%D1%82%D0%B5%D0%BD%D0%BE%D0%B2%D0%B0_%D0%BA%D0%B8%D1%81%D0%BB%D0%BE%D1%82%D0%B0" TargetMode="External"/><Relationship Id="rId19" Type="http://schemas.openxmlformats.org/officeDocument/2006/relationships/hyperlink" Target="http://uk.wikipedia.org/wiki/%D0%90%D1%81%D0%BA%D0%BE%D1%80%D0%B1%D1%96%D0%BD%D0%BE%D0%B2%D0%B0_%D0%BA%D0%B8%D1%81%D0%BB%D0%BE%D1%82%D0%B0" TargetMode="External"/><Relationship Id="rId4" Type="http://schemas.openxmlformats.org/officeDocument/2006/relationships/hyperlink" Target="http://uk.wikipedia.org/wiki/%D0%92%D1%96%D1%82%D0%B0%D0%BC%D1%96%D0%BD%D0%B8#cite_note-.D0.A1.D0.B8.D1.80.D0.BE.D1.85.D0.BC.D0.B0.D0.BD-1" TargetMode="External"/><Relationship Id="rId9" Type="http://schemas.openxmlformats.org/officeDocument/2006/relationships/hyperlink" Target="http://uk.wikipedia.org/wiki/%D0%A5%D0%BE%D0%BB%D1%96%D0%BD" TargetMode="External"/><Relationship Id="rId14" Type="http://schemas.openxmlformats.org/officeDocument/2006/relationships/hyperlink" Target="http://uk.wikipedia.org/wiki/%D0%91%D1%96%D0%BE%D1%82%D0%B8%D0%BD" TargetMode="External"/><Relationship Id="rId22" Type="http://schemas.openxmlformats.org/officeDocument/2006/relationships/hyperlink" Target="http://uk.wikipedia.org/wiki/%D0%A5%D0%BE%D0%BB%D0%B5%D0%BA%D0%B0%D0%BB%D1%8C%D1%86%D0%B8%D1%84%D0%B5%D1%80%D0%BE%D0%BB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1%96%D0%BF%D0%BE%D0%B2%D1%96%D1%82%D0%B0%D0%BC%D1%96%D0%BD%D0%BE%D0%B7" TargetMode="External"/><Relationship Id="rId2" Type="http://schemas.openxmlformats.org/officeDocument/2006/relationships/hyperlink" Target="http://uk.wikipedia.org/wiki/%D0%9D%D0%B5%D1%81%D1%82%D0%B0%D1%87%D0%B0_%D0%B2%D1%96%D1%82%D0%B0%D0%BC%D1%96%D0%BD%D1%96%D0%B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0%D0%B2%D1%96%D1%82%D0%B0%D0%BC%D1%96%D0%BD%D0%BE%D0%B7" TargetMode="External"/><Relationship Id="rId5" Type="http://schemas.openxmlformats.org/officeDocument/2006/relationships/hyperlink" Target="http://uk.wikipedia.org/wiki/%D0%A5%D0%B0%D1%80%D1%87%D1%83%D0%B2%D0%B0%D0%BD%D0%BD%D1%8F" TargetMode="External"/><Relationship Id="rId4" Type="http://schemas.openxmlformats.org/officeDocument/2006/relationships/hyperlink" Target="http://uk.wikipedia.org/wiki/%D0%93%D1%96%D0%BF%D0%B5%D1%80%D0%B2%D1%96%D1%82%D0%B0%D0%BC%D1%96%D0%BD%D0%BE%D0%B7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1268760"/>
            <a:ext cx="6480720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Вітаміни</a:t>
            </a:r>
            <a:endParaRPr lang="uk-UA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7704856" cy="338437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Вітамі́ни</a:t>
            </a:r>
            <a:r>
              <a:rPr lang="ru-RU" dirty="0" smtClean="0"/>
              <a:t> (</a:t>
            </a:r>
            <a:r>
              <a:rPr lang="ru-RU" dirty="0" smtClean="0">
                <a:hlinkClick r:id="rId2" tooltip="Латинська мова"/>
              </a:rPr>
              <a:t>лат.</a:t>
            </a:r>
            <a:r>
              <a:rPr lang="ru-RU" dirty="0" smtClean="0"/>
              <a:t> </a:t>
            </a:r>
            <a:r>
              <a:rPr lang="la-Latn" i="1" dirty="0" smtClean="0"/>
              <a:t>vitae</a:t>
            </a:r>
            <a:r>
              <a:rPr lang="ru-RU" dirty="0" smtClean="0"/>
              <a:t> — </a:t>
            </a:r>
            <a:r>
              <a:rPr lang="ru-RU" dirty="0" err="1" smtClean="0">
                <a:hlinkClick r:id="rId3" tooltip="Життя"/>
              </a:rPr>
              <a:t>життя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"</a:t>
            </a:r>
            <a:r>
              <a:rPr lang="ru-RU" dirty="0" err="1" smtClean="0"/>
              <a:t>амін</a:t>
            </a:r>
            <a:r>
              <a:rPr lang="ru-RU" dirty="0" smtClean="0"/>
              <a:t>" — азотиста </a:t>
            </a:r>
            <a:r>
              <a:rPr lang="ru-RU" dirty="0" err="1" smtClean="0"/>
              <a:t>речовина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NH</a:t>
            </a:r>
            <a:r>
              <a:rPr lang="ru-RU" baseline="-25000" dirty="0" smtClean="0"/>
              <a:t>2</a:t>
            </a:r>
            <a:r>
              <a:rPr lang="ru-RU" dirty="0" smtClean="0"/>
              <a:t>) — </a:t>
            </a:r>
            <a:r>
              <a:rPr lang="ru-RU" dirty="0" err="1" smtClean="0"/>
              <a:t>низькомолекулярні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Органічна сполука"/>
              </a:rPr>
              <a:t>органічні</a:t>
            </a:r>
            <a:r>
              <a:rPr lang="ru-RU" dirty="0" smtClean="0">
                <a:hlinkClick r:id="rId4" tooltip="Органічна сполука"/>
              </a:rPr>
              <a:t> </a:t>
            </a:r>
            <a:r>
              <a:rPr lang="ru-RU" dirty="0" err="1" smtClean="0">
                <a:hlinkClick r:id="rId4" tooltip="Органічна сполука"/>
              </a:rPr>
              <a:t>сполуки</a:t>
            </a:r>
            <a:r>
              <a:rPr lang="ru-RU" dirty="0" smtClean="0"/>
              <a:t> </a:t>
            </a:r>
            <a:r>
              <a:rPr lang="ru-RU" dirty="0" err="1" smtClean="0"/>
              <a:t>різної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біологічною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, </a:t>
            </a:r>
            <a:r>
              <a:rPr lang="ru-RU" dirty="0" err="1" smtClean="0"/>
              <a:t>необхідні</a:t>
            </a:r>
            <a:r>
              <a:rPr lang="ru-RU" dirty="0" smtClean="0"/>
              <a:t> для нормального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в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малій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ru-RU" dirty="0" err="1" smtClean="0"/>
              <a:t>Вітаміни</a:t>
            </a:r>
            <a:r>
              <a:rPr lang="ru-RU" dirty="0" smtClean="0"/>
              <a:t> не </a:t>
            </a:r>
            <a:r>
              <a:rPr lang="ru-RU" dirty="0" err="1" smtClean="0"/>
              <a:t>синтезуються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накопичуються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недостатній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.</a:t>
            </a:r>
            <a:r>
              <a:rPr lang="ru-RU" baseline="30000" dirty="0" smtClean="0">
                <a:hlinkClick r:id="rId5"/>
              </a:rPr>
              <a:t>[1]</a:t>
            </a:r>
            <a:r>
              <a:rPr lang="ru-RU" dirty="0" smtClean="0"/>
              <a:t> </a:t>
            </a:r>
            <a:r>
              <a:rPr lang="ru-RU" dirty="0" err="1" smtClean="0"/>
              <a:t>Ендогенний</a:t>
            </a:r>
            <a:r>
              <a:rPr lang="ru-RU" dirty="0" smtClean="0"/>
              <a:t> </a:t>
            </a:r>
            <a:r>
              <a:rPr lang="ru-RU" dirty="0" smtClean="0">
                <a:hlinkClick r:id="rId6" tooltip="Синтез"/>
              </a:rPr>
              <a:t>синтез</a:t>
            </a:r>
            <a:r>
              <a:rPr lang="ru-RU" dirty="0" smtClean="0"/>
              <a:t> 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них,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мікрофлорою</a:t>
            </a:r>
            <a:r>
              <a:rPr lang="ru-RU" dirty="0" smtClean="0"/>
              <a:t> </a:t>
            </a:r>
            <a:r>
              <a:rPr lang="ru-RU" dirty="0" err="1" smtClean="0"/>
              <a:t>тонкої</a:t>
            </a:r>
            <a:r>
              <a:rPr lang="ru-RU" dirty="0" smtClean="0"/>
              <a:t> кишки,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задовольнити</a:t>
            </a:r>
            <a:r>
              <a:rPr lang="ru-RU" dirty="0" smtClean="0"/>
              <a:t> потребу </a:t>
            </a:r>
            <a:r>
              <a:rPr lang="ru-RU" dirty="0" err="1" smtClean="0"/>
              <a:t>організму</a:t>
            </a:r>
            <a:r>
              <a:rPr lang="ru-RU" dirty="0" smtClean="0"/>
              <a:t> у </a:t>
            </a:r>
            <a:r>
              <a:rPr lang="ru-RU" dirty="0" err="1" smtClean="0"/>
              <a:t>вітамінах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потрібне</a:t>
            </a:r>
            <a:r>
              <a:rPr lang="ru-RU" dirty="0" smtClean="0"/>
              <a:t> </a:t>
            </a:r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продуктами </a:t>
            </a:r>
            <a:r>
              <a:rPr lang="ru-RU" dirty="0" err="1" smtClean="0"/>
              <a:t>харчування</a:t>
            </a:r>
            <a:r>
              <a:rPr lang="ru-RU" dirty="0" smtClean="0"/>
              <a:t>.</a:t>
            </a:r>
            <a:r>
              <a:rPr lang="ru-RU" baseline="30000" dirty="0" smtClean="0">
                <a:hlinkClick r:id="rId5"/>
              </a:rPr>
              <a:t>[1]</a:t>
            </a:r>
            <a:endParaRPr lang="uk-UA" dirty="0" smtClean="0"/>
          </a:p>
          <a:p>
            <a:endParaRPr lang="uk-UA" dirty="0"/>
          </a:p>
        </p:txBody>
      </p:sp>
      <p:pic>
        <p:nvPicPr>
          <p:cNvPr id="1026" name="Picture 2" descr="C:\Users\Катюша\Документы\Катя\школотень\ХИМИЯ\018_larg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4221088"/>
            <a:ext cx="1956217" cy="1800200"/>
          </a:xfrm>
          <a:prstGeom prst="rect">
            <a:avLst/>
          </a:prstGeom>
          <a:noFill/>
        </p:spPr>
      </p:pic>
      <p:pic>
        <p:nvPicPr>
          <p:cNvPr id="1027" name="Picture 3" descr="C:\Users\Катюша\Документы\Катя\школотень\ХИМИЯ\1332738082_222-1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55976" y="4077072"/>
            <a:ext cx="2102246" cy="2088232"/>
          </a:xfrm>
          <a:prstGeom prst="rect">
            <a:avLst/>
          </a:prstGeom>
          <a:noFill/>
        </p:spPr>
      </p:pic>
      <p:pic>
        <p:nvPicPr>
          <p:cNvPr id="1028" name="Picture 4" descr="C:\Users\Катюша\Документы\Катя\школотень\ХИМИЯ\pervichnyj-gidroliz-krupnomolekulyarnyxaaa_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68144" y="3284984"/>
            <a:ext cx="1870435" cy="1855213"/>
          </a:xfrm>
          <a:prstGeom prst="rect">
            <a:avLst/>
          </a:prstGeom>
          <a:noFill/>
        </p:spPr>
      </p:pic>
      <p:pic>
        <p:nvPicPr>
          <p:cNvPr id="1029" name="Picture 5" descr="C:\Users\Катюша\Документы\Катя\школотень\ХИМИЯ\Cildin-Onarımı-için-Vitamin-A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4725144"/>
            <a:ext cx="2432673" cy="1656183"/>
          </a:xfrm>
          <a:prstGeom prst="rect">
            <a:avLst/>
          </a:prstGeom>
          <a:noFill/>
        </p:spPr>
      </p:pic>
      <p:pic>
        <p:nvPicPr>
          <p:cNvPr id="1030" name="Picture 6" descr="C:\Users\Катюша\Документы\Катя\школотень\ХИМИЯ\vitamin_C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64288" y="4869160"/>
            <a:ext cx="1267838" cy="12771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4042792" cy="6340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Класифікація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7787208" cy="462912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30 </a:t>
            </a:r>
            <a:r>
              <a:rPr lang="ru-RU" dirty="0" err="1" smtClean="0"/>
              <a:t>вітамінів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Вітаміноподібні речовини"/>
              </a:rPr>
              <a:t>вітаміноподібних</a:t>
            </a:r>
            <a:r>
              <a:rPr lang="ru-RU" dirty="0" smtClean="0">
                <a:hlinkClick r:id="rId3" tooltip="Вітаміноподібні речовини"/>
              </a:rPr>
              <a:t> </a:t>
            </a:r>
            <a:r>
              <a:rPr lang="ru-RU" dirty="0" err="1" smtClean="0">
                <a:hlinkClick r:id="rId3" tooltip="Вітаміноподібні речовини"/>
              </a:rPr>
              <a:t>речовин</a:t>
            </a:r>
            <a:r>
              <a:rPr lang="ru-RU" dirty="0" smtClean="0"/>
              <a:t>.</a:t>
            </a:r>
            <a:r>
              <a:rPr lang="ru-RU" baseline="30000" dirty="0" smtClean="0">
                <a:hlinkClick r:id="rId4"/>
              </a:rPr>
              <a:t>[1]</a:t>
            </a:r>
            <a:endParaRPr lang="uk-UA" dirty="0" smtClean="0"/>
          </a:p>
          <a:p>
            <a:r>
              <a:rPr lang="ru-RU" dirty="0" smtClean="0"/>
              <a:t>До </a:t>
            </a:r>
            <a:r>
              <a:rPr lang="ru-RU" dirty="0" err="1" smtClean="0"/>
              <a:t>вітаміноподібних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вітамінів</a:t>
            </a:r>
            <a:r>
              <a:rPr lang="ru-RU" dirty="0" smtClean="0"/>
              <a:t> </a:t>
            </a:r>
            <a:r>
              <a:rPr lang="ru-RU" dirty="0" err="1" smtClean="0"/>
              <a:t>синтезуються</a:t>
            </a:r>
            <a:r>
              <a:rPr lang="ru-RU" dirty="0" smtClean="0"/>
              <a:t>,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пластичні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. Вони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проявляють</a:t>
            </a:r>
            <a:r>
              <a:rPr lang="ru-RU" dirty="0" smtClean="0"/>
              <a:t> </a:t>
            </a:r>
            <a:r>
              <a:rPr lang="ru-RU" dirty="0" err="1" smtClean="0"/>
              <a:t>лікувальний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за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захворюваннь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ru-RU" dirty="0" smtClean="0"/>
              <a:t>За </a:t>
            </a:r>
            <a:r>
              <a:rPr lang="ru-RU" dirty="0" err="1" smtClean="0"/>
              <a:t>фізико-хімічними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вітаміни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 </a:t>
            </a:r>
            <a:r>
              <a:rPr lang="ru-RU" dirty="0" err="1" smtClean="0"/>
              <a:t>водо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жиророзчинні</a:t>
            </a:r>
            <a:r>
              <a:rPr lang="ru-RU" dirty="0" smtClean="0"/>
              <a:t>.</a:t>
            </a:r>
            <a:endParaRPr lang="uk-UA" dirty="0" smtClean="0"/>
          </a:p>
          <a:p>
            <a:pPr lvl="0"/>
            <a:r>
              <a:rPr lang="ru-RU" b="1" dirty="0" err="1" smtClean="0"/>
              <a:t>розчинні</a:t>
            </a:r>
            <a:r>
              <a:rPr lang="ru-RU" b="1" dirty="0" smtClean="0"/>
              <a:t> у </a:t>
            </a:r>
            <a:r>
              <a:rPr lang="ru-RU" b="1" dirty="0" err="1" smtClean="0"/>
              <a:t>воді</a:t>
            </a:r>
            <a:r>
              <a:rPr lang="ru-RU" dirty="0" smtClean="0"/>
              <a:t>: В</a:t>
            </a:r>
            <a:r>
              <a:rPr lang="ru-RU" baseline="-25000" dirty="0" smtClean="0"/>
              <a:t>1</a:t>
            </a:r>
            <a:r>
              <a:rPr lang="ru-RU" dirty="0" smtClean="0"/>
              <a:t> (</a:t>
            </a:r>
            <a:r>
              <a:rPr lang="ru-RU" dirty="0" err="1" smtClean="0">
                <a:hlinkClick r:id="rId5" tooltip="Тіамін"/>
              </a:rPr>
              <a:t>тіамін</a:t>
            </a:r>
            <a:r>
              <a:rPr lang="ru-RU" dirty="0" smtClean="0"/>
              <a:t>), B</a:t>
            </a:r>
            <a:r>
              <a:rPr lang="ru-RU" baseline="-25000" dirty="0" smtClean="0"/>
              <a:t>2</a:t>
            </a:r>
            <a:r>
              <a:rPr lang="ru-RU" dirty="0" smtClean="0"/>
              <a:t> (</a:t>
            </a:r>
            <a:r>
              <a:rPr lang="ru-RU" dirty="0" err="1" smtClean="0">
                <a:hlinkClick r:id="rId6" tooltip="Рибофлавін"/>
              </a:rPr>
              <a:t>рибофлавін</a:t>
            </a:r>
            <a:r>
              <a:rPr lang="ru-RU" dirty="0" smtClean="0"/>
              <a:t>), В</a:t>
            </a:r>
            <a:r>
              <a:rPr lang="ru-RU" baseline="-25000" dirty="0" smtClean="0"/>
              <a:t>3</a:t>
            </a:r>
            <a:r>
              <a:rPr lang="ru-RU" dirty="0" smtClean="0"/>
              <a:t> (</a:t>
            </a:r>
            <a:r>
              <a:rPr lang="ru-RU" dirty="0" err="1" smtClean="0">
                <a:hlinkClick r:id="rId7" tooltip="Нікотинамід"/>
              </a:rPr>
              <a:t>нікотинамід</a:t>
            </a:r>
            <a:r>
              <a:rPr lang="ru-RU" dirty="0" smtClean="0"/>
              <a:t>, </a:t>
            </a:r>
            <a:r>
              <a:rPr lang="ru-RU" dirty="0" err="1" smtClean="0">
                <a:hlinkClick r:id="rId8" tooltip="Нікотинова кислота"/>
              </a:rPr>
              <a:t>нікотинова</a:t>
            </a:r>
            <a:r>
              <a:rPr lang="ru-RU" dirty="0" smtClean="0">
                <a:hlinkClick r:id="rId8" tooltip="Нікотинова кислота"/>
              </a:rPr>
              <a:t> кислота</a:t>
            </a:r>
            <a:r>
              <a:rPr lang="ru-RU" dirty="0" smtClean="0"/>
              <a:t>), B</a:t>
            </a:r>
            <a:r>
              <a:rPr lang="ru-RU" baseline="-25000" dirty="0" smtClean="0"/>
              <a:t>4</a:t>
            </a:r>
            <a:r>
              <a:rPr lang="ru-RU" dirty="0" smtClean="0"/>
              <a:t> (</a:t>
            </a:r>
            <a:r>
              <a:rPr lang="ru-RU" dirty="0" err="1" smtClean="0"/>
              <a:t>B</a:t>
            </a:r>
            <a:r>
              <a:rPr lang="ru-RU" baseline="-25000" dirty="0" err="1" smtClean="0"/>
              <a:t>р</a:t>
            </a:r>
            <a:r>
              <a:rPr lang="ru-RU" dirty="0" smtClean="0"/>
              <a:t>) (</a:t>
            </a:r>
            <a:r>
              <a:rPr lang="ru-RU" dirty="0" err="1" smtClean="0">
                <a:hlinkClick r:id="rId9" tooltip="Холін"/>
              </a:rPr>
              <a:t>холін</a:t>
            </a:r>
            <a:r>
              <a:rPr lang="ru-RU" dirty="0" smtClean="0"/>
              <a:t>), B</a:t>
            </a:r>
            <a:r>
              <a:rPr lang="ru-RU" baseline="-25000" dirty="0" smtClean="0"/>
              <a:t>5</a:t>
            </a:r>
            <a:r>
              <a:rPr lang="ru-RU" dirty="0" smtClean="0"/>
              <a:t> (</a:t>
            </a:r>
            <a:r>
              <a:rPr lang="ru-RU" dirty="0" smtClean="0">
                <a:hlinkClick r:id="rId10" tooltip="Пантотенова кислота"/>
              </a:rPr>
              <a:t>пантотенова кислота</a:t>
            </a:r>
            <a:r>
              <a:rPr lang="ru-RU" dirty="0" smtClean="0"/>
              <a:t>), B</a:t>
            </a:r>
            <a:r>
              <a:rPr lang="ru-RU" baseline="-25000" dirty="0" smtClean="0"/>
              <a:t>6</a:t>
            </a:r>
            <a:r>
              <a:rPr lang="ru-RU" dirty="0" smtClean="0"/>
              <a:t> (</a:t>
            </a:r>
            <a:r>
              <a:rPr lang="ru-RU" dirty="0" err="1" smtClean="0">
                <a:hlinkClick r:id="rId11" tooltip="Піридоксин"/>
              </a:rPr>
              <a:t>піридоксин</a:t>
            </a:r>
            <a:r>
              <a:rPr lang="ru-RU" dirty="0" smtClean="0"/>
              <a:t>, </a:t>
            </a:r>
            <a:r>
              <a:rPr lang="ru-RU" dirty="0" err="1" smtClean="0">
                <a:hlinkClick r:id="rId12" tooltip="Піридоксаль (ще не написана)"/>
              </a:rPr>
              <a:t>піридоксаль</a:t>
            </a:r>
            <a:r>
              <a:rPr lang="ru-RU" dirty="0" err="1" smtClean="0"/>
              <a:t>,</a:t>
            </a:r>
            <a:r>
              <a:rPr lang="ru-RU" dirty="0" err="1" smtClean="0">
                <a:hlinkClick r:id="rId13" tooltip="Піридоксамін (ще не написана)"/>
              </a:rPr>
              <a:t>піридоксамін</a:t>
            </a:r>
            <a:r>
              <a:rPr lang="ru-RU" dirty="0" smtClean="0"/>
              <a:t>), H (B</a:t>
            </a:r>
            <a:r>
              <a:rPr lang="ru-RU" baseline="-25000" dirty="0" smtClean="0"/>
              <a:t>7</a:t>
            </a:r>
            <a:r>
              <a:rPr lang="ru-RU" dirty="0" smtClean="0"/>
              <a:t>) (</a:t>
            </a:r>
            <a:r>
              <a:rPr lang="ru-RU" dirty="0" err="1" smtClean="0">
                <a:hlinkClick r:id="rId14" tooltip="Біотин"/>
              </a:rPr>
              <a:t>біотин</a:t>
            </a:r>
            <a:r>
              <a:rPr lang="ru-RU" dirty="0" smtClean="0"/>
              <a:t>), B</a:t>
            </a:r>
            <a:r>
              <a:rPr lang="ru-RU" baseline="-25000" dirty="0" smtClean="0"/>
              <a:t>9</a:t>
            </a:r>
            <a:r>
              <a:rPr lang="ru-RU" dirty="0" smtClean="0"/>
              <a:t> (</a:t>
            </a:r>
            <a:r>
              <a:rPr lang="ru-RU" dirty="0" err="1" smtClean="0"/>
              <a:t>B</a:t>
            </a:r>
            <a:r>
              <a:rPr lang="ru-RU" baseline="-25000" dirty="0" err="1" smtClean="0"/>
              <a:t>с</a:t>
            </a:r>
            <a:r>
              <a:rPr lang="ru-RU" dirty="0" smtClean="0"/>
              <a:t>) (</a:t>
            </a:r>
            <a:r>
              <a:rPr lang="ru-RU" dirty="0" err="1" smtClean="0">
                <a:hlinkClick r:id="rId15" tooltip="Фолієва кислота"/>
              </a:rPr>
              <a:t>фолієва</a:t>
            </a:r>
            <a:r>
              <a:rPr lang="ru-RU" dirty="0" smtClean="0">
                <a:hlinkClick r:id="rId15" tooltip="Фолієва кислота"/>
              </a:rPr>
              <a:t> кислота</a:t>
            </a:r>
            <a:r>
              <a:rPr lang="ru-RU" dirty="0" smtClean="0"/>
              <a:t>), B</a:t>
            </a:r>
            <a:r>
              <a:rPr lang="ru-RU" baseline="-25000" dirty="0" smtClean="0"/>
              <a:t>12</a:t>
            </a:r>
            <a:r>
              <a:rPr lang="ru-RU" dirty="0" smtClean="0"/>
              <a:t> (</a:t>
            </a:r>
            <a:r>
              <a:rPr lang="ru-RU" dirty="0" err="1" smtClean="0">
                <a:hlinkClick r:id="rId16" tooltip="Кобаламін"/>
              </a:rPr>
              <a:t>кобаламін</a:t>
            </a:r>
            <a:r>
              <a:rPr lang="ru-RU" dirty="0" smtClean="0"/>
              <a:t>), B</a:t>
            </a:r>
            <a:r>
              <a:rPr lang="ru-RU" baseline="-25000" dirty="0" smtClean="0"/>
              <a:t>8</a:t>
            </a:r>
            <a:r>
              <a:rPr lang="ru-RU" dirty="0" smtClean="0"/>
              <a:t> (</a:t>
            </a:r>
            <a:r>
              <a:rPr lang="ru-RU" dirty="0" err="1" smtClean="0">
                <a:hlinkClick r:id="rId17" tooltip="Інозитол"/>
              </a:rPr>
              <a:t>інозитол</a:t>
            </a:r>
            <a:r>
              <a:rPr lang="ru-RU" dirty="0" smtClean="0"/>
              <a:t>), B</a:t>
            </a:r>
            <a:r>
              <a:rPr lang="ru-RU" baseline="-25000" dirty="0" smtClean="0"/>
              <a:t>10</a:t>
            </a:r>
            <a:r>
              <a:rPr lang="ru-RU" dirty="0" smtClean="0"/>
              <a:t> (</a:t>
            </a:r>
            <a:r>
              <a:rPr lang="ru-RU" dirty="0" err="1" smtClean="0">
                <a:hlinkClick r:id="rId18" tooltip="Параамінобензойна кислота (ще не написана)"/>
              </a:rPr>
              <a:t>параамінобензойна</a:t>
            </a:r>
            <a:r>
              <a:rPr lang="ru-RU" dirty="0" smtClean="0">
                <a:hlinkClick r:id="rId18" tooltip="Параамінобензойна кислота (ще не написана)"/>
              </a:rPr>
              <a:t> кислота</a:t>
            </a:r>
            <a:r>
              <a:rPr lang="ru-RU" dirty="0" smtClean="0"/>
              <a:t>),B</a:t>
            </a:r>
            <a:r>
              <a:rPr lang="ru-RU" baseline="-25000" dirty="0" smtClean="0"/>
              <a:t>11</a:t>
            </a:r>
            <a:r>
              <a:rPr lang="ru-RU" dirty="0" smtClean="0"/>
              <a:t> (</a:t>
            </a:r>
            <a:r>
              <a:rPr lang="ru-RU" dirty="0" err="1" smtClean="0"/>
              <a:t>карнітин</a:t>
            </a:r>
            <a:r>
              <a:rPr lang="ru-RU" dirty="0" smtClean="0"/>
              <a:t>), С (</a:t>
            </a:r>
            <a:r>
              <a:rPr lang="ru-RU" dirty="0" err="1" smtClean="0">
                <a:hlinkClick r:id="rId19" tooltip="Аскорбінова кислота"/>
              </a:rPr>
              <a:t>аскорбінова</a:t>
            </a:r>
            <a:r>
              <a:rPr lang="ru-RU" dirty="0" smtClean="0">
                <a:hlinkClick r:id="rId19" tooltip="Аскорбінова кислота"/>
              </a:rPr>
              <a:t> кислота</a:t>
            </a:r>
            <a:r>
              <a:rPr lang="ru-RU" dirty="0" smtClean="0"/>
              <a:t>), ;</a:t>
            </a:r>
            <a:endParaRPr lang="uk-UA" dirty="0" smtClean="0"/>
          </a:p>
          <a:p>
            <a:pPr lvl="0"/>
            <a:r>
              <a:rPr lang="ru-RU" b="1" dirty="0" err="1" smtClean="0"/>
              <a:t>жиророзчинні</a:t>
            </a:r>
            <a:r>
              <a:rPr lang="ru-RU" dirty="0" smtClean="0"/>
              <a:t>: А (</a:t>
            </a:r>
            <a:r>
              <a:rPr lang="ru-RU" dirty="0" err="1" smtClean="0">
                <a:hlinkClick r:id="rId20" tooltip="Ретинол"/>
              </a:rPr>
              <a:t>ретинол</a:t>
            </a:r>
            <a:r>
              <a:rPr lang="ru-RU" dirty="0" smtClean="0"/>
              <a:t>), D</a:t>
            </a:r>
            <a:r>
              <a:rPr lang="ru-RU" baseline="-25000" dirty="0" smtClean="0"/>
              <a:t>2</a:t>
            </a:r>
            <a:r>
              <a:rPr lang="ru-RU" dirty="0" smtClean="0"/>
              <a:t> (</a:t>
            </a:r>
            <a:r>
              <a:rPr lang="ru-RU" dirty="0" smtClean="0">
                <a:hlinkClick r:id="rId21" tooltip="Кальциферол"/>
              </a:rPr>
              <a:t>кальциферол</a:t>
            </a:r>
            <a:r>
              <a:rPr lang="ru-RU" dirty="0" smtClean="0"/>
              <a:t>), D</a:t>
            </a:r>
            <a:r>
              <a:rPr lang="ru-RU" baseline="-25000" dirty="0" smtClean="0"/>
              <a:t>3</a:t>
            </a:r>
            <a:r>
              <a:rPr lang="ru-RU" dirty="0" smtClean="0"/>
              <a:t> (</a:t>
            </a:r>
            <a:r>
              <a:rPr lang="ru-RU" dirty="0" err="1" smtClean="0">
                <a:hlinkClick r:id="rId22" tooltip="Холекальциферол"/>
              </a:rPr>
              <a:t>холекальциферол</a:t>
            </a:r>
            <a:r>
              <a:rPr lang="ru-RU" dirty="0" smtClean="0"/>
              <a:t>), Е (</a:t>
            </a:r>
            <a:r>
              <a:rPr lang="ru-RU" dirty="0" smtClean="0">
                <a:hlinkClick r:id="rId23" tooltip="Токоферол"/>
              </a:rPr>
              <a:t>токоферол</a:t>
            </a:r>
            <a:r>
              <a:rPr lang="ru-RU" dirty="0" smtClean="0"/>
              <a:t>), К</a:t>
            </a:r>
            <a:r>
              <a:rPr lang="ru-RU" baseline="-25000" dirty="0" smtClean="0"/>
              <a:t>1</a:t>
            </a:r>
            <a:r>
              <a:rPr lang="ru-RU" dirty="0" smtClean="0"/>
              <a:t> (</a:t>
            </a:r>
            <a:r>
              <a:rPr lang="ru-RU" dirty="0" err="1" smtClean="0">
                <a:hlinkClick r:id="rId24" tooltip="Філохінон"/>
              </a:rPr>
              <a:t>філохінон</a:t>
            </a:r>
            <a:r>
              <a:rPr lang="ru-RU" dirty="0" smtClean="0"/>
              <a:t>).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вітамінів</a:t>
            </a:r>
            <a:r>
              <a:rPr lang="ru-RU" dirty="0" smtClean="0"/>
              <a:t> на </a:t>
            </a:r>
            <a:r>
              <a:rPr lang="ru-RU" dirty="0" err="1" smtClean="0"/>
              <a:t>людський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43808" y="3789040"/>
            <a:ext cx="5904656" cy="283691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наукова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різноманітну</a:t>
            </a:r>
            <a:r>
              <a:rPr lang="ru-RU" dirty="0" smtClean="0"/>
              <a:t> участь </a:t>
            </a:r>
            <a:r>
              <a:rPr lang="ru-RU" dirty="0" err="1" smtClean="0"/>
              <a:t>вітамінів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обов'язковими</a:t>
            </a:r>
            <a:r>
              <a:rPr lang="ru-RU" dirty="0" smtClean="0"/>
              <a:t> компонентами </a:t>
            </a:r>
            <a:r>
              <a:rPr lang="ru-RU" dirty="0" err="1" smtClean="0"/>
              <a:t>ферментних</a:t>
            </a:r>
            <a:r>
              <a:rPr lang="ru-RU" dirty="0" smtClean="0"/>
              <a:t> систем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, </a:t>
            </a:r>
            <a:r>
              <a:rPr lang="ru-RU" dirty="0" err="1" smtClean="0"/>
              <a:t>регулюючих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,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початковим</a:t>
            </a:r>
            <a:r>
              <a:rPr lang="ru-RU" dirty="0" smtClean="0"/>
              <a:t> </a:t>
            </a:r>
            <a:r>
              <a:rPr lang="ru-RU" dirty="0" err="1" smtClean="0"/>
              <a:t>матеріалом</a:t>
            </a:r>
            <a:r>
              <a:rPr lang="ru-RU" dirty="0" smtClean="0"/>
              <a:t> для синтезу </a:t>
            </a:r>
            <a:r>
              <a:rPr lang="ru-RU" dirty="0" err="1" smtClean="0"/>
              <a:t>тканинних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. </a:t>
            </a:r>
            <a:r>
              <a:rPr lang="ru-RU" dirty="0" err="1" smtClean="0"/>
              <a:t>Вітаміни</a:t>
            </a:r>
            <a:r>
              <a:rPr lang="ru-RU" dirty="0" smtClean="0"/>
              <a:t> у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нормальне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м'язів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фізіологічних</a:t>
            </a:r>
            <a:r>
              <a:rPr lang="ru-RU" dirty="0" smtClean="0"/>
              <a:t> систем.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вітамінної</a:t>
            </a:r>
            <a:r>
              <a:rPr lang="ru-RU" dirty="0" smtClean="0"/>
              <a:t> </a:t>
            </a:r>
            <a:r>
              <a:rPr lang="ru-RU" dirty="0" err="1" smtClean="0"/>
              <a:t>забезпеченості</a:t>
            </a:r>
            <a:r>
              <a:rPr lang="ru-RU" dirty="0" smtClean="0"/>
              <a:t> </a:t>
            </a:r>
            <a:r>
              <a:rPr lang="ru-RU" dirty="0" err="1" smtClean="0"/>
              <a:t>живлення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розумової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, </a:t>
            </a:r>
            <a:r>
              <a:rPr lang="ru-RU" dirty="0" err="1" smtClean="0"/>
              <a:t>витривалості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стійкості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до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несприятливих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та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токсинів</a:t>
            </a:r>
            <a:r>
              <a:rPr lang="ru-RU" dirty="0" smtClean="0"/>
              <a:t>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Добова</a:t>
            </a:r>
            <a:r>
              <a:rPr lang="ru-RU" b="1" dirty="0" smtClean="0"/>
              <a:t> потреба у </a:t>
            </a:r>
            <a:r>
              <a:rPr lang="ru-RU" b="1" dirty="0" err="1" smtClean="0"/>
              <a:t>вітамінах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563072" cy="28369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За нормального </a:t>
            </a:r>
            <a:r>
              <a:rPr lang="ru-RU" dirty="0" err="1" smtClean="0"/>
              <a:t>раціону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здорового способу </a:t>
            </a:r>
            <a:r>
              <a:rPr lang="ru-RU" dirty="0" err="1" smtClean="0"/>
              <a:t>життя</a:t>
            </a:r>
            <a:r>
              <a:rPr lang="ru-RU" dirty="0" smtClean="0"/>
              <a:t> потреба у </a:t>
            </a:r>
            <a:r>
              <a:rPr lang="ru-RU" dirty="0" err="1" smtClean="0"/>
              <a:t>вітамінах</a:t>
            </a:r>
            <a:r>
              <a:rPr lang="ru-RU" dirty="0" smtClean="0"/>
              <a:t> </a:t>
            </a:r>
            <a:r>
              <a:rPr lang="ru-RU" dirty="0" err="1" smtClean="0"/>
              <a:t>задовольняється</a:t>
            </a:r>
            <a:r>
              <a:rPr lang="ru-RU" dirty="0" smtClean="0"/>
              <a:t> </a:t>
            </a:r>
            <a:r>
              <a:rPr lang="ru-RU" dirty="0" err="1" smtClean="0"/>
              <a:t>природним</a:t>
            </a:r>
            <a:r>
              <a:rPr lang="ru-RU" dirty="0" smtClean="0"/>
              <a:t> шляхом.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узимку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навесні</a:t>
            </a:r>
            <a:r>
              <a:rPr lang="ru-RU" dirty="0" smtClean="0"/>
              <a:t> </a:t>
            </a:r>
            <a:r>
              <a:rPr lang="ru-RU" dirty="0" err="1" smtClean="0"/>
              <a:t>відчувається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Нестача вітамінів"/>
              </a:rPr>
              <a:t>нестача</a:t>
            </a:r>
            <a:r>
              <a:rPr lang="ru-RU" dirty="0" smtClean="0">
                <a:hlinkClick r:id="rId2" tooltip="Нестача вітамінів"/>
              </a:rPr>
              <a:t> </a:t>
            </a:r>
            <a:r>
              <a:rPr lang="ru-RU" dirty="0" err="1" smtClean="0">
                <a:hlinkClick r:id="rId2" tooltip="Нестача вітамінів"/>
              </a:rPr>
              <a:t>вітамінів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Гіповітаміноз"/>
              </a:rPr>
              <a:t>гіповітамінози</a:t>
            </a:r>
            <a:r>
              <a:rPr lang="ru-RU" dirty="0" smtClean="0"/>
              <a:t>. </a:t>
            </a:r>
            <a:r>
              <a:rPr lang="ru-RU" dirty="0" err="1" smtClean="0"/>
              <a:t>Надлишок</a:t>
            </a:r>
            <a:r>
              <a:rPr lang="ru-RU" dirty="0" smtClean="0"/>
              <a:t> </a:t>
            </a:r>
            <a:r>
              <a:rPr lang="ru-RU" dirty="0" err="1" smtClean="0"/>
              <a:t>вітамінів</a:t>
            </a:r>
            <a:r>
              <a:rPr lang="ru-RU" dirty="0" smtClean="0"/>
              <a:t> — </a:t>
            </a:r>
            <a:r>
              <a:rPr lang="ru-RU" dirty="0" err="1" smtClean="0">
                <a:hlinkClick r:id="rId4" tooltip="Гіпервітаміноз"/>
              </a:rPr>
              <a:t>гіпервітаміноз</a:t>
            </a:r>
            <a:r>
              <a:rPr lang="ru-RU" dirty="0" smtClean="0"/>
              <a:t>,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. </a:t>
            </a:r>
            <a:r>
              <a:rPr lang="ru-RU" dirty="0" err="1" smtClean="0"/>
              <a:t>Одноманітне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Харчування"/>
              </a:rPr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бідне</a:t>
            </a:r>
            <a:r>
              <a:rPr lang="ru-RU" dirty="0" smtClean="0"/>
              <a:t> на </a:t>
            </a:r>
            <a:r>
              <a:rPr lang="ru-RU" dirty="0" err="1" smtClean="0"/>
              <a:t>натуральні</a:t>
            </a:r>
            <a:r>
              <a:rPr lang="ru-RU" dirty="0" smtClean="0"/>
              <a:t> </a:t>
            </a:r>
            <a:r>
              <a:rPr lang="ru-RU" dirty="0" err="1" smtClean="0"/>
              <a:t>рослинні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,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 — </a:t>
            </a:r>
            <a:r>
              <a:rPr lang="ru-RU" dirty="0" err="1" smtClean="0">
                <a:hlinkClick r:id="rId6" tooltip="Авітаміноз"/>
              </a:rPr>
              <a:t>авітамінозу</a:t>
            </a:r>
            <a:r>
              <a:rPr lang="ru-RU" dirty="0" smtClean="0"/>
              <a:t>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тюша\Документы\Катя\школотень\ХИМИЯ\23562_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7560840" cy="6046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128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Слайд 1</vt:lpstr>
      <vt:lpstr>Слайд 2</vt:lpstr>
      <vt:lpstr>Класифікація</vt:lpstr>
      <vt:lpstr>Вплив вітамінів на людський організм</vt:lpstr>
      <vt:lpstr>Добова потреба у вітамінах</vt:lpstr>
      <vt:lpstr>Слайд 6</vt:lpstr>
      <vt:lpstr>Слайд 7</vt:lpstr>
    </vt:vector>
  </TitlesOfParts>
  <Company>Home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Катюша</dc:creator>
  <cp:lastModifiedBy>Катюша</cp:lastModifiedBy>
  <cp:revision>4</cp:revision>
  <dcterms:created xsi:type="dcterms:W3CDTF">2014-02-02T17:24:07Z</dcterms:created>
  <dcterms:modified xsi:type="dcterms:W3CDTF">2014-06-03T07:18:09Z</dcterms:modified>
</cp:coreProperties>
</file>