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31643-6CA9-4F7A-AB99-C50BB7B1DE4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2A0D78-5860-4CDF-899F-5AFDDACEC4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31643-6CA9-4F7A-AB99-C50BB7B1DE4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2A0D78-5860-4CDF-899F-5AFDDACEC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31643-6CA9-4F7A-AB99-C50BB7B1DE4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2A0D78-5860-4CDF-899F-5AFDDACEC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31643-6CA9-4F7A-AB99-C50BB7B1DE4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2A0D78-5860-4CDF-899F-5AFDDACEC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31643-6CA9-4F7A-AB99-C50BB7B1DE4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2A0D78-5860-4CDF-899F-5AFDDACEC4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31643-6CA9-4F7A-AB99-C50BB7B1DE4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2A0D78-5860-4CDF-899F-5AFDDACEC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31643-6CA9-4F7A-AB99-C50BB7B1DE4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2A0D78-5860-4CDF-899F-5AFDDACEC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31643-6CA9-4F7A-AB99-C50BB7B1DE4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2A0D78-5860-4CDF-899F-5AFDDACEC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31643-6CA9-4F7A-AB99-C50BB7B1DE4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2A0D78-5860-4CDF-899F-5AFDDACEC4B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31643-6CA9-4F7A-AB99-C50BB7B1DE4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2A0D78-5860-4CDF-899F-5AFDDACEC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31643-6CA9-4F7A-AB99-C50BB7B1DE4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2A0D78-5860-4CDF-899F-5AFDDACEC4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3A31643-6CA9-4F7A-AB99-C50BB7B1DE4B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62A0D78-5860-4CDF-899F-5AFDDACEC4B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for.ru/likuvannja-orhaniv-krovotvorennja/zaminnyky-krovi/ohljad-zaminnykiv-krovi.html" TargetMode="External"/><Relationship Id="rId2" Type="http://schemas.openxmlformats.org/officeDocument/2006/relationships/hyperlink" Target="http://www.rlsnet.ru/fg_index_id_32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druchniki.ws/12090613/bzhd/dozovi_mezhi_diyi_ionizuyuchih_viprominyuvan" TargetMode="External"/><Relationship Id="rId4" Type="http://schemas.openxmlformats.org/officeDocument/2006/relationships/hyperlink" Target="http://i-medic.com.ua/index.php?newsid=2054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Імунобіотехнології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Учениця 7(11)В класу</a:t>
            </a:r>
          </a:p>
          <a:p>
            <a:r>
              <a:rPr lang="uk-UA" dirty="0" smtClean="0"/>
              <a:t>Донченко Ольга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2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Літ</a:t>
            </a:r>
            <a:r>
              <a:rPr lang="ru-RU" dirty="0"/>
              <a:t>.: Попов Н.Н., Савченко В.Н., </a:t>
            </a:r>
            <a:r>
              <a:rPr lang="ru-RU" dirty="0" err="1"/>
              <a:t>Моджекву</a:t>
            </a:r>
            <a:r>
              <a:rPr lang="ru-RU" dirty="0"/>
              <a:t> Ч.Ч., Куринная Е.Г. Виды и средства иммунотерапии. Фармакотерапевтический справочник. — Х., 2002; Герасименко В.Г. </a:t>
            </a:r>
            <a:r>
              <a:rPr lang="ru-RU" dirty="0" err="1"/>
              <a:t>Біо­технологічний</a:t>
            </a:r>
            <a:r>
              <a:rPr lang="ru-RU" dirty="0"/>
              <a:t> словник — К., 1991; </a:t>
            </a:r>
            <a:r>
              <a:rPr lang="ru-RU" dirty="0" err="1"/>
              <a:t>Імунобіологічні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: </a:t>
            </a:r>
            <a:r>
              <a:rPr lang="ru-RU" dirty="0" err="1"/>
              <a:t>Довідник</a:t>
            </a:r>
            <a:r>
              <a:rPr lang="ru-RU" dirty="0"/>
              <a:t> / В.В. Смирнов, О.П. </a:t>
            </a:r>
            <a:r>
              <a:rPr lang="ru-RU" dirty="0" err="1"/>
              <a:t>Сельнікова</a:t>
            </a:r>
            <a:r>
              <a:rPr lang="ru-RU" dirty="0"/>
              <a:t>, В.Д. </a:t>
            </a:r>
            <a:r>
              <a:rPr lang="ru-RU" dirty="0" err="1"/>
              <a:t>Думанський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— К., 2001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www.rlsnet.ru/fg_index_id_321.htm</a:t>
            </a:r>
            <a:endParaRPr lang="uk-UA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www.vetfor.ru/likuvannja-orhaniv-krovotvorennja/zaminnyky-krovi/ohljad-zaminnykiv-krovi.html</a:t>
            </a:r>
            <a:endParaRPr lang="uk-UA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i-medic.com.ua/index.php?newsid=20542</a:t>
            </a:r>
            <a:endParaRPr lang="uk-UA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pidruchniki.ws/12090613/bzhd/dozovi_mezhi_diyi_ionizuyuchih_viprominyuvan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2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</p:spPr>
        <p:txBody>
          <a:bodyPr/>
          <a:lstStyle/>
          <a:p>
            <a:r>
              <a:rPr lang="uk-UA" dirty="0" err="1" smtClean="0"/>
              <a:t>Імунобіотехнологія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8100392" cy="6093296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b="1" dirty="0" err="1" smtClean="0"/>
              <a:t>Імунобіотехнологія</a:t>
            </a:r>
            <a:r>
              <a:rPr lang="ru-RU" dirty="0" smtClean="0"/>
              <a:t> </a:t>
            </a:r>
            <a:r>
              <a:rPr lang="ru-RU" dirty="0"/>
              <a:t>(лат. </a:t>
            </a:r>
            <a:r>
              <a:rPr lang="en-US" dirty="0" err="1"/>
              <a:t>immu­nitas</a:t>
            </a:r>
            <a:r>
              <a:rPr lang="en-US" dirty="0"/>
              <a:t> — </a:t>
            </a:r>
            <a:r>
              <a:rPr lang="ru-RU" dirty="0" err="1"/>
              <a:t>звільнення</a:t>
            </a:r>
            <a:r>
              <a:rPr lang="ru-RU" dirty="0"/>
              <a:t> + </a:t>
            </a:r>
            <a:r>
              <a:rPr lang="ru-RU" dirty="0" err="1"/>
              <a:t>грец</a:t>
            </a:r>
            <a:r>
              <a:rPr lang="ru-RU" dirty="0"/>
              <a:t>. </a:t>
            </a:r>
            <a:r>
              <a:rPr lang="en-US" dirty="0"/>
              <a:t>bios — </a:t>
            </a:r>
            <a:r>
              <a:rPr lang="ru-RU" dirty="0" err="1"/>
              <a:t>життя</a:t>
            </a:r>
            <a:r>
              <a:rPr lang="ru-RU" dirty="0"/>
              <a:t> + </a:t>
            </a:r>
            <a:r>
              <a:rPr lang="en-US" dirty="0" err="1"/>
              <a:t>techne</a:t>
            </a:r>
            <a:r>
              <a:rPr lang="en-US" dirty="0"/>
              <a:t> — </a:t>
            </a:r>
            <a:r>
              <a:rPr lang="ru-RU" dirty="0" err="1"/>
              <a:t>мистецтво</a:t>
            </a:r>
            <a:r>
              <a:rPr lang="ru-RU" dirty="0"/>
              <a:t> + </a:t>
            </a:r>
            <a:r>
              <a:rPr lang="en-US" dirty="0"/>
              <a:t>logos — </a:t>
            </a:r>
            <a:r>
              <a:rPr lang="ru-RU" dirty="0"/>
              <a:t>слово) —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біотехнології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розробку</a:t>
            </a:r>
            <a:r>
              <a:rPr lang="ru-RU" dirty="0"/>
              <a:t> та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біофармацевтичних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корекції</a:t>
            </a:r>
            <a:r>
              <a:rPr lang="ru-RU" dirty="0"/>
              <a:t> </a:t>
            </a:r>
            <a:r>
              <a:rPr lang="ru-RU" dirty="0" err="1"/>
              <a:t>імунних</a:t>
            </a:r>
            <a:r>
              <a:rPr lang="ru-RU" dirty="0"/>
              <a:t> </a:t>
            </a:r>
            <a:r>
              <a:rPr lang="ru-RU" dirty="0" err="1"/>
              <a:t>дисфункцій</a:t>
            </a:r>
            <a:r>
              <a:rPr lang="ru-RU" dirty="0"/>
              <a:t>. І. </a:t>
            </a:r>
            <a:r>
              <a:rPr lang="ru-RU" dirty="0" err="1"/>
              <a:t>об’єднує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вакцин </a:t>
            </a:r>
            <a:r>
              <a:rPr lang="ru-RU" dirty="0" smtClean="0"/>
              <a:t>, </a:t>
            </a:r>
            <a:r>
              <a:rPr lang="ru-RU" dirty="0" err="1"/>
              <a:t>імуноглобулінів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імуномодуляторів</a:t>
            </a:r>
            <a:r>
              <a:rPr lang="ru-RU" dirty="0"/>
              <a:t>, </a:t>
            </a:r>
            <a:r>
              <a:rPr lang="ru-RU" dirty="0" err="1"/>
              <a:t>імуномедіаторів</a:t>
            </a:r>
            <a:r>
              <a:rPr lang="ru-RU" dirty="0"/>
              <a:t>, </a:t>
            </a:r>
            <a:r>
              <a:rPr lang="ru-RU" dirty="0" err="1"/>
              <a:t>моноклональних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 smtClean="0"/>
              <a:t>.</a:t>
            </a:r>
          </a:p>
          <a:p>
            <a:pPr marL="82296" indent="0">
              <a:buNone/>
            </a:pP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імунобіотехнологічних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b="1" dirty="0" err="1"/>
              <a:t>призначення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b="1" dirty="0"/>
              <a:t>складу</a:t>
            </a:r>
            <a:r>
              <a:rPr lang="ru-RU" dirty="0"/>
              <a:t>. </a:t>
            </a:r>
            <a:r>
              <a:rPr lang="ru-RU" dirty="0" err="1"/>
              <a:t>Неспецифічні</a:t>
            </a:r>
            <a:r>
              <a:rPr lang="ru-RU" dirty="0"/>
              <a:t> </a:t>
            </a:r>
            <a:r>
              <a:rPr lang="ru-RU" dirty="0" err="1"/>
              <a:t>стимулятори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мікробним</a:t>
            </a:r>
            <a:r>
              <a:rPr lang="ru-RU" dirty="0"/>
              <a:t> синтезом. </a:t>
            </a:r>
            <a:r>
              <a:rPr lang="ru-RU" dirty="0" err="1"/>
              <a:t>Препарати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первинних</a:t>
            </a:r>
            <a:r>
              <a:rPr lang="ru-RU" dirty="0"/>
              <a:t> </a:t>
            </a:r>
            <a:r>
              <a:rPr lang="ru-RU" dirty="0" err="1"/>
              <a:t>метаболітів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</a:t>
            </a:r>
            <a:r>
              <a:rPr lang="ru-RU" dirty="0" err="1"/>
              <a:t>стимулюють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клітинний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, </a:t>
            </a:r>
            <a:r>
              <a:rPr lang="ru-RU" dirty="0" err="1"/>
              <a:t>підвищуючи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та </a:t>
            </a:r>
            <a:r>
              <a:rPr lang="ru-RU" dirty="0" err="1"/>
              <a:t>функціональну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макрофагів</a:t>
            </a:r>
            <a:r>
              <a:rPr lang="ru-RU" dirty="0"/>
              <a:t> і </a:t>
            </a:r>
            <a:r>
              <a:rPr lang="ru-RU" dirty="0" err="1"/>
              <a:t>лейкоцитів</a:t>
            </a:r>
            <a:r>
              <a:rPr lang="ru-RU" dirty="0"/>
              <a:t> у </a:t>
            </a:r>
            <a:r>
              <a:rPr lang="ru-RU" dirty="0" err="1"/>
              <a:t>периферичній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74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05273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Промислове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вакцин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8100392" cy="594928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err="1"/>
              <a:t>Промислове</a:t>
            </a:r>
            <a:r>
              <a:rPr lang="ru-RU" sz="2400" dirty="0"/>
              <a:t> </a:t>
            </a:r>
            <a:r>
              <a:rPr lang="ru-RU" sz="2400" dirty="0" err="1"/>
              <a:t>виготовлення</a:t>
            </a:r>
            <a:r>
              <a:rPr lang="ru-RU" sz="2400" dirty="0"/>
              <a:t> вакцин проходить у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технологічних</a:t>
            </a:r>
            <a:r>
              <a:rPr lang="ru-RU" sz="2400" dirty="0"/>
              <a:t> </a:t>
            </a:r>
            <a:r>
              <a:rPr lang="ru-RU" sz="2400" dirty="0" err="1"/>
              <a:t>етапів</a:t>
            </a:r>
            <a:r>
              <a:rPr lang="ru-RU" sz="2400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400" dirty="0" err="1" smtClean="0"/>
              <a:t>Накопичення</a:t>
            </a:r>
            <a:r>
              <a:rPr lang="ru-RU" sz="2400" dirty="0" smtClean="0"/>
              <a:t> </a:t>
            </a:r>
            <a:r>
              <a:rPr lang="ru-RU" sz="2400" dirty="0" err="1"/>
              <a:t>біомаси</a:t>
            </a:r>
            <a:r>
              <a:rPr lang="ru-RU" sz="2400" dirty="0"/>
              <a:t> </a:t>
            </a:r>
            <a:r>
              <a:rPr lang="ru-RU" sz="2400" dirty="0" err="1"/>
              <a:t>мікроорганізмів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 smtClean="0"/>
              <a:t>життєдіяльності</a:t>
            </a:r>
            <a:endParaRPr lang="ru-RU" sz="2400" dirty="0" smtClean="0"/>
          </a:p>
          <a:p>
            <a:pPr marL="596646" indent="-514350">
              <a:buFont typeface="+mj-lt"/>
              <a:buAutoNum type="arabicPeriod"/>
            </a:pPr>
            <a:r>
              <a:rPr lang="ru-RU" sz="2400" dirty="0" err="1" smtClean="0"/>
              <a:t>Інактивація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мікроорганізмів</a:t>
            </a:r>
            <a:endParaRPr lang="ru-RU" sz="2400" dirty="0" smtClean="0"/>
          </a:p>
          <a:p>
            <a:pPr marL="596646" indent="-514350">
              <a:buFont typeface="+mj-lt"/>
              <a:buAutoNum type="arabicPeriod"/>
            </a:pPr>
            <a:r>
              <a:rPr lang="ru-RU" sz="2400" dirty="0" err="1" smtClean="0"/>
              <a:t>Концентрація</a:t>
            </a:r>
            <a:endParaRPr lang="ru-RU" sz="2400" dirty="0" smtClean="0"/>
          </a:p>
          <a:p>
            <a:pPr marL="596646" indent="-514350">
              <a:buFont typeface="+mj-lt"/>
              <a:buAutoNum type="arabicPeriod"/>
            </a:pPr>
            <a:r>
              <a:rPr lang="ru-RU" sz="2400" dirty="0" err="1" smtClean="0"/>
              <a:t>Очищення</a:t>
            </a:r>
            <a:endParaRPr lang="ru-RU" sz="2400" dirty="0"/>
          </a:p>
          <a:p>
            <a:pPr marL="596646" indent="-514350">
              <a:buFont typeface="+mj-lt"/>
              <a:buAutoNum type="arabicPeriod"/>
            </a:pPr>
            <a:r>
              <a:rPr lang="ru-RU" sz="2400" dirty="0" err="1" smtClean="0"/>
              <a:t>Ліофілізація</a:t>
            </a:r>
            <a:r>
              <a:rPr lang="ru-RU" sz="2400" dirty="0" smtClean="0"/>
              <a:t>.</a:t>
            </a:r>
          </a:p>
          <a:p>
            <a:pPr marL="82296" indent="0">
              <a:buNone/>
            </a:pPr>
            <a:r>
              <a:rPr lang="ru-RU" sz="2400" dirty="0" err="1"/>
              <a:t>Розфасування</a:t>
            </a:r>
            <a:r>
              <a:rPr lang="ru-RU" sz="2400" dirty="0"/>
              <a:t> </a:t>
            </a:r>
            <a:r>
              <a:rPr lang="ru-RU" sz="2400" dirty="0" err="1"/>
              <a:t>вакцинних</a:t>
            </a:r>
            <a:r>
              <a:rPr lang="ru-RU" sz="2400" dirty="0"/>
              <a:t> </a:t>
            </a:r>
            <a:r>
              <a:rPr lang="ru-RU" sz="2400" dirty="0" err="1"/>
              <a:t>препаратів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способу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уведення</a:t>
            </a:r>
            <a:r>
              <a:rPr lang="ru-RU" sz="2400" dirty="0"/>
              <a:t> </a:t>
            </a:r>
            <a:endParaRPr lang="ru-RU" sz="2400" dirty="0" smtClean="0"/>
          </a:p>
          <a:p>
            <a:pPr marL="82296" indent="0">
              <a:buNone/>
            </a:pPr>
            <a:endParaRPr lang="uk-UA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uk-UA" dirty="0" smtClean="0"/>
          </a:p>
          <a:p>
            <a:pPr marL="82296" indent="0">
              <a:buNone/>
            </a:pPr>
            <a:endParaRPr lang="uk-UA" dirty="0"/>
          </a:p>
          <a:p>
            <a:pPr marL="82296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31740" y="505351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342942" y="505351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9959" y="5420366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пероральне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endParaRPr lang="ru-RU" sz="2000" b="1" dirty="0" smtClean="0"/>
          </a:p>
          <a:p>
            <a:r>
              <a:rPr lang="ru-RU" sz="2000" b="1" dirty="0" smtClean="0"/>
              <a:t> </a:t>
            </a:r>
            <a:r>
              <a:rPr lang="ru-RU" sz="2000" dirty="0" err="1" smtClean="0"/>
              <a:t>рідкі</a:t>
            </a:r>
            <a:r>
              <a:rPr lang="ru-RU" sz="2000" dirty="0" smtClean="0"/>
              <a:t>, </a:t>
            </a:r>
            <a:r>
              <a:rPr lang="ru-RU" sz="2000" dirty="0" err="1" smtClean="0"/>
              <a:t>таблетовані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дражовані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препарати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56076" y="5558865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Підшкірне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внутрішньом’язове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введення</a:t>
            </a:r>
            <a:r>
              <a:rPr lang="ru-RU" sz="2000" b="1" dirty="0" smtClean="0"/>
              <a:t> </a:t>
            </a:r>
          </a:p>
          <a:p>
            <a:r>
              <a:rPr lang="ru-RU" sz="2000" dirty="0" err="1" smtClean="0"/>
              <a:t>ампули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273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908720"/>
          </a:xfrm>
        </p:spPr>
        <p:txBody>
          <a:bodyPr/>
          <a:lstStyle/>
          <a:p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замінників</a:t>
            </a:r>
            <a:r>
              <a:rPr lang="ru-RU" dirty="0"/>
              <a:t> </a:t>
            </a:r>
            <a:r>
              <a:rPr lang="ru-RU" dirty="0" err="1"/>
              <a:t>крові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836712"/>
            <a:ext cx="5436096" cy="6021288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/>
              <a:t>Для </a:t>
            </a:r>
            <a:r>
              <a:rPr lang="ru-RU" dirty="0" err="1"/>
              <a:t>компенсації</a:t>
            </a:r>
            <a:r>
              <a:rPr lang="ru-RU" dirty="0"/>
              <a:t> </a:t>
            </a:r>
            <a:r>
              <a:rPr lang="ru-RU" dirty="0" err="1"/>
              <a:t>втраченої</a:t>
            </a:r>
            <a:r>
              <a:rPr lang="ru-RU" dirty="0"/>
              <a:t> води та </a:t>
            </a:r>
            <a:r>
              <a:rPr lang="ru-RU" dirty="0" err="1"/>
              <a:t>електролітів</a:t>
            </a:r>
            <a:r>
              <a:rPr lang="ru-RU" dirty="0"/>
              <a:t>, </a:t>
            </a:r>
            <a:r>
              <a:rPr lang="ru-RU" dirty="0" err="1"/>
              <a:t>поповнення</a:t>
            </a:r>
            <a:r>
              <a:rPr lang="ru-RU" dirty="0"/>
              <a:t> </a:t>
            </a:r>
            <a:r>
              <a:rPr lang="ru-RU" dirty="0" err="1"/>
              <a:t>об’єму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 smtClean="0"/>
              <a:t>замінники</a:t>
            </a:r>
            <a:r>
              <a:rPr lang="ru-RU" dirty="0" smtClean="0"/>
              <a:t> </a:t>
            </a:r>
            <a:r>
              <a:rPr lang="ru-RU" dirty="0" err="1"/>
              <a:t>плазми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анафілактичного</a:t>
            </a:r>
            <a:r>
              <a:rPr lang="ru-RU" dirty="0"/>
              <a:t> шоку. 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замінник</a:t>
            </a:r>
            <a:r>
              <a:rPr lang="uk-UA" dirty="0" err="1" smtClean="0"/>
              <a:t>ів</a:t>
            </a:r>
            <a:r>
              <a:rPr lang="ru-RU" dirty="0" smtClean="0"/>
              <a:t> </a:t>
            </a:r>
            <a:r>
              <a:rPr lang="ru-RU" dirty="0" err="1"/>
              <a:t>плазми</a:t>
            </a:r>
            <a:r>
              <a:rPr lang="ru-RU" dirty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плазма </a:t>
            </a:r>
            <a:r>
              <a:rPr lang="ru-RU" dirty="0" err="1"/>
              <a:t>донорської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(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 smtClean="0"/>
              <a:t>плазмозамінник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Декстрани</a:t>
            </a:r>
            <a:endParaRPr lang="ru-RU" dirty="0"/>
          </a:p>
          <a:p>
            <a:r>
              <a:rPr lang="ru-RU" dirty="0" err="1" smtClean="0"/>
              <a:t>розчини</a:t>
            </a:r>
            <a:r>
              <a:rPr lang="ru-RU" dirty="0" smtClean="0"/>
              <a:t> </a:t>
            </a:r>
            <a:r>
              <a:rPr lang="ru-RU" dirty="0"/>
              <a:t>солей </a:t>
            </a:r>
            <a:r>
              <a:rPr lang="ru-RU" dirty="0" err="1"/>
              <a:t>електролітів</a:t>
            </a:r>
            <a:r>
              <a:rPr lang="ru-RU" dirty="0"/>
              <a:t> (</a:t>
            </a:r>
            <a:r>
              <a:rPr lang="ru-RU" dirty="0" err="1"/>
              <a:t>розчини</a:t>
            </a:r>
            <a:r>
              <a:rPr lang="ru-RU" dirty="0"/>
              <a:t> </a:t>
            </a:r>
            <a:r>
              <a:rPr lang="ru-RU" dirty="0" err="1"/>
              <a:t>кристалоїдів</a:t>
            </a:r>
            <a:r>
              <a:rPr lang="ru-RU" dirty="0"/>
              <a:t>). </a:t>
            </a:r>
            <a:endParaRPr lang="ru-RU" dirty="0" smtClean="0"/>
          </a:p>
          <a:p>
            <a:pPr marL="82296" indent="0">
              <a:buNone/>
            </a:pPr>
            <a:r>
              <a:rPr lang="ru-RU" dirty="0" err="1" smtClean="0"/>
              <a:t>Замінники</a:t>
            </a:r>
            <a:r>
              <a:rPr lang="ru-RU" dirty="0" smtClean="0"/>
              <a:t> </a:t>
            </a:r>
            <a:r>
              <a:rPr lang="ru-RU" dirty="0" err="1"/>
              <a:t>плазми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для </a:t>
            </a:r>
            <a:r>
              <a:rPr lang="ru-RU" dirty="0" err="1"/>
              <a:t>лікування</a:t>
            </a:r>
            <a:r>
              <a:rPr lang="ru-RU" dirty="0"/>
              <a:t> і </a:t>
            </a:r>
            <a:r>
              <a:rPr lang="ru-RU" dirty="0" err="1"/>
              <a:t>профілактики</a:t>
            </a:r>
            <a:r>
              <a:rPr lang="ru-RU" dirty="0"/>
              <a:t> шоку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, </a:t>
            </a:r>
            <a:r>
              <a:rPr lang="ru-RU" dirty="0" err="1"/>
              <a:t>нормалізації</a:t>
            </a:r>
            <a:r>
              <a:rPr lang="ru-RU" dirty="0"/>
              <a:t> </a:t>
            </a:r>
            <a:r>
              <a:rPr lang="ru-RU" dirty="0" err="1"/>
              <a:t>артеріального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і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гемодинамічних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smtClean="0"/>
              <a:t>Вони </a:t>
            </a:r>
            <a:r>
              <a:rPr lang="ru-RU" dirty="0" err="1"/>
              <a:t>використовуються</a:t>
            </a:r>
            <a:r>
              <a:rPr lang="ru-RU" dirty="0"/>
              <a:t> при </a:t>
            </a:r>
            <a:r>
              <a:rPr lang="ru-RU" dirty="0" err="1"/>
              <a:t>крововтраті</a:t>
            </a:r>
            <a:r>
              <a:rPr lang="ru-RU" dirty="0"/>
              <a:t> , </a:t>
            </a:r>
            <a:r>
              <a:rPr lang="ru-RU" dirty="0" err="1"/>
              <a:t>опіках</a:t>
            </a:r>
            <a:r>
              <a:rPr lang="ru-RU" dirty="0"/>
              <a:t> , </a:t>
            </a:r>
            <a:r>
              <a:rPr lang="ru-RU" dirty="0" smtClean="0"/>
              <a:t>для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післяопераційної</a:t>
            </a:r>
            <a:r>
              <a:rPr lang="ru-RU" dirty="0"/>
              <a:t> і </a:t>
            </a:r>
            <a:r>
              <a:rPr lang="ru-RU" dirty="0" err="1"/>
              <a:t>посттравматичної</a:t>
            </a:r>
            <a:r>
              <a:rPr lang="ru-RU" dirty="0"/>
              <a:t> </a:t>
            </a:r>
            <a:r>
              <a:rPr lang="ru-RU" dirty="0" err="1"/>
              <a:t>тромбоемболії</a:t>
            </a:r>
            <a:r>
              <a:rPr lang="ru-RU" dirty="0"/>
              <a:t> , при </a:t>
            </a:r>
            <a:r>
              <a:rPr lang="ru-RU" dirty="0" err="1"/>
              <a:t>інтоксикаціях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генезу. </a:t>
            </a: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3856"/>
            <a:ext cx="2396674" cy="34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33" y="4725144"/>
            <a:ext cx="2634473" cy="176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5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0"/>
            <a:ext cx="6012160" cy="7029400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 err="1"/>
              <a:t>Декстрани</a:t>
            </a:r>
            <a:r>
              <a:rPr lang="ru-RU" sz="3800" dirty="0"/>
              <a:t> - </a:t>
            </a:r>
            <a:r>
              <a:rPr lang="ru-RU" sz="3800" dirty="0" err="1"/>
              <a:t>розчини</a:t>
            </a:r>
            <a:r>
              <a:rPr lang="ru-RU" sz="3800" dirty="0"/>
              <a:t> </a:t>
            </a:r>
            <a:r>
              <a:rPr lang="ru-RU" sz="3800" dirty="0" err="1"/>
              <a:t>полісахаридів</a:t>
            </a:r>
            <a:r>
              <a:rPr lang="ru-RU" sz="3800" dirty="0"/>
              <a:t> з культур ряду </a:t>
            </a:r>
            <a:r>
              <a:rPr lang="ru-RU" sz="3800" dirty="0" err="1"/>
              <a:t>бактерій</a:t>
            </a:r>
            <a:r>
              <a:rPr lang="ru-RU" sz="3800" dirty="0"/>
              <a:t> , </a:t>
            </a:r>
            <a:r>
              <a:rPr lang="ru-RU" sz="3800" dirty="0" err="1"/>
              <a:t>позбавлених</a:t>
            </a:r>
            <a:r>
              <a:rPr lang="ru-RU" sz="3800" dirty="0"/>
              <a:t> </a:t>
            </a:r>
            <a:r>
              <a:rPr lang="ru-RU" sz="3800" dirty="0" err="1"/>
              <a:t>антигенних</a:t>
            </a:r>
            <a:r>
              <a:rPr lang="ru-RU" sz="3800" dirty="0"/>
              <a:t> </a:t>
            </a:r>
            <a:r>
              <a:rPr lang="ru-RU" sz="3800" dirty="0" err="1"/>
              <a:t>властивостей</a:t>
            </a:r>
            <a:r>
              <a:rPr lang="ru-RU" sz="3800" dirty="0"/>
              <a:t>. </a:t>
            </a:r>
            <a:r>
              <a:rPr lang="ru-RU" sz="3800" dirty="0" err="1"/>
              <a:t>Декстрани</a:t>
            </a:r>
            <a:r>
              <a:rPr lang="ru-RU" sz="3800" dirty="0"/>
              <a:t> </a:t>
            </a:r>
            <a:r>
              <a:rPr lang="ru-RU" sz="3800" dirty="0" err="1"/>
              <a:t>можуть</a:t>
            </a:r>
            <a:r>
              <a:rPr lang="ru-RU" sz="3800" dirty="0"/>
              <a:t> </a:t>
            </a:r>
            <a:r>
              <a:rPr lang="ru-RU" sz="3800" dirty="0" err="1"/>
              <a:t>мати</a:t>
            </a:r>
            <a:r>
              <a:rPr lang="ru-RU" sz="3800" dirty="0"/>
              <a:t> </a:t>
            </a:r>
            <a:r>
              <a:rPr lang="ru-RU" sz="3800" dirty="0" err="1"/>
              <a:t>різну</a:t>
            </a:r>
            <a:r>
              <a:rPr lang="ru-RU" sz="3800" dirty="0"/>
              <a:t> </a:t>
            </a:r>
            <a:r>
              <a:rPr lang="ru-RU" sz="3800" dirty="0" err="1"/>
              <a:t>ступінь</a:t>
            </a:r>
            <a:r>
              <a:rPr lang="ru-RU" sz="3800" dirty="0"/>
              <a:t> </a:t>
            </a:r>
            <a:r>
              <a:rPr lang="ru-RU" sz="3800" dirty="0" err="1"/>
              <a:t>полімеризації</a:t>
            </a:r>
            <a:r>
              <a:rPr lang="ru-RU" sz="3800" dirty="0"/>
              <a:t> і </a:t>
            </a:r>
            <a:r>
              <a:rPr lang="ru-RU" sz="3800" dirty="0" err="1"/>
              <a:t>відповідно</a:t>
            </a:r>
            <a:r>
              <a:rPr lang="ru-RU" sz="3800" dirty="0"/>
              <a:t> </a:t>
            </a:r>
            <a:r>
              <a:rPr lang="ru-RU" sz="3800" dirty="0" err="1"/>
              <a:t>різну</a:t>
            </a:r>
            <a:r>
              <a:rPr lang="ru-RU" sz="3800" dirty="0"/>
              <a:t> </a:t>
            </a:r>
            <a:r>
              <a:rPr lang="ru-RU" sz="3800" dirty="0" err="1"/>
              <a:t>молекулярну</a:t>
            </a:r>
            <a:r>
              <a:rPr lang="ru-RU" sz="3800" dirty="0"/>
              <a:t> </a:t>
            </a:r>
            <a:r>
              <a:rPr lang="ru-RU" sz="3800" dirty="0" err="1" smtClean="0"/>
              <a:t>масу</a:t>
            </a:r>
            <a:r>
              <a:rPr lang="ru-RU" sz="3800" dirty="0" smtClean="0"/>
              <a:t>. При </a:t>
            </a:r>
            <a:r>
              <a:rPr lang="ru-RU" sz="3800" dirty="0" err="1"/>
              <a:t>введенні</a:t>
            </a:r>
            <a:r>
              <a:rPr lang="ru-RU" sz="3800" dirty="0"/>
              <a:t> в струм </a:t>
            </a:r>
            <a:r>
              <a:rPr lang="ru-RU" sz="3800" dirty="0" err="1"/>
              <a:t>крові</a:t>
            </a:r>
            <a:r>
              <a:rPr lang="ru-RU" sz="3800" dirty="0"/>
              <a:t> </a:t>
            </a:r>
            <a:r>
              <a:rPr lang="ru-RU" sz="3800" dirty="0" err="1"/>
              <a:t>декстрани</a:t>
            </a:r>
            <a:r>
              <a:rPr lang="ru-RU" sz="3800" dirty="0"/>
              <a:t> </a:t>
            </a:r>
            <a:r>
              <a:rPr lang="ru-RU" sz="3800" dirty="0" err="1" smtClean="0"/>
              <a:t>підсилюють</a:t>
            </a:r>
            <a:r>
              <a:rPr lang="ru-RU" sz="3800" dirty="0" smtClean="0"/>
              <a:t> </a:t>
            </a:r>
            <a:r>
              <a:rPr lang="ru-RU" sz="3800" dirty="0" err="1"/>
              <a:t>процеси</a:t>
            </a:r>
            <a:r>
              <a:rPr lang="ru-RU" sz="3800" dirty="0"/>
              <a:t> </a:t>
            </a:r>
            <a:r>
              <a:rPr lang="ru-RU" sz="3800" dirty="0" err="1"/>
              <a:t>переміщення</a:t>
            </a:r>
            <a:r>
              <a:rPr lang="ru-RU" sz="3800" dirty="0"/>
              <a:t> </a:t>
            </a:r>
            <a:r>
              <a:rPr lang="ru-RU" sz="3800" dirty="0" err="1"/>
              <a:t>рідини</a:t>
            </a:r>
            <a:r>
              <a:rPr lang="ru-RU" sz="3800" dirty="0"/>
              <a:t> з тканин в </a:t>
            </a:r>
            <a:r>
              <a:rPr lang="ru-RU" sz="3800" dirty="0" err="1"/>
              <a:t>кров'яне</a:t>
            </a:r>
            <a:r>
              <a:rPr lang="ru-RU" sz="3800" dirty="0"/>
              <a:t> русло</a:t>
            </a:r>
            <a:r>
              <a:rPr lang="ru-RU" sz="3800" dirty="0" smtClean="0"/>
              <a:t>. </a:t>
            </a:r>
            <a:r>
              <a:rPr lang="ru-RU" sz="3800" dirty="0" err="1" smtClean="0"/>
              <a:t>Піддаючись</a:t>
            </a:r>
            <a:r>
              <a:rPr lang="ru-RU" sz="3800" dirty="0" smtClean="0"/>
              <a:t> </a:t>
            </a:r>
            <a:r>
              <a:rPr lang="ru-RU" sz="3800" dirty="0"/>
              <a:t>в </a:t>
            </a:r>
            <a:r>
              <a:rPr lang="ru-RU" sz="3800" dirty="0" err="1"/>
              <a:t>організмі</a:t>
            </a:r>
            <a:r>
              <a:rPr lang="ru-RU" sz="3800" dirty="0"/>
              <a:t> </a:t>
            </a:r>
            <a:r>
              <a:rPr lang="ru-RU" sz="3800" dirty="0" err="1"/>
              <a:t>частковому</a:t>
            </a:r>
            <a:r>
              <a:rPr lang="ru-RU" sz="3800" dirty="0"/>
              <a:t> </a:t>
            </a:r>
            <a:r>
              <a:rPr lang="ru-RU" sz="3800" dirty="0" err="1"/>
              <a:t>гідролізу</a:t>
            </a:r>
            <a:r>
              <a:rPr lang="ru-RU" sz="3800" dirty="0"/>
              <a:t> , </a:t>
            </a:r>
            <a:r>
              <a:rPr lang="ru-RU" sz="3800" dirty="0" err="1"/>
              <a:t>декстрани</a:t>
            </a:r>
            <a:r>
              <a:rPr lang="ru-RU" sz="3800" dirty="0"/>
              <a:t> </a:t>
            </a:r>
            <a:r>
              <a:rPr lang="ru-RU" sz="3800" dirty="0" err="1"/>
              <a:t>виводяться</a:t>
            </a:r>
            <a:r>
              <a:rPr lang="ru-RU" sz="3800" dirty="0"/>
              <a:t> в основному </a:t>
            </a:r>
            <a:r>
              <a:rPr lang="ru-RU" sz="3800" dirty="0" err="1" smtClean="0"/>
              <a:t>нирками</a:t>
            </a:r>
            <a:r>
              <a:rPr lang="ru-RU" sz="3800" dirty="0" smtClean="0"/>
              <a:t>.</a:t>
            </a:r>
          </a:p>
          <a:p>
            <a:r>
              <a:rPr lang="ru-RU" sz="3800" b="1" dirty="0" err="1"/>
              <a:t>Розчини</a:t>
            </a:r>
            <a:r>
              <a:rPr lang="ru-RU" sz="3800" b="1" dirty="0"/>
              <a:t> </a:t>
            </a:r>
            <a:r>
              <a:rPr lang="ru-RU" sz="3800" b="1" dirty="0" err="1"/>
              <a:t>кристалоїдів</a:t>
            </a:r>
            <a:r>
              <a:rPr lang="ru-RU" sz="3800" b="1" dirty="0"/>
              <a:t> </a:t>
            </a:r>
            <a:r>
              <a:rPr lang="ru-RU" sz="3800" dirty="0"/>
              <a:t>( </a:t>
            </a:r>
            <a:r>
              <a:rPr lang="ru-RU" sz="3800" dirty="0" err="1"/>
              <a:t>Рінгера</a:t>
            </a:r>
            <a:r>
              <a:rPr lang="ru-RU" sz="3800" dirty="0"/>
              <a:t> , </a:t>
            </a:r>
            <a:r>
              <a:rPr lang="ru-RU" sz="3800" dirty="0" err="1"/>
              <a:t>Рінгера</a:t>
            </a:r>
            <a:r>
              <a:rPr lang="ru-RU" sz="3800" dirty="0"/>
              <a:t> - ацетат , </a:t>
            </a:r>
            <a:r>
              <a:rPr lang="ru-RU" sz="3800" dirty="0" err="1"/>
              <a:t>Хартмана</a:t>
            </a:r>
            <a:r>
              <a:rPr lang="ru-RU" sz="3800" dirty="0"/>
              <a:t> ) </a:t>
            </a:r>
            <a:r>
              <a:rPr lang="ru-RU" sz="3800" dirty="0" err="1"/>
              <a:t>містять</a:t>
            </a:r>
            <a:r>
              <a:rPr lang="ru-RU" sz="3800" dirty="0"/>
              <a:t> </a:t>
            </a:r>
            <a:r>
              <a:rPr lang="ru-RU" sz="3800" dirty="0" err="1"/>
              <a:t>різні</a:t>
            </a:r>
            <a:r>
              <a:rPr lang="ru-RU" sz="3800" dirty="0"/>
              <a:t> </a:t>
            </a:r>
            <a:r>
              <a:rPr lang="ru-RU" sz="3800" dirty="0" err="1"/>
              <a:t>комбінації</a:t>
            </a:r>
            <a:r>
              <a:rPr lang="ru-RU" sz="3800" dirty="0"/>
              <a:t> солей ( </a:t>
            </a:r>
            <a:r>
              <a:rPr lang="ru-RU" sz="3800" dirty="0" err="1"/>
              <a:t>натрію</a:t>
            </a:r>
            <a:r>
              <a:rPr lang="ru-RU" sz="3800" dirty="0"/>
              <a:t> хлорид , </a:t>
            </a:r>
            <a:r>
              <a:rPr lang="ru-RU" sz="3800" dirty="0" err="1"/>
              <a:t>натрію</a:t>
            </a:r>
            <a:r>
              <a:rPr lang="ru-RU" sz="3800" dirty="0"/>
              <a:t> </a:t>
            </a:r>
            <a:r>
              <a:rPr lang="ru-RU" sz="3800" dirty="0" err="1"/>
              <a:t>гідрокарбонат</a:t>
            </a:r>
            <a:r>
              <a:rPr lang="ru-RU" sz="3800" dirty="0"/>
              <a:t> , </a:t>
            </a:r>
            <a:r>
              <a:rPr lang="ru-RU" sz="3800" dirty="0" err="1"/>
              <a:t>натрію</a:t>
            </a:r>
            <a:r>
              <a:rPr lang="ru-RU" sz="3800" dirty="0"/>
              <a:t> ацетат , </a:t>
            </a:r>
            <a:r>
              <a:rPr lang="ru-RU" sz="3800" dirty="0" err="1"/>
              <a:t>кальцію</a:t>
            </a:r>
            <a:r>
              <a:rPr lang="ru-RU" sz="3800" dirty="0"/>
              <a:t> хлорид , </a:t>
            </a:r>
            <a:r>
              <a:rPr lang="ru-RU" sz="3800" dirty="0" err="1"/>
              <a:t>калію</a:t>
            </a:r>
            <a:r>
              <a:rPr lang="ru-RU" sz="3800" dirty="0"/>
              <a:t> хлорид) , а </a:t>
            </a:r>
            <a:r>
              <a:rPr lang="ru-RU" sz="3800" dirty="0" err="1"/>
              <a:t>також</a:t>
            </a:r>
            <a:r>
              <a:rPr lang="ru-RU" sz="3800" dirty="0"/>
              <a:t> глюкозу в </a:t>
            </a:r>
            <a:r>
              <a:rPr lang="ru-RU" sz="3800" dirty="0" err="1"/>
              <a:t>концентраціях</a:t>
            </a:r>
            <a:r>
              <a:rPr lang="ru-RU" sz="3800" dirty="0"/>
              <a:t> , </a:t>
            </a:r>
            <a:r>
              <a:rPr lang="ru-RU" sz="3800" dirty="0" err="1"/>
              <a:t>близьких</a:t>
            </a:r>
            <a:r>
              <a:rPr lang="ru-RU" sz="3800" dirty="0"/>
              <a:t> до </a:t>
            </a:r>
            <a:r>
              <a:rPr lang="ru-RU" sz="3800" dirty="0" err="1"/>
              <a:t>фізіологічних</a:t>
            </a:r>
            <a:r>
              <a:rPr lang="ru-RU" sz="3800" dirty="0"/>
              <a:t> . </a:t>
            </a:r>
            <a:r>
              <a:rPr lang="ru-RU" sz="3800" dirty="0" err="1"/>
              <a:t>Дія</a:t>
            </a:r>
            <a:r>
              <a:rPr lang="ru-RU" sz="3800" dirty="0"/>
              <a:t> </a:t>
            </a:r>
            <a:r>
              <a:rPr lang="ru-RU" sz="3800" dirty="0" err="1"/>
              <a:t>сольових</a:t>
            </a:r>
            <a:r>
              <a:rPr lang="ru-RU" sz="3800" dirty="0"/>
              <a:t> </a:t>
            </a:r>
            <a:r>
              <a:rPr lang="ru-RU" sz="3800" dirty="0" err="1"/>
              <a:t>розчинів</a:t>
            </a:r>
            <a:r>
              <a:rPr lang="ru-RU" sz="3800" dirty="0"/>
              <a:t> направлено на </a:t>
            </a:r>
            <a:r>
              <a:rPr lang="ru-RU" sz="3800" dirty="0" err="1"/>
              <a:t>корекцію</a:t>
            </a:r>
            <a:r>
              <a:rPr lang="ru-RU" sz="3800" dirty="0"/>
              <a:t> </a:t>
            </a:r>
            <a:r>
              <a:rPr lang="ru-RU" sz="3800" dirty="0" err="1"/>
              <a:t>дегідратації</a:t>
            </a:r>
            <a:r>
              <a:rPr lang="ru-RU" sz="3800" dirty="0"/>
              <a:t> , </a:t>
            </a:r>
            <a:r>
              <a:rPr lang="ru-RU" sz="3800" dirty="0" err="1"/>
              <a:t>вмісту</a:t>
            </a:r>
            <a:r>
              <a:rPr lang="ru-RU" sz="3800" dirty="0"/>
              <a:t> </a:t>
            </a:r>
            <a:r>
              <a:rPr lang="ru-RU" sz="3800" dirty="0" err="1"/>
              <a:t>електролітів</a:t>
            </a:r>
            <a:r>
              <a:rPr lang="ru-RU" sz="3800" dirty="0"/>
              <a:t> , </a:t>
            </a:r>
            <a:r>
              <a:rPr lang="ru-RU" sz="3800" dirty="0" err="1"/>
              <a:t>концентрації</a:t>
            </a:r>
            <a:r>
              <a:rPr lang="ru-RU" sz="3800" dirty="0"/>
              <a:t> </a:t>
            </a:r>
            <a:r>
              <a:rPr lang="ru-RU" sz="3800" dirty="0" err="1"/>
              <a:t>іонів</a:t>
            </a:r>
            <a:r>
              <a:rPr lang="ru-RU" sz="3800" dirty="0"/>
              <a:t> </a:t>
            </a:r>
            <a:r>
              <a:rPr lang="ru-RU" sz="3800" dirty="0" err="1"/>
              <a:t>водню</a:t>
            </a:r>
            <a:r>
              <a:rPr lang="ru-RU" sz="3800" dirty="0"/>
              <a:t> і , </a:t>
            </a:r>
            <a:r>
              <a:rPr lang="ru-RU" sz="3800" dirty="0" err="1"/>
              <a:t>відповідно</a:t>
            </a:r>
            <a:r>
              <a:rPr lang="ru-RU" sz="3800" dirty="0"/>
              <a:t>, </a:t>
            </a:r>
            <a:r>
              <a:rPr lang="ru-RU" sz="3800" dirty="0" smtClean="0"/>
              <a:t>КЩС.</a:t>
            </a:r>
          </a:p>
          <a:p>
            <a:r>
              <a:rPr lang="ru-RU" sz="3800" b="1" dirty="0" err="1"/>
              <a:t>Білкові</a:t>
            </a:r>
            <a:r>
              <a:rPr lang="ru-RU" sz="3800" b="1" dirty="0"/>
              <a:t> </a:t>
            </a:r>
            <a:r>
              <a:rPr lang="ru-RU" sz="3800" b="1" dirty="0" err="1"/>
              <a:t>гідролізати</a:t>
            </a:r>
            <a:r>
              <a:rPr lang="ru-RU" sz="3800" b="1" dirty="0"/>
              <a:t> </a:t>
            </a:r>
            <a:r>
              <a:rPr lang="ru-RU" sz="3800" dirty="0"/>
              <a:t>— </a:t>
            </a:r>
            <a:r>
              <a:rPr lang="ru-RU" sz="3800" dirty="0" err="1"/>
              <a:t>продукти</a:t>
            </a:r>
            <a:r>
              <a:rPr lang="ru-RU" sz="3800" dirty="0"/>
              <a:t> </a:t>
            </a:r>
            <a:r>
              <a:rPr lang="ru-RU" sz="3800" dirty="0" err="1"/>
              <a:t>розщеплення</a:t>
            </a:r>
            <a:r>
              <a:rPr lang="ru-RU" sz="3800" dirty="0"/>
              <a:t> </a:t>
            </a:r>
            <a:r>
              <a:rPr lang="ru-RU" sz="3800" dirty="0" err="1"/>
              <a:t>білків</a:t>
            </a:r>
            <a:r>
              <a:rPr lang="ru-RU" sz="3800" dirty="0"/>
              <a:t> </a:t>
            </a:r>
            <a:r>
              <a:rPr lang="ru-RU" sz="3800" dirty="0" err="1"/>
              <a:t>крові</a:t>
            </a:r>
            <a:r>
              <a:rPr lang="ru-RU" sz="3800" dirty="0"/>
              <a:t> </a:t>
            </a:r>
            <a:r>
              <a:rPr lang="ru-RU" sz="3800" dirty="0" err="1"/>
              <a:t>великої</a:t>
            </a:r>
            <a:r>
              <a:rPr lang="ru-RU" sz="3800" dirty="0"/>
              <a:t> </a:t>
            </a:r>
            <a:r>
              <a:rPr lang="ru-RU" sz="3800" dirty="0" err="1"/>
              <a:t>рогатої</a:t>
            </a:r>
            <a:r>
              <a:rPr lang="ru-RU" sz="3800" dirty="0"/>
              <a:t> </a:t>
            </a:r>
            <a:r>
              <a:rPr lang="ru-RU" sz="3800" dirty="0" err="1"/>
              <a:t>худоби</a:t>
            </a:r>
            <a:r>
              <a:rPr lang="ru-RU" sz="3800" dirty="0"/>
              <a:t> з </a:t>
            </a:r>
            <a:r>
              <a:rPr lang="ru-RU" sz="3800" dirty="0" err="1"/>
              <a:t>додаванням</a:t>
            </a:r>
            <a:r>
              <a:rPr lang="ru-RU" sz="3800" dirty="0"/>
              <a:t> </a:t>
            </a:r>
            <a:r>
              <a:rPr lang="ru-RU" sz="3800" dirty="0" err="1"/>
              <a:t>глюкози</a:t>
            </a:r>
            <a:r>
              <a:rPr lang="ru-RU" sz="3800" dirty="0"/>
              <a:t>. </a:t>
            </a:r>
            <a:r>
              <a:rPr lang="ru-RU" sz="3800" dirty="0" err="1"/>
              <a:t>Найцінніші</a:t>
            </a:r>
            <a:r>
              <a:rPr lang="ru-RU" sz="3800" dirty="0"/>
              <a:t> </a:t>
            </a:r>
            <a:r>
              <a:rPr lang="ru-RU" sz="3800" dirty="0" err="1"/>
              <a:t>замінники</a:t>
            </a:r>
            <a:r>
              <a:rPr lang="ru-RU" sz="3800" dirty="0"/>
              <a:t> </a:t>
            </a:r>
            <a:r>
              <a:rPr lang="ru-RU" sz="3800" dirty="0" err="1"/>
              <a:t>плазми</a:t>
            </a:r>
            <a:r>
              <a:rPr lang="ru-RU" sz="3800" dirty="0"/>
              <a:t> </a:t>
            </a:r>
            <a:r>
              <a:rPr lang="ru-RU" sz="3800" dirty="0" err="1"/>
              <a:t>крові</a:t>
            </a:r>
            <a:r>
              <a:rPr lang="ru-RU" sz="3800" dirty="0"/>
              <a:t>, тому </a:t>
            </a:r>
            <a:r>
              <a:rPr lang="ru-RU" sz="3800" dirty="0" err="1"/>
              <a:t>що</a:t>
            </a:r>
            <a:r>
              <a:rPr lang="ru-RU" sz="3800" dirty="0"/>
              <a:t> </a:t>
            </a:r>
            <a:r>
              <a:rPr lang="ru-RU" sz="3800" dirty="0" err="1"/>
              <a:t>містять</a:t>
            </a:r>
            <a:r>
              <a:rPr lang="ru-RU" sz="3800" dirty="0"/>
              <a:t> </a:t>
            </a:r>
            <a:r>
              <a:rPr lang="ru-RU" sz="3800" dirty="0" err="1"/>
              <a:t>легкозасвоювані</a:t>
            </a:r>
            <a:r>
              <a:rPr lang="ru-RU" sz="3800" dirty="0"/>
              <a:t> </a:t>
            </a:r>
            <a:r>
              <a:rPr lang="ru-RU" sz="3800" dirty="0" err="1"/>
              <a:t>мікроелементи</a:t>
            </a:r>
            <a:r>
              <a:rPr lang="ru-RU" sz="3800" dirty="0"/>
              <a:t> та </a:t>
            </a:r>
            <a:r>
              <a:rPr lang="ru-RU" sz="3800" dirty="0" err="1"/>
              <a:t>амінокислоти</a:t>
            </a:r>
            <a:r>
              <a:rPr lang="ru-RU" sz="3800" dirty="0"/>
              <a:t>. </a:t>
            </a:r>
            <a:r>
              <a:rPr lang="ru-RU" sz="3800" dirty="0" err="1"/>
              <a:t>Наявність</a:t>
            </a:r>
            <a:r>
              <a:rPr lang="ru-RU" sz="3800" dirty="0"/>
              <a:t> </a:t>
            </a:r>
            <a:r>
              <a:rPr lang="ru-RU" sz="3800" dirty="0" err="1"/>
              <a:t>електролітів</a:t>
            </a:r>
            <a:r>
              <a:rPr lang="ru-RU" sz="3800" dirty="0"/>
              <a:t> </a:t>
            </a:r>
            <a:r>
              <a:rPr lang="ru-RU" sz="3800" dirty="0" err="1"/>
              <a:t>забезпечує</a:t>
            </a:r>
            <a:r>
              <a:rPr lang="ru-RU" sz="3800" dirty="0"/>
              <a:t> </a:t>
            </a:r>
            <a:r>
              <a:rPr lang="ru-RU" sz="3800" dirty="0" err="1"/>
              <a:t>підвищення</a:t>
            </a:r>
            <a:r>
              <a:rPr lang="ru-RU" sz="3800" dirty="0"/>
              <a:t> </a:t>
            </a:r>
            <a:r>
              <a:rPr lang="ru-RU" sz="3800" dirty="0" err="1"/>
              <a:t>кров’яного</a:t>
            </a:r>
            <a:r>
              <a:rPr lang="ru-RU" sz="3800" dirty="0"/>
              <a:t> й </a:t>
            </a:r>
            <a:r>
              <a:rPr lang="ru-RU" sz="3800" dirty="0" err="1"/>
              <a:t>осмотичного</a:t>
            </a:r>
            <a:r>
              <a:rPr lang="ru-RU" sz="3800" dirty="0"/>
              <a:t> </a:t>
            </a:r>
            <a:r>
              <a:rPr lang="ru-RU" sz="3800" dirty="0" err="1"/>
              <a:t>тиску</a:t>
            </a:r>
            <a:r>
              <a:rPr lang="ru-RU" sz="3800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11" y="0"/>
            <a:ext cx="1440160" cy="244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03" y="2708920"/>
            <a:ext cx="2085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86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96" y="4727365"/>
            <a:ext cx="2952328" cy="213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47667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Імуномодулятори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5616624" cy="6021288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 err="1"/>
              <a:t>Імуномодулятори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за </a:t>
            </a:r>
            <a:r>
              <a:rPr lang="ru-RU" dirty="0" err="1"/>
              <a:t>хімічною</a:t>
            </a:r>
            <a:r>
              <a:rPr lang="ru-RU" dirty="0"/>
              <a:t> </a:t>
            </a:r>
            <a:r>
              <a:rPr lang="ru-RU" dirty="0" err="1"/>
              <a:t>будовою</a:t>
            </a:r>
            <a:r>
              <a:rPr lang="ru-RU" dirty="0"/>
              <a:t> і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 smtClean="0"/>
              <a:t>лікарськихпрепаратів</a:t>
            </a:r>
            <a:r>
              <a:rPr lang="ru-RU" dirty="0"/>
              <a:t>.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властивістю</a:t>
            </a:r>
            <a:r>
              <a:rPr lang="ru-RU" dirty="0"/>
              <a:t> </a:t>
            </a:r>
            <a:r>
              <a:rPr lang="ru-RU" dirty="0" err="1"/>
              <a:t>імуномодуляторів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smtClean="0"/>
              <a:t> </a:t>
            </a:r>
            <a:r>
              <a:rPr lang="ru-RU" dirty="0" err="1"/>
              <a:t>корегують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на </a:t>
            </a:r>
            <a:r>
              <a:rPr lang="ru-RU" dirty="0" err="1"/>
              <a:t>імунну</a:t>
            </a:r>
            <a:r>
              <a:rPr lang="ru-RU" dirty="0"/>
              <a:t> систему, коли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збій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виникнути</a:t>
            </a:r>
            <a:r>
              <a:rPr lang="ru-RU" dirty="0"/>
              <a:t> при </a:t>
            </a:r>
            <a:r>
              <a:rPr lang="ru-RU" dirty="0" err="1"/>
              <a:t>хронічних</a:t>
            </a:r>
            <a:r>
              <a:rPr lang="ru-RU" dirty="0"/>
              <a:t> </a:t>
            </a:r>
            <a:r>
              <a:rPr lang="ru-RU" dirty="0" err="1"/>
              <a:t>алергічних</a:t>
            </a:r>
            <a:r>
              <a:rPr lang="ru-RU" dirty="0"/>
              <a:t>, </a:t>
            </a:r>
            <a:r>
              <a:rPr lang="ru-RU" dirty="0" err="1"/>
              <a:t>тривалих</a:t>
            </a:r>
            <a:r>
              <a:rPr lang="ru-RU" dirty="0"/>
              <a:t> </a:t>
            </a:r>
            <a:r>
              <a:rPr lang="ru-RU" dirty="0" err="1"/>
              <a:t>запальних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, </a:t>
            </a:r>
            <a:r>
              <a:rPr lang="ru-RU" dirty="0" err="1"/>
              <a:t>вірусних</a:t>
            </a:r>
            <a:r>
              <a:rPr lang="ru-RU" dirty="0"/>
              <a:t> </a:t>
            </a:r>
            <a:r>
              <a:rPr lang="ru-RU" dirty="0" err="1"/>
              <a:t>інфекціях</a:t>
            </a:r>
            <a:r>
              <a:rPr lang="ru-RU" dirty="0"/>
              <a:t>, </a:t>
            </a:r>
            <a:r>
              <a:rPr lang="ru-RU" dirty="0" err="1"/>
              <a:t>патології</a:t>
            </a:r>
            <a:r>
              <a:rPr lang="ru-RU" dirty="0"/>
              <a:t> </a:t>
            </a:r>
            <a:r>
              <a:rPr lang="ru-RU" dirty="0" err="1"/>
              <a:t>ендокринної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як результат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 </a:t>
            </a:r>
            <a:r>
              <a:rPr lang="ru-RU" dirty="0" err="1"/>
              <a:t>Клінічно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виявлятися</a:t>
            </a:r>
            <a:r>
              <a:rPr lang="ru-RU" dirty="0"/>
              <a:t> </a:t>
            </a:r>
            <a:r>
              <a:rPr lang="ru-RU" dirty="0" err="1"/>
              <a:t>часторецидивуючими</a:t>
            </a:r>
            <a:r>
              <a:rPr lang="ru-RU" dirty="0"/>
              <a:t> </a:t>
            </a:r>
            <a:r>
              <a:rPr lang="ru-RU" dirty="0" err="1"/>
              <a:t>вірусними</a:t>
            </a:r>
            <a:r>
              <a:rPr lang="ru-RU" dirty="0"/>
              <a:t>, </a:t>
            </a:r>
            <a:r>
              <a:rPr lang="ru-RU" dirty="0" err="1"/>
              <a:t>бактеріальними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грибковими</a:t>
            </a:r>
            <a:r>
              <a:rPr lang="ru-RU" dirty="0"/>
              <a:t> </a:t>
            </a:r>
            <a:r>
              <a:rPr lang="ru-RU" dirty="0" err="1"/>
              <a:t>інфекціями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піддаються</a:t>
            </a:r>
            <a:r>
              <a:rPr lang="ru-RU" dirty="0"/>
              <a:t> </a:t>
            </a:r>
            <a:r>
              <a:rPr lang="ru-RU" dirty="0" err="1"/>
              <a:t>традиційним</a:t>
            </a:r>
            <a:r>
              <a:rPr lang="ru-RU" dirty="0"/>
              <a:t> методам </a:t>
            </a:r>
            <a:r>
              <a:rPr lang="ru-RU" dirty="0" err="1"/>
              <a:t>лікування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31" y="551690"/>
            <a:ext cx="258641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41" y="2669965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9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3" y="0"/>
            <a:ext cx="6408713" cy="6858000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ru-RU" b="1" dirty="0" smtClean="0"/>
              <a:t>Три 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 smtClean="0"/>
              <a:t>імуномодуляторів</a:t>
            </a:r>
            <a:r>
              <a:rPr lang="ru-RU" b="1" dirty="0" smtClean="0"/>
              <a:t>:</a:t>
            </a:r>
          </a:p>
          <a:p>
            <a:pPr marL="82296" indent="0">
              <a:buNone/>
            </a:pPr>
            <a:r>
              <a:rPr lang="ru-RU" b="1" dirty="0" err="1" smtClean="0"/>
              <a:t>Ендогенного</a:t>
            </a:r>
            <a:r>
              <a:rPr lang="ru-RU" b="1" dirty="0" smtClean="0"/>
              <a:t> </a:t>
            </a:r>
            <a:r>
              <a:rPr lang="ru-RU" b="1" dirty="0" err="1"/>
              <a:t>походження</a:t>
            </a:r>
            <a:r>
              <a:rPr lang="ru-RU" dirty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/>
              <a:t>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</a:t>
            </a:r>
            <a:r>
              <a:rPr lang="ru-RU" dirty="0" smtClean="0"/>
              <a:t>на:</a:t>
            </a:r>
          </a:p>
          <a:p>
            <a:r>
              <a:rPr lang="ru-RU" b="1" dirty="0" err="1" smtClean="0"/>
              <a:t>Імунорегуляторні</a:t>
            </a:r>
            <a:r>
              <a:rPr lang="ru-RU" b="1" dirty="0" smtClean="0"/>
              <a:t> </a:t>
            </a:r>
            <a:r>
              <a:rPr lang="ru-RU" b="1" dirty="0" err="1"/>
              <a:t>пептиди</a:t>
            </a:r>
            <a:r>
              <a:rPr lang="ru-RU" dirty="0"/>
              <a:t>, </a:t>
            </a:r>
            <a:r>
              <a:rPr lang="ru-RU" dirty="0" err="1"/>
              <a:t>отримані</a:t>
            </a:r>
            <a:r>
              <a:rPr lang="ru-RU" dirty="0"/>
              <a:t> з </a:t>
            </a:r>
            <a:r>
              <a:rPr lang="ru-RU" dirty="0" err="1"/>
              <a:t>центральних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- Тимуса (</a:t>
            </a:r>
            <a:r>
              <a:rPr lang="ru-RU" dirty="0" err="1"/>
              <a:t>тактивин</a:t>
            </a:r>
            <a:r>
              <a:rPr lang="ru-RU" dirty="0"/>
              <a:t>, </a:t>
            </a:r>
            <a:r>
              <a:rPr lang="ru-RU" dirty="0" err="1"/>
              <a:t>тімолін</a:t>
            </a:r>
            <a:r>
              <a:rPr lang="ru-RU" dirty="0"/>
              <a:t>), </a:t>
            </a:r>
            <a:r>
              <a:rPr lang="ru-RU" dirty="0" err="1"/>
              <a:t>кісткового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(</a:t>
            </a:r>
            <a:r>
              <a:rPr lang="ru-RU" dirty="0" err="1"/>
              <a:t>міелопід</a:t>
            </a:r>
            <a:r>
              <a:rPr lang="ru-RU" dirty="0" smtClean="0"/>
              <a:t>).</a:t>
            </a:r>
          </a:p>
          <a:p>
            <a:r>
              <a:rPr lang="ru-RU" b="1" dirty="0" err="1" smtClean="0"/>
              <a:t>Цитокіни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низькомолекулярні</a:t>
            </a:r>
            <a:r>
              <a:rPr lang="ru-RU" dirty="0"/>
              <a:t> </a:t>
            </a:r>
            <a:r>
              <a:rPr lang="ru-RU" dirty="0" err="1" smtClean="0"/>
              <a:t>гормоноподібні</a:t>
            </a:r>
            <a:r>
              <a:rPr lang="ru-RU" dirty="0" smtClean="0"/>
              <a:t> </a:t>
            </a:r>
            <a:r>
              <a:rPr lang="ru-RU" dirty="0" err="1"/>
              <a:t>біомлекули</a:t>
            </a:r>
            <a:r>
              <a:rPr lang="ru-RU" dirty="0"/>
              <a:t>, </a:t>
            </a:r>
            <a:r>
              <a:rPr lang="ru-RU" dirty="0" err="1"/>
              <a:t>віднайдені</a:t>
            </a:r>
            <a:r>
              <a:rPr lang="ru-RU" dirty="0"/>
              <a:t> </a:t>
            </a:r>
            <a:r>
              <a:rPr lang="ru-RU" dirty="0" err="1"/>
              <a:t>активованими</a:t>
            </a:r>
            <a:r>
              <a:rPr lang="ru-RU" dirty="0"/>
              <a:t> </a:t>
            </a:r>
            <a:r>
              <a:rPr lang="ru-RU" dirty="0" err="1"/>
              <a:t>імунокомпетентними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 і є регуляторами </a:t>
            </a:r>
            <a:r>
              <a:rPr lang="ru-RU" dirty="0" err="1"/>
              <a:t>міжклітинних</a:t>
            </a:r>
            <a:r>
              <a:rPr lang="ru-RU" dirty="0"/>
              <a:t> </a:t>
            </a:r>
            <a:r>
              <a:rPr lang="ru-RU" dirty="0" err="1"/>
              <a:t>взаємодій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Інтерферони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білкової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виробляються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 у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 smtClean="0"/>
              <a:t>вірусів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Імуноглобуліни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високоочищені</a:t>
            </a:r>
            <a:r>
              <a:rPr lang="ru-RU" dirty="0"/>
              <a:t> </a:t>
            </a:r>
            <a:r>
              <a:rPr lang="ru-RU" dirty="0" err="1"/>
              <a:t>білкові</a:t>
            </a:r>
            <a:r>
              <a:rPr lang="ru-RU" dirty="0"/>
              <a:t> </a:t>
            </a:r>
            <a:r>
              <a:rPr lang="ru-RU" dirty="0" err="1"/>
              <a:t>фракції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/>
              <a:t>переносників</a:t>
            </a:r>
            <a:r>
              <a:rPr lang="ru-RU" dirty="0"/>
              <a:t> </a:t>
            </a:r>
            <a:r>
              <a:rPr lang="ru-RU" dirty="0" err="1"/>
              <a:t>антитіл,імуномодулююча</a:t>
            </a:r>
            <a:r>
              <a:rPr lang="ru-RU" dirty="0"/>
              <a:t> роль </a:t>
            </a:r>
            <a:r>
              <a:rPr lang="ru-RU" dirty="0" err="1"/>
              <a:t>яких</a:t>
            </a:r>
            <a:r>
              <a:rPr lang="ru-RU" dirty="0"/>
              <a:t> активно </a:t>
            </a:r>
            <a:r>
              <a:rPr lang="ru-RU" dirty="0" err="1"/>
              <a:t>вивчається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час.</a:t>
            </a:r>
          </a:p>
          <a:p>
            <a:pPr marL="82296" indent="0">
              <a:buNone/>
            </a:pPr>
            <a:r>
              <a:rPr lang="ru-RU" b="1" dirty="0" err="1" smtClean="0"/>
              <a:t>Екзогенного</a:t>
            </a:r>
            <a:r>
              <a:rPr lang="ru-RU" b="1" dirty="0" smtClean="0"/>
              <a:t> </a:t>
            </a:r>
            <a:r>
              <a:rPr lang="ru-RU" b="1" dirty="0" err="1"/>
              <a:t>походження</a:t>
            </a:r>
            <a:r>
              <a:rPr lang="ru-RU" dirty="0"/>
              <a:t>, </a:t>
            </a:r>
            <a:r>
              <a:rPr lang="ru-RU" dirty="0" smtClean="0"/>
              <a:t>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:</a:t>
            </a:r>
          </a:p>
          <a:p>
            <a:r>
              <a:rPr lang="ru-RU" b="1" dirty="0" err="1" smtClean="0"/>
              <a:t>Препарати</a:t>
            </a:r>
            <a:r>
              <a:rPr lang="ru-RU" b="1" dirty="0" smtClean="0"/>
              <a:t> </a:t>
            </a:r>
            <a:r>
              <a:rPr lang="ru-RU" b="1" dirty="0" err="1"/>
              <a:t>бактеріального</a:t>
            </a:r>
            <a:r>
              <a:rPr lang="ru-RU" b="1" dirty="0"/>
              <a:t> </a:t>
            </a:r>
            <a:r>
              <a:rPr lang="ru-RU" b="1" dirty="0" err="1"/>
              <a:t>походження</a:t>
            </a:r>
            <a:r>
              <a:rPr lang="ru-RU" b="1" dirty="0"/>
              <a:t> </a:t>
            </a:r>
            <a:r>
              <a:rPr lang="ru-RU" dirty="0" err="1"/>
              <a:t>такі</a:t>
            </a:r>
            <a:r>
              <a:rPr lang="ru-RU" dirty="0"/>
              <a:t> як БЦЖ, </a:t>
            </a:r>
            <a:r>
              <a:rPr lang="ru-RU" dirty="0" err="1"/>
              <a:t>пірогеналу</a:t>
            </a:r>
            <a:r>
              <a:rPr lang="ru-RU" dirty="0"/>
              <a:t>, </a:t>
            </a:r>
            <a:r>
              <a:rPr lang="ru-RU" dirty="0" err="1" smtClean="0"/>
              <a:t>рибомуніл</a:t>
            </a:r>
            <a:r>
              <a:rPr lang="ru-RU" dirty="0"/>
              <a:t>, </a:t>
            </a:r>
            <a:r>
              <a:rPr lang="ru-RU" dirty="0" err="1"/>
              <a:t>бронхомунал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 </a:t>
            </a:r>
            <a:r>
              <a:rPr lang="ru-RU" dirty="0" smtClean="0"/>
              <a:t>.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/>
              <a:t>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посилювати</a:t>
            </a:r>
            <a:r>
              <a:rPr lang="ru-RU" dirty="0"/>
              <a:t> </a:t>
            </a:r>
            <a:r>
              <a:rPr lang="ru-RU" dirty="0" err="1"/>
              <a:t>функціональну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нейтрофілів</a:t>
            </a:r>
            <a:r>
              <a:rPr lang="ru-RU" dirty="0"/>
              <a:t> і </a:t>
            </a:r>
            <a:r>
              <a:rPr lang="ru-RU" dirty="0" err="1"/>
              <a:t>макрофагів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Препарати</a:t>
            </a:r>
            <a:r>
              <a:rPr lang="ru-RU" b="1" dirty="0" smtClean="0"/>
              <a:t>  грибкового </a:t>
            </a:r>
            <a:r>
              <a:rPr lang="ru-RU" b="1" dirty="0" err="1"/>
              <a:t>походження</a:t>
            </a:r>
            <a:r>
              <a:rPr lang="ru-RU" dirty="0"/>
              <a:t> (</a:t>
            </a:r>
            <a:r>
              <a:rPr lang="ru-RU" dirty="0" err="1"/>
              <a:t>Милайф</a:t>
            </a:r>
            <a:r>
              <a:rPr lang="ru-RU" dirty="0"/>
              <a:t>).</a:t>
            </a:r>
          </a:p>
          <a:p>
            <a:pPr marL="82296" indent="0">
              <a:buNone/>
            </a:pPr>
            <a:r>
              <a:rPr lang="ru-RU" b="1" dirty="0" err="1" smtClean="0"/>
              <a:t>Хімічно</a:t>
            </a:r>
            <a:r>
              <a:rPr lang="ru-RU" b="1" dirty="0" smtClean="0"/>
              <a:t> </a:t>
            </a:r>
            <a:r>
              <a:rPr lang="ru-RU" b="1" dirty="0" err="1"/>
              <a:t>чисті</a:t>
            </a:r>
            <a:r>
              <a:rPr lang="ru-RU" b="1" dirty="0"/>
              <a:t> та </a:t>
            </a:r>
            <a:r>
              <a:rPr lang="ru-RU" b="1" dirty="0" err="1"/>
              <a:t>синтезовані</a:t>
            </a:r>
            <a:r>
              <a:rPr lang="ru-RU" b="1" dirty="0"/>
              <a:t> </a:t>
            </a:r>
            <a:r>
              <a:rPr lang="ru-RU" dirty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Речовини</a:t>
            </a:r>
            <a:r>
              <a:rPr lang="ru-RU" dirty="0" smtClean="0"/>
              <a:t>  </a:t>
            </a:r>
            <a:r>
              <a:rPr lang="ru-RU" dirty="0" err="1"/>
              <a:t>отримані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спрямованого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синтезу (</a:t>
            </a:r>
            <a:r>
              <a:rPr lang="ru-RU" dirty="0" err="1"/>
              <a:t>поліоксідоній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Аналоги </a:t>
            </a:r>
            <a:r>
              <a:rPr lang="ru-RU" dirty="0" err="1"/>
              <a:t>імуномодуляторів</a:t>
            </a:r>
            <a:r>
              <a:rPr lang="ru-RU" dirty="0"/>
              <a:t> </a:t>
            </a:r>
            <a:r>
              <a:rPr lang="ru-RU" dirty="0" err="1"/>
              <a:t>ендогенного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(</a:t>
            </a:r>
            <a:r>
              <a:rPr lang="ru-RU" dirty="0" err="1"/>
              <a:t>лікопід</a:t>
            </a:r>
            <a:r>
              <a:rPr lang="ru-RU" dirty="0"/>
              <a:t>, </a:t>
            </a:r>
            <a:r>
              <a:rPr lang="ru-RU" dirty="0" err="1"/>
              <a:t>іммунофан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655"/>
            <a:ext cx="1754161" cy="17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256" y="1556792"/>
            <a:ext cx="2444952" cy="17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88" y="3409083"/>
            <a:ext cx="1761751" cy="176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45" y="5170834"/>
            <a:ext cx="1600678" cy="160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62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20880" cy="1124744"/>
          </a:xfrm>
        </p:spPr>
        <p:txBody>
          <a:bodyPr/>
          <a:lstStyle/>
          <a:p>
            <a:r>
              <a:rPr lang="uk-UA" dirty="0" err="1" smtClean="0"/>
              <a:t>Біорадіопротектори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992888" cy="2952328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/>
              <a:t>В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бурхливим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,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іонізуючих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випромінювань</a:t>
            </a:r>
            <a:r>
              <a:rPr lang="ru-RU" dirty="0"/>
              <a:t> у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притаманна</a:t>
            </a:r>
            <a:r>
              <a:rPr lang="ru-RU" dirty="0"/>
              <a:t> </a:t>
            </a:r>
            <a:r>
              <a:rPr lang="ru-RU" dirty="0" err="1"/>
              <a:t>радіопротекторна</a:t>
            </a:r>
            <a:r>
              <a:rPr lang="ru-RU" dirty="0"/>
              <a:t> (</a:t>
            </a:r>
            <a:r>
              <a:rPr lang="ru-RU" dirty="0" err="1"/>
              <a:t>захисна</a:t>
            </a:r>
            <a:r>
              <a:rPr lang="ru-RU" dirty="0"/>
              <a:t>)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пошкоджень</a:t>
            </a:r>
            <a:r>
              <a:rPr lang="ru-RU" dirty="0"/>
              <a:t>, особливо </a:t>
            </a:r>
            <a:r>
              <a:rPr lang="ru-RU" dirty="0" err="1"/>
              <a:t>генетичного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pPr marL="82296" indent="0">
              <a:buNone/>
            </a:pPr>
            <a:r>
              <a:rPr lang="ru-RU" dirty="0" smtClean="0"/>
              <a:t>При </a:t>
            </a:r>
            <a:r>
              <a:rPr lang="ru-RU" dirty="0" err="1"/>
              <a:t>радіогенетичних</a:t>
            </a:r>
            <a:r>
              <a:rPr lang="ru-RU" dirty="0"/>
              <a:t> </a:t>
            </a:r>
            <a:r>
              <a:rPr lang="ru-RU" dirty="0" err="1"/>
              <a:t>пошкодженнях</a:t>
            </a:r>
            <a:r>
              <a:rPr lang="ru-RU" dirty="0"/>
              <a:t> в генах </a:t>
            </a:r>
            <a:r>
              <a:rPr lang="ru-RU" dirty="0" err="1"/>
              <a:t>фіксуються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негативно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, </a:t>
            </a:r>
            <a:r>
              <a:rPr lang="ru-RU" dirty="0" err="1"/>
              <a:t>передаватися</a:t>
            </a:r>
            <a:r>
              <a:rPr lang="ru-RU" dirty="0"/>
              <a:t> </a:t>
            </a:r>
            <a:r>
              <a:rPr lang="ru-RU" dirty="0" err="1"/>
              <a:t>спадково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7704856" cy="355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77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5112568" cy="68580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 err="1" smtClean="0"/>
              <a:t>Експериментально</a:t>
            </a:r>
            <a:r>
              <a:rPr lang="ru-RU" dirty="0" smtClean="0"/>
              <a:t>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 </a:t>
            </a:r>
            <a:r>
              <a:rPr lang="ru-RU" dirty="0" err="1"/>
              <a:t>речовин</a:t>
            </a:r>
            <a:r>
              <a:rPr lang="ru-RU" dirty="0"/>
              <a:t> природного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ефективними</a:t>
            </a:r>
            <a:r>
              <a:rPr lang="ru-RU" dirty="0"/>
              <a:t> є </a:t>
            </a:r>
            <a:r>
              <a:rPr lang="ru-RU" dirty="0" err="1"/>
              <a:t>цистеїн</a:t>
            </a:r>
            <a:r>
              <a:rPr lang="ru-RU" dirty="0"/>
              <a:t>, </a:t>
            </a:r>
            <a:r>
              <a:rPr lang="ru-RU" dirty="0" err="1"/>
              <a:t>серотонін</a:t>
            </a:r>
            <a:r>
              <a:rPr lang="ru-RU" dirty="0"/>
              <a:t>, </a:t>
            </a:r>
            <a:r>
              <a:rPr lang="ru-RU" dirty="0" err="1"/>
              <a:t>гістамін</a:t>
            </a:r>
            <a:r>
              <a:rPr lang="ru-RU" dirty="0"/>
              <a:t> - </a:t>
            </a:r>
            <a:r>
              <a:rPr lang="ru-RU" dirty="0" err="1"/>
              <a:t>амінокислоти</a:t>
            </a:r>
            <a:r>
              <a:rPr lang="ru-RU" dirty="0"/>
              <a:t>, </a:t>
            </a:r>
            <a:r>
              <a:rPr lang="ru-RU" dirty="0" err="1"/>
              <a:t>меркаптопропіламін</a:t>
            </a:r>
            <a:r>
              <a:rPr lang="ru-RU" dirty="0"/>
              <a:t>, </a:t>
            </a:r>
            <a:r>
              <a:rPr lang="ru-RU" dirty="0" err="1"/>
              <a:t>мексамін</a:t>
            </a:r>
            <a:r>
              <a:rPr lang="ru-RU" dirty="0"/>
              <a:t>, </a:t>
            </a:r>
            <a:r>
              <a:rPr lang="ru-RU" dirty="0" err="1"/>
              <a:t>аміноетил</a:t>
            </a:r>
            <a:r>
              <a:rPr lang="ru-RU" dirty="0"/>
              <a:t>, </a:t>
            </a:r>
            <a:r>
              <a:rPr lang="ru-RU" dirty="0" err="1"/>
              <a:t>параамінопропіофенол</a:t>
            </a:r>
            <a:r>
              <a:rPr lang="ru-RU" dirty="0"/>
              <a:t>, </a:t>
            </a:r>
            <a:r>
              <a:rPr lang="ru-RU" dirty="0" err="1"/>
              <a:t>аміноалкілтіофосфат</a:t>
            </a:r>
            <a:r>
              <a:rPr lang="ru-RU" dirty="0"/>
              <a:t>, </a:t>
            </a:r>
            <a:r>
              <a:rPr lang="ru-RU" dirty="0" err="1"/>
              <a:t>резерпін</a:t>
            </a:r>
            <a:r>
              <a:rPr lang="ru-RU" dirty="0"/>
              <a:t> (</a:t>
            </a:r>
            <a:r>
              <a:rPr lang="ru-RU" dirty="0" err="1"/>
              <a:t>алкалоїд</a:t>
            </a:r>
            <a:r>
              <a:rPr lang="ru-RU" dirty="0"/>
              <a:t>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для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кров'яного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), </a:t>
            </a:r>
            <a:r>
              <a:rPr lang="ru-RU" dirty="0" err="1"/>
              <a:t>меланін</a:t>
            </a:r>
            <a:r>
              <a:rPr lang="ru-RU" dirty="0"/>
              <a:t> (</a:t>
            </a:r>
            <a:r>
              <a:rPr lang="ru-RU" dirty="0" err="1"/>
              <a:t>пігмент</a:t>
            </a:r>
            <a:r>
              <a:rPr lang="ru-RU" dirty="0"/>
              <a:t> </a:t>
            </a:r>
            <a:r>
              <a:rPr lang="ru-RU" dirty="0" err="1"/>
              <a:t>засмаги</a:t>
            </a:r>
            <a:r>
              <a:rPr lang="ru-RU" dirty="0"/>
              <a:t> у </a:t>
            </a:r>
            <a:r>
              <a:rPr lang="ru-RU" dirty="0" err="1"/>
              <a:t>шкірі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), </a:t>
            </a:r>
            <a:r>
              <a:rPr lang="ru-RU" dirty="0" err="1"/>
              <a:t>пектини</a:t>
            </a:r>
            <a:r>
              <a:rPr lang="ru-RU" dirty="0"/>
              <a:t> (</a:t>
            </a:r>
            <a:r>
              <a:rPr lang="ru-RU" dirty="0" err="1"/>
              <a:t>рослинні</a:t>
            </a:r>
            <a:r>
              <a:rPr lang="ru-RU" dirty="0"/>
              <a:t> волокна </a:t>
            </a:r>
            <a:r>
              <a:rPr lang="ru-RU" dirty="0" err="1"/>
              <a:t>овочів</a:t>
            </a:r>
            <a:r>
              <a:rPr lang="ru-RU" dirty="0"/>
              <a:t>, </a:t>
            </a:r>
            <a:r>
              <a:rPr lang="ru-RU" dirty="0" err="1"/>
              <a:t>фруктів</a:t>
            </a:r>
            <a:r>
              <a:rPr lang="ru-RU" dirty="0"/>
              <a:t>). </a:t>
            </a:r>
            <a:endParaRPr lang="ru-RU" dirty="0" smtClean="0"/>
          </a:p>
          <a:p>
            <a:pPr marL="82296" indent="0">
              <a:buNone/>
            </a:pP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/>
              <a:t>радіопротекторну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b="1" dirty="0" err="1"/>
              <a:t>витяжки</a:t>
            </a:r>
            <a:r>
              <a:rPr lang="ru-RU" b="1" dirty="0"/>
              <a:t> з </a:t>
            </a:r>
            <a:r>
              <a:rPr lang="ru-RU" b="1" dirty="0" err="1"/>
              <a:t>рослин</a:t>
            </a:r>
            <a:r>
              <a:rPr lang="ru-RU" b="1" dirty="0"/>
              <a:t> - </a:t>
            </a:r>
            <a:r>
              <a:rPr lang="ru-RU" b="1" dirty="0" err="1"/>
              <a:t>біологічні</a:t>
            </a:r>
            <a:r>
              <a:rPr lang="ru-RU" b="1" dirty="0"/>
              <a:t> </a:t>
            </a:r>
            <a:r>
              <a:rPr lang="ru-RU" b="1" dirty="0" err="1"/>
              <a:t>радіопротектори</a:t>
            </a:r>
            <a:r>
              <a:rPr lang="ru-RU" dirty="0"/>
              <a:t>: </a:t>
            </a:r>
            <a:r>
              <a:rPr lang="ru-RU" dirty="0" err="1"/>
              <a:t>препарати</a:t>
            </a:r>
            <a:r>
              <a:rPr lang="ru-RU" dirty="0"/>
              <a:t> женьшеню, </a:t>
            </a:r>
            <a:r>
              <a:rPr lang="ru-RU" dirty="0" err="1"/>
              <a:t>китайського</a:t>
            </a:r>
            <a:r>
              <a:rPr lang="ru-RU" dirty="0"/>
              <a:t> лимонника, </a:t>
            </a:r>
            <a:r>
              <a:rPr lang="ru-RU" dirty="0" err="1"/>
              <a:t>левзеї</a:t>
            </a:r>
            <a:r>
              <a:rPr lang="ru-RU" dirty="0"/>
              <a:t>, </a:t>
            </a:r>
            <a:r>
              <a:rPr lang="ru-RU" dirty="0" err="1"/>
              <a:t>елеутерокока</a:t>
            </a:r>
            <a:r>
              <a:rPr lang="ru-RU" dirty="0"/>
              <a:t>, </a:t>
            </a:r>
            <a:r>
              <a:rPr lang="ru-RU" dirty="0" err="1"/>
              <a:t>деревію</a:t>
            </a:r>
            <a:r>
              <a:rPr lang="ru-RU" dirty="0"/>
              <a:t>, </a:t>
            </a:r>
            <a:r>
              <a:rPr lang="ru-RU" dirty="0" err="1"/>
              <a:t>отрути</a:t>
            </a:r>
            <a:r>
              <a:rPr lang="ru-RU" dirty="0"/>
              <a:t> </a:t>
            </a:r>
            <a:r>
              <a:rPr lang="ru-RU" dirty="0" err="1"/>
              <a:t>змій</a:t>
            </a:r>
            <a:r>
              <a:rPr lang="ru-RU" dirty="0"/>
              <a:t> та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жаб, </a:t>
            </a:r>
            <a:r>
              <a:rPr lang="ru-RU" dirty="0" err="1"/>
              <a:t>екстракти</a:t>
            </a:r>
            <a:r>
              <a:rPr lang="ru-RU" dirty="0"/>
              <a:t> </a:t>
            </a:r>
            <a:r>
              <a:rPr lang="ru-RU" dirty="0" err="1"/>
              <a:t>мідій</a:t>
            </a:r>
            <a:r>
              <a:rPr lang="ru-RU" dirty="0"/>
              <a:t>, </a:t>
            </a:r>
            <a:r>
              <a:rPr lang="ru-RU" dirty="0" err="1"/>
              <a:t>муміє</a:t>
            </a:r>
            <a:r>
              <a:rPr lang="ru-RU" dirty="0"/>
              <a:t>, </a:t>
            </a:r>
            <a:r>
              <a:rPr lang="ru-RU" dirty="0" err="1"/>
              <a:t>вітаміни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b="1" dirty="0" err="1"/>
              <a:t>адаптогени</a:t>
            </a:r>
            <a:r>
              <a:rPr lang="ru-RU" dirty="0"/>
              <a:t> -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пристосовують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до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. Особливо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вітаміни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посилюють</a:t>
            </a:r>
            <a:r>
              <a:rPr lang="ru-RU" dirty="0"/>
              <a:t> </a:t>
            </a:r>
            <a:r>
              <a:rPr lang="ru-RU" dirty="0" err="1"/>
              <a:t>опірність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88" y="116631"/>
            <a:ext cx="2468802" cy="260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6906" y="33265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резерпін</a:t>
            </a:r>
            <a:endParaRPr lang="ru-RU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62" y="2994929"/>
            <a:ext cx="2632521" cy="143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62" y="4453012"/>
            <a:ext cx="2321934" cy="170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57192"/>
            <a:ext cx="1312540" cy="157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204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</TotalTime>
  <Words>879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Імунобіотехнології</vt:lpstr>
      <vt:lpstr>Імунобіотехнологія</vt:lpstr>
      <vt:lpstr>Промислове виготовлення вакцин </vt:lpstr>
      <vt:lpstr>Огляд замінників крові</vt:lpstr>
      <vt:lpstr>Презентация PowerPoint</vt:lpstr>
      <vt:lpstr> Імуномодулятори </vt:lpstr>
      <vt:lpstr>Презентация PowerPoint</vt:lpstr>
      <vt:lpstr>Біорадіопротектори</vt:lpstr>
      <vt:lpstr>Презентация PowerPoint</vt:lpstr>
      <vt:lpstr>Література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Імунобіотехнології</dc:title>
  <dc:creator>Vadym</dc:creator>
  <cp:lastModifiedBy>Vadym</cp:lastModifiedBy>
  <cp:revision>10</cp:revision>
  <dcterms:created xsi:type="dcterms:W3CDTF">2013-11-23T20:10:14Z</dcterms:created>
  <dcterms:modified xsi:type="dcterms:W3CDTF">2013-11-23T22:19:00Z</dcterms:modified>
</cp:coreProperties>
</file>