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A6412C-2EF7-4688-A407-2E18AAB1FDA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8748DC-2BE0-43A9-8275-9EC3A26CB44F}">
      <dgm:prSet phldrT="[Текст]"/>
      <dgm:spPr/>
      <dgm:t>
        <a:bodyPr/>
        <a:lstStyle/>
        <a:p>
          <a:r>
            <a:rPr lang="uk-UA" dirty="0" smtClean="0"/>
            <a:t>Бактеріофаги</a:t>
          </a:r>
          <a:endParaRPr lang="en-US" dirty="0"/>
        </a:p>
      </dgm:t>
    </dgm:pt>
    <dgm:pt modelId="{EF5F6F0B-015F-43C2-B489-04B45DBBD00C}" type="parTrans" cxnId="{8E3B88FF-393A-4A34-8019-C9A50C2E6612}">
      <dgm:prSet/>
      <dgm:spPr/>
      <dgm:t>
        <a:bodyPr/>
        <a:lstStyle/>
        <a:p>
          <a:endParaRPr lang="en-US"/>
        </a:p>
      </dgm:t>
    </dgm:pt>
    <dgm:pt modelId="{C32BC1C3-11FC-4363-A0C3-8521FD6A3F72}" type="sibTrans" cxnId="{8E3B88FF-393A-4A34-8019-C9A50C2E6612}">
      <dgm:prSet/>
      <dgm:spPr/>
      <dgm:t>
        <a:bodyPr/>
        <a:lstStyle/>
        <a:p>
          <a:endParaRPr lang="en-US"/>
        </a:p>
      </dgm:t>
    </dgm:pt>
    <dgm:pt modelId="{1134155F-C1E0-48D9-8DA1-030B1E29D8F2}">
      <dgm:prSet phldrT="[Текст]"/>
      <dgm:spPr/>
      <dgm:t>
        <a:bodyPr/>
        <a:lstStyle/>
        <a:p>
          <a:r>
            <a:rPr lang="uk-UA" dirty="0" smtClean="0"/>
            <a:t>Вірулентні</a:t>
          </a:r>
          <a:endParaRPr lang="en-US" dirty="0"/>
        </a:p>
      </dgm:t>
    </dgm:pt>
    <dgm:pt modelId="{164DC0CC-4A42-42C7-A6B2-B58F56A11663}" type="parTrans" cxnId="{90140AAE-0432-49D3-9F9D-F161B39AC08E}">
      <dgm:prSet/>
      <dgm:spPr/>
      <dgm:t>
        <a:bodyPr/>
        <a:lstStyle/>
        <a:p>
          <a:endParaRPr lang="en-US"/>
        </a:p>
      </dgm:t>
    </dgm:pt>
    <dgm:pt modelId="{D9EC98AC-5736-443E-83AB-102CFBEC2A70}" type="sibTrans" cxnId="{90140AAE-0432-49D3-9F9D-F161B39AC08E}">
      <dgm:prSet/>
      <dgm:spPr/>
      <dgm:t>
        <a:bodyPr/>
        <a:lstStyle/>
        <a:p>
          <a:endParaRPr lang="en-US"/>
        </a:p>
      </dgm:t>
    </dgm:pt>
    <dgm:pt modelId="{F7F8C938-A622-4C5C-90F6-66F1C26772E3}">
      <dgm:prSet phldrT="[Текст]"/>
      <dgm:spPr/>
      <dgm:t>
        <a:bodyPr/>
        <a:lstStyle/>
        <a:p>
          <a:r>
            <a:rPr lang="uk-UA" dirty="0" smtClean="0"/>
            <a:t> </a:t>
          </a:r>
          <a:r>
            <a:rPr lang="uk-UA" dirty="0" err="1" smtClean="0"/>
            <a:t>Лізогенні</a:t>
          </a:r>
          <a:endParaRPr lang="en-US" dirty="0"/>
        </a:p>
      </dgm:t>
    </dgm:pt>
    <dgm:pt modelId="{D324294B-81AF-4BA8-9A48-0B8B088CBD77}" type="parTrans" cxnId="{D0D519A4-06BF-41A7-B1EE-A1A4E720F26A}">
      <dgm:prSet/>
      <dgm:spPr/>
      <dgm:t>
        <a:bodyPr/>
        <a:lstStyle/>
        <a:p>
          <a:endParaRPr lang="en-US"/>
        </a:p>
      </dgm:t>
    </dgm:pt>
    <dgm:pt modelId="{267C44D5-A250-4DFA-9B04-FCA3701D7420}" type="sibTrans" cxnId="{D0D519A4-06BF-41A7-B1EE-A1A4E720F26A}">
      <dgm:prSet/>
      <dgm:spPr/>
      <dgm:t>
        <a:bodyPr/>
        <a:lstStyle/>
        <a:p>
          <a:endParaRPr lang="en-US"/>
        </a:p>
      </dgm:t>
    </dgm:pt>
    <dgm:pt modelId="{DAAEC599-4EA4-4158-94DD-5B53688D376C}" type="pres">
      <dgm:prSet presAssocID="{F9A6412C-2EF7-4688-A407-2E18AAB1FDA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DC3E880-6063-48DF-A8E9-DAE3FE8FAD6B}" type="pres">
      <dgm:prSet presAssocID="{478748DC-2BE0-43A9-8275-9EC3A26CB44F}" presName="hierRoot1" presStyleCnt="0"/>
      <dgm:spPr/>
    </dgm:pt>
    <dgm:pt modelId="{97D0997E-A58B-418B-87FD-715FBA69C21C}" type="pres">
      <dgm:prSet presAssocID="{478748DC-2BE0-43A9-8275-9EC3A26CB44F}" presName="composite" presStyleCnt="0"/>
      <dgm:spPr/>
    </dgm:pt>
    <dgm:pt modelId="{42CB381A-B867-47DE-888F-A48187174811}" type="pres">
      <dgm:prSet presAssocID="{478748DC-2BE0-43A9-8275-9EC3A26CB44F}" presName="background" presStyleLbl="node0" presStyleIdx="0" presStyleCnt="1"/>
      <dgm:spPr/>
    </dgm:pt>
    <dgm:pt modelId="{819CBAFB-099C-4D07-A7F1-5A8D7C6A1A66}" type="pres">
      <dgm:prSet presAssocID="{478748DC-2BE0-43A9-8275-9EC3A26CB44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4F8268-F2A7-47E7-8262-E3073E8858B9}" type="pres">
      <dgm:prSet presAssocID="{478748DC-2BE0-43A9-8275-9EC3A26CB44F}" presName="hierChild2" presStyleCnt="0"/>
      <dgm:spPr/>
    </dgm:pt>
    <dgm:pt modelId="{49750ED6-BAE1-4628-8503-2314EC435BF3}" type="pres">
      <dgm:prSet presAssocID="{164DC0CC-4A42-42C7-A6B2-B58F56A1166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0B36628-F36D-4278-8ABE-44078A93C34A}" type="pres">
      <dgm:prSet presAssocID="{1134155F-C1E0-48D9-8DA1-030B1E29D8F2}" presName="hierRoot2" presStyleCnt="0"/>
      <dgm:spPr/>
    </dgm:pt>
    <dgm:pt modelId="{613CFC5A-EDEB-4F8C-AEF6-3136A4BAE1F0}" type="pres">
      <dgm:prSet presAssocID="{1134155F-C1E0-48D9-8DA1-030B1E29D8F2}" presName="composite2" presStyleCnt="0"/>
      <dgm:spPr/>
    </dgm:pt>
    <dgm:pt modelId="{6000222C-D191-4D23-9559-65080F75578E}" type="pres">
      <dgm:prSet presAssocID="{1134155F-C1E0-48D9-8DA1-030B1E29D8F2}" presName="background2" presStyleLbl="node2" presStyleIdx="0" presStyleCnt="2"/>
      <dgm:spPr/>
    </dgm:pt>
    <dgm:pt modelId="{ACCB10A0-EF4B-49D2-B25E-000685D53820}" type="pres">
      <dgm:prSet presAssocID="{1134155F-C1E0-48D9-8DA1-030B1E29D8F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7B1691-52DD-4778-AD66-7D6AF6D49DF9}" type="pres">
      <dgm:prSet presAssocID="{1134155F-C1E0-48D9-8DA1-030B1E29D8F2}" presName="hierChild3" presStyleCnt="0"/>
      <dgm:spPr/>
    </dgm:pt>
    <dgm:pt modelId="{C030F454-6CF2-481A-A845-9CE097F2CB4B}" type="pres">
      <dgm:prSet presAssocID="{D324294B-81AF-4BA8-9A48-0B8B088CBD77}" presName="Name10" presStyleLbl="parChTrans1D2" presStyleIdx="1" presStyleCnt="2"/>
      <dgm:spPr/>
      <dgm:t>
        <a:bodyPr/>
        <a:lstStyle/>
        <a:p>
          <a:endParaRPr lang="en-US"/>
        </a:p>
      </dgm:t>
    </dgm:pt>
    <dgm:pt modelId="{233307B5-9F31-4594-B3FE-6128A4CE462F}" type="pres">
      <dgm:prSet presAssocID="{F7F8C938-A622-4C5C-90F6-66F1C26772E3}" presName="hierRoot2" presStyleCnt="0"/>
      <dgm:spPr/>
    </dgm:pt>
    <dgm:pt modelId="{ED4A7985-6FF6-480E-BA0E-4C771D70ED40}" type="pres">
      <dgm:prSet presAssocID="{F7F8C938-A622-4C5C-90F6-66F1C26772E3}" presName="composite2" presStyleCnt="0"/>
      <dgm:spPr/>
    </dgm:pt>
    <dgm:pt modelId="{645A5C9D-5E72-4121-AF39-6D7ADD3CEBAB}" type="pres">
      <dgm:prSet presAssocID="{F7F8C938-A622-4C5C-90F6-66F1C26772E3}" presName="background2" presStyleLbl="node2" presStyleIdx="1" presStyleCnt="2"/>
      <dgm:spPr/>
    </dgm:pt>
    <dgm:pt modelId="{2C9024C0-8D04-4FE6-BF4D-64B9B796A862}" type="pres">
      <dgm:prSet presAssocID="{F7F8C938-A622-4C5C-90F6-66F1C26772E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CF0E17-F9DE-40E0-800D-85C56121EC81}" type="pres">
      <dgm:prSet presAssocID="{F7F8C938-A622-4C5C-90F6-66F1C26772E3}" presName="hierChild3" presStyleCnt="0"/>
      <dgm:spPr/>
    </dgm:pt>
  </dgm:ptLst>
  <dgm:cxnLst>
    <dgm:cxn modelId="{8F0897A5-7AAB-4C03-8E99-53B8E14C071E}" type="presOf" srcId="{1134155F-C1E0-48D9-8DA1-030B1E29D8F2}" destId="{ACCB10A0-EF4B-49D2-B25E-000685D53820}" srcOrd="0" destOrd="0" presId="urn:microsoft.com/office/officeart/2005/8/layout/hierarchy1"/>
    <dgm:cxn modelId="{6F0CAFD9-C6E3-4278-B9A5-F9E98593ED5F}" type="presOf" srcId="{F7F8C938-A622-4C5C-90F6-66F1C26772E3}" destId="{2C9024C0-8D04-4FE6-BF4D-64B9B796A862}" srcOrd="0" destOrd="0" presId="urn:microsoft.com/office/officeart/2005/8/layout/hierarchy1"/>
    <dgm:cxn modelId="{90140AAE-0432-49D3-9F9D-F161B39AC08E}" srcId="{478748DC-2BE0-43A9-8275-9EC3A26CB44F}" destId="{1134155F-C1E0-48D9-8DA1-030B1E29D8F2}" srcOrd="0" destOrd="0" parTransId="{164DC0CC-4A42-42C7-A6B2-B58F56A11663}" sibTransId="{D9EC98AC-5736-443E-83AB-102CFBEC2A70}"/>
    <dgm:cxn modelId="{8E3B88FF-393A-4A34-8019-C9A50C2E6612}" srcId="{F9A6412C-2EF7-4688-A407-2E18AAB1FDA5}" destId="{478748DC-2BE0-43A9-8275-9EC3A26CB44F}" srcOrd="0" destOrd="0" parTransId="{EF5F6F0B-015F-43C2-B489-04B45DBBD00C}" sibTransId="{C32BC1C3-11FC-4363-A0C3-8521FD6A3F72}"/>
    <dgm:cxn modelId="{280DC681-FE42-4565-AEF4-B2BC5F93D5CF}" type="presOf" srcId="{F9A6412C-2EF7-4688-A407-2E18AAB1FDA5}" destId="{DAAEC599-4EA4-4158-94DD-5B53688D376C}" srcOrd="0" destOrd="0" presId="urn:microsoft.com/office/officeart/2005/8/layout/hierarchy1"/>
    <dgm:cxn modelId="{56DB2649-9BB5-46CE-B021-2031BE8CB773}" type="presOf" srcId="{164DC0CC-4A42-42C7-A6B2-B58F56A11663}" destId="{49750ED6-BAE1-4628-8503-2314EC435BF3}" srcOrd="0" destOrd="0" presId="urn:microsoft.com/office/officeart/2005/8/layout/hierarchy1"/>
    <dgm:cxn modelId="{D0D519A4-06BF-41A7-B1EE-A1A4E720F26A}" srcId="{478748DC-2BE0-43A9-8275-9EC3A26CB44F}" destId="{F7F8C938-A622-4C5C-90F6-66F1C26772E3}" srcOrd="1" destOrd="0" parTransId="{D324294B-81AF-4BA8-9A48-0B8B088CBD77}" sibTransId="{267C44D5-A250-4DFA-9B04-FCA3701D7420}"/>
    <dgm:cxn modelId="{67F63D71-32C1-4A29-AA44-92F3D52DCCD3}" type="presOf" srcId="{D324294B-81AF-4BA8-9A48-0B8B088CBD77}" destId="{C030F454-6CF2-481A-A845-9CE097F2CB4B}" srcOrd="0" destOrd="0" presId="urn:microsoft.com/office/officeart/2005/8/layout/hierarchy1"/>
    <dgm:cxn modelId="{6CFBF7D8-0717-4527-8803-74F6C9E78087}" type="presOf" srcId="{478748DC-2BE0-43A9-8275-9EC3A26CB44F}" destId="{819CBAFB-099C-4D07-A7F1-5A8D7C6A1A66}" srcOrd="0" destOrd="0" presId="urn:microsoft.com/office/officeart/2005/8/layout/hierarchy1"/>
    <dgm:cxn modelId="{B131BE49-664D-4293-B788-EB5BE3690CC7}" type="presParOf" srcId="{DAAEC599-4EA4-4158-94DD-5B53688D376C}" destId="{FDC3E880-6063-48DF-A8E9-DAE3FE8FAD6B}" srcOrd="0" destOrd="0" presId="urn:microsoft.com/office/officeart/2005/8/layout/hierarchy1"/>
    <dgm:cxn modelId="{08C5727F-60C9-46FD-B835-61A65A317346}" type="presParOf" srcId="{FDC3E880-6063-48DF-A8E9-DAE3FE8FAD6B}" destId="{97D0997E-A58B-418B-87FD-715FBA69C21C}" srcOrd="0" destOrd="0" presId="urn:microsoft.com/office/officeart/2005/8/layout/hierarchy1"/>
    <dgm:cxn modelId="{54C45DA6-BA3E-4F6A-934F-5B9222A652BA}" type="presParOf" srcId="{97D0997E-A58B-418B-87FD-715FBA69C21C}" destId="{42CB381A-B867-47DE-888F-A48187174811}" srcOrd="0" destOrd="0" presId="urn:microsoft.com/office/officeart/2005/8/layout/hierarchy1"/>
    <dgm:cxn modelId="{C3552FE9-2096-4E3D-8CF8-D6B448381506}" type="presParOf" srcId="{97D0997E-A58B-418B-87FD-715FBA69C21C}" destId="{819CBAFB-099C-4D07-A7F1-5A8D7C6A1A66}" srcOrd="1" destOrd="0" presId="urn:microsoft.com/office/officeart/2005/8/layout/hierarchy1"/>
    <dgm:cxn modelId="{F180166C-0DE9-47C9-8184-41B4B1605A89}" type="presParOf" srcId="{FDC3E880-6063-48DF-A8E9-DAE3FE8FAD6B}" destId="{484F8268-F2A7-47E7-8262-E3073E8858B9}" srcOrd="1" destOrd="0" presId="urn:microsoft.com/office/officeart/2005/8/layout/hierarchy1"/>
    <dgm:cxn modelId="{8C11BEF9-1869-4D89-AC35-DFBCDC320B0A}" type="presParOf" srcId="{484F8268-F2A7-47E7-8262-E3073E8858B9}" destId="{49750ED6-BAE1-4628-8503-2314EC435BF3}" srcOrd="0" destOrd="0" presId="urn:microsoft.com/office/officeart/2005/8/layout/hierarchy1"/>
    <dgm:cxn modelId="{3181145E-7ACD-489E-B6DC-5409E62CEB1E}" type="presParOf" srcId="{484F8268-F2A7-47E7-8262-E3073E8858B9}" destId="{90B36628-F36D-4278-8ABE-44078A93C34A}" srcOrd="1" destOrd="0" presId="urn:microsoft.com/office/officeart/2005/8/layout/hierarchy1"/>
    <dgm:cxn modelId="{A4B2D19D-1CC0-4FBD-91A1-E0B8F4D310A1}" type="presParOf" srcId="{90B36628-F36D-4278-8ABE-44078A93C34A}" destId="{613CFC5A-EDEB-4F8C-AEF6-3136A4BAE1F0}" srcOrd="0" destOrd="0" presId="urn:microsoft.com/office/officeart/2005/8/layout/hierarchy1"/>
    <dgm:cxn modelId="{8C4B2108-6007-4041-9D2C-9A61835F2B2E}" type="presParOf" srcId="{613CFC5A-EDEB-4F8C-AEF6-3136A4BAE1F0}" destId="{6000222C-D191-4D23-9559-65080F75578E}" srcOrd="0" destOrd="0" presId="urn:microsoft.com/office/officeart/2005/8/layout/hierarchy1"/>
    <dgm:cxn modelId="{654D5CC3-3446-4800-AE81-B12E834C402B}" type="presParOf" srcId="{613CFC5A-EDEB-4F8C-AEF6-3136A4BAE1F0}" destId="{ACCB10A0-EF4B-49D2-B25E-000685D53820}" srcOrd="1" destOrd="0" presId="urn:microsoft.com/office/officeart/2005/8/layout/hierarchy1"/>
    <dgm:cxn modelId="{AA9D63E9-AA02-4BB8-ADCA-C48B50ABE2CA}" type="presParOf" srcId="{90B36628-F36D-4278-8ABE-44078A93C34A}" destId="{2A7B1691-52DD-4778-AD66-7D6AF6D49DF9}" srcOrd="1" destOrd="0" presId="urn:microsoft.com/office/officeart/2005/8/layout/hierarchy1"/>
    <dgm:cxn modelId="{14EA8A77-5939-40B0-8CCF-ED6D25839F5A}" type="presParOf" srcId="{484F8268-F2A7-47E7-8262-E3073E8858B9}" destId="{C030F454-6CF2-481A-A845-9CE097F2CB4B}" srcOrd="2" destOrd="0" presId="urn:microsoft.com/office/officeart/2005/8/layout/hierarchy1"/>
    <dgm:cxn modelId="{7D47849D-1C63-4B2F-873C-50AB8E5C3541}" type="presParOf" srcId="{484F8268-F2A7-47E7-8262-E3073E8858B9}" destId="{233307B5-9F31-4594-B3FE-6128A4CE462F}" srcOrd="3" destOrd="0" presId="urn:microsoft.com/office/officeart/2005/8/layout/hierarchy1"/>
    <dgm:cxn modelId="{8C6F13A8-D6E9-4894-B1C2-A8C1EABEFC42}" type="presParOf" srcId="{233307B5-9F31-4594-B3FE-6128A4CE462F}" destId="{ED4A7985-6FF6-480E-BA0E-4C771D70ED40}" srcOrd="0" destOrd="0" presId="urn:microsoft.com/office/officeart/2005/8/layout/hierarchy1"/>
    <dgm:cxn modelId="{DEC8D552-1329-4F70-B6D6-4C4092FC5D28}" type="presParOf" srcId="{ED4A7985-6FF6-480E-BA0E-4C771D70ED40}" destId="{645A5C9D-5E72-4121-AF39-6D7ADD3CEBAB}" srcOrd="0" destOrd="0" presId="urn:microsoft.com/office/officeart/2005/8/layout/hierarchy1"/>
    <dgm:cxn modelId="{F8D18622-EA33-406D-8B74-79D5974FD6E5}" type="presParOf" srcId="{ED4A7985-6FF6-480E-BA0E-4C771D70ED40}" destId="{2C9024C0-8D04-4FE6-BF4D-64B9B796A862}" srcOrd="1" destOrd="0" presId="urn:microsoft.com/office/officeart/2005/8/layout/hierarchy1"/>
    <dgm:cxn modelId="{DB654BFE-39B9-45BC-B89B-BFC2CAF14A00}" type="presParOf" srcId="{233307B5-9F31-4594-B3FE-6128A4CE462F}" destId="{B8CF0E17-F9DE-40E0-800D-85C56121EC81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кут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Прямокут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кут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21E714-B0F6-4FD4-86DB-364C94E12FA7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Бактеріофаги</a:t>
            </a:r>
            <a:endParaRPr lang="en-US" dirty="0"/>
          </a:p>
        </p:txBody>
      </p:sp>
      <p:pic>
        <p:nvPicPr>
          <p:cNvPr id="11268" name="Picture 4" descr="http://upload.wikimedia.org/wikipedia/commons/thumb/4/4a/PhageExterior.svg/220px-PhageExterior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285992"/>
            <a:ext cx="2095500" cy="2552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молекулярній біології: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молекулярній біології бактеріофаги є дуже зручним об'єктом для вивчення механізмів функціонування білків та нуклеїнових кислот у клітині.</a:t>
            </a:r>
            <a:endParaRPr lang="en-US" dirty="0"/>
          </a:p>
        </p:txBody>
      </p:sp>
      <p:pic>
        <p:nvPicPr>
          <p:cNvPr id="2052" name="Picture 4" descr="http://techpharm.ru/img_fag/fa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786190"/>
            <a:ext cx="2857488" cy="284901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Будова бактеріофага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714487"/>
            <a:ext cx="5114932" cy="4686313"/>
          </a:xfrm>
        </p:spPr>
        <p:txBody>
          <a:bodyPr>
            <a:normAutofit/>
          </a:bodyPr>
          <a:lstStyle/>
          <a:p>
            <a:r>
              <a:rPr lang="ru-RU" dirty="0" smtClean="0"/>
              <a:t>1-головка </a:t>
            </a:r>
          </a:p>
          <a:p>
            <a:r>
              <a:rPr lang="ru-RU" dirty="0" smtClean="0"/>
              <a:t>2-відросток</a:t>
            </a:r>
          </a:p>
          <a:p>
            <a:r>
              <a:rPr lang="ru-RU" dirty="0" smtClean="0"/>
              <a:t> 3-нуклеїнова кислота </a:t>
            </a:r>
          </a:p>
          <a:p>
            <a:r>
              <a:rPr lang="ru-RU" dirty="0" smtClean="0"/>
              <a:t>4-капсид</a:t>
            </a:r>
          </a:p>
          <a:p>
            <a:r>
              <a:rPr lang="ru-RU" dirty="0" smtClean="0"/>
              <a:t>5-комірець </a:t>
            </a:r>
          </a:p>
          <a:p>
            <a:r>
              <a:rPr lang="ru-RU" dirty="0" smtClean="0"/>
              <a:t>6-чохол</a:t>
            </a:r>
          </a:p>
          <a:p>
            <a:pPr algn="just"/>
            <a:r>
              <a:rPr lang="ru-RU" dirty="0" smtClean="0"/>
              <a:t> 7-хвост</a:t>
            </a:r>
            <a:r>
              <a:rPr lang="uk-UA" dirty="0" smtClean="0"/>
              <a:t>о</a:t>
            </a:r>
            <a:r>
              <a:rPr lang="ru-RU" dirty="0" err="1" smtClean="0"/>
              <a:t>ві</a:t>
            </a:r>
            <a:r>
              <a:rPr lang="ru-RU" dirty="0" smtClean="0"/>
              <a:t> нитки </a:t>
            </a:r>
          </a:p>
          <a:p>
            <a:r>
              <a:rPr lang="ru-RU" dirty="0" smtClean="0"/>
              <a:t>8-шипи</a:t>
            </a:r>
          </a:p>
          <a:p>
            <a:r>
              <a:rPr lang="ru-RU" dirty="0" smtClean="0"/>
              <a:t> 9-базальна пластинка</a:t>
            </a:r>
            <a:endParaRPr lang="en-US" dirty="0"/>
          </a:p>
        </p:txBody>
      </p:sp>
      <p:pic>
        <p:nvPicPr>
          <p:cNvPr id="6" name="Рисунок 5" descr="4dc7168049f8fbb3d69a2618d18c39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780" y="1928802"/>
            <a:ext cx="3216220" cy="376714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285720" y="357166"/>
          <a:ext cx="8401080" cy="604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571744"/>
            <a:ext cx="8229600" cy="1252728"/>
          </a:xfrm>
        </p:spPr>
        <p:txBody>
          <a:bodyPr/>
          <a:lstStyle/>
          <a:p>
            <a:r>
              <a:rPr lang="uk-UA" dirty="0" smtClean="0"/>
              <a:t>Вірулентні </a:t>
            </a:r>
            <a:r>
              <a:rPr lang="uk-UA" dirty="0" err="1" smtClean="0"/>
              <a:t>фаги</a:t>
            </a:r>
            <a:endParaRPr lang="en-US" dirty="0"/>
          </a:p>
        </p:txBody>
      </p:sp>
      <p:pic>
        <p:nvPicPr>
          <p:cNvPr id="8194" name="Picture 2" descr="http://upload.wikimedia.org/wikipedia/commons/thumb/5/52/Phage.jpg/220px-Ph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2095500" cy="2457451"/>
          </a:xfrm>
          <a:prstGeom prst="rect">
            <a:avLst/>
          </a:prstGeom>
          <a:noFill/>
        </p:spPr>
      </p:pic>
      <p:pic>
        <p:nvPicPr>
          <p:cNvPr id="5" name="Picture 2" descr="http://www.zdorovieinfo.ru/upload/contents/487/kadr-bakteriofagi-31.10.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4125496"/>
            <a:ext cx="3643338" cy="2732504"/>
          </a:xfrm>
          <a:prstGeom prst="rect">
            <a:avLst/>
          </a:prstGeom>
          <a:noFill/>
        </p:spPr>
      </p:pic>
      <p:pic>
        <p:nvPicPr>
          <p:cNvPr id="6" name="Picture 6" descr="http://www.vechnayamolodost.ru/img/fag_t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214290"/>
            <a:ext cx="3810000" cy="2543175"/>
          </a:xfrm>
          <a:prstGeom prst="rect">
            <a:avLst/>
          </a:prstGeom>
          <a:noFill/>
        </p:spPr>
      </p:pic>
      <p:pic>
        <p:nvPicPr>
          <p:cNvPr id="8198" name="Picture 6" descr="https://encrypted-tbn0.gstatic.com/images?q=tbn:ANd9GcQzjcLEarQux0mB4dbBIHD2D0NkTy7tcTyeWYdK-_ayyVjMC6mEZ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8625" y="2928934"/>
            <a:ext cx="2585375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розвитку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Адсорбція</a:t>
            </a:r>
          </a:p>
          <a:p>
            <a:r>
              <a:rPr lang="uk-UA" dirty="0" smtClean="0"/>
              <a:t>Ін’єкція</a:t>
            </a:r>
          </a:p>
          <a:p>
            <a:r>
              <a:rPr lang="uk-UA" dirty="0" smtClean="0"/>
              <a:t>Латентний період</a:t>
            </a:r>
          </a:p>
          <a:p>
            <a:r>
              <a:rPr lang="uk-UA" dirty="0" smtClean="0"/>
              <a:t>Синтез молекул </a:t>
            </a:r>
            <a:r>
              <a:rPr lang="uk-UA" dirty="0" err="1" smtClean="0"/>
              <a:t>фага</a:t>
            </a:r>
            <a:endParaRPr lang="uk-UA" dirty="0" smtClean="0"/>
          </a:p>
          <a:p>
            <a:r>
              <a:rPr lang="uk-UA" dirty="0" smtClean="0"/>
              <a:t>Дозрівання </a:t>
            </a:r>
            <a:r>
              <a:rPr lang="uk-UA" dirty="0" err="1" smtClean="0"/>
              <a:t>Т-фагів</a:t>
            </a:r>
            <a:endParaRPr lang="uk-UA" dirty="0" smtClean="0"/>
          </a:p>
          <a:p>
            <a:r>
              <a:rPr lang="uk-UA" dirty="0" smtClean="0"/>
              <a:t>Вихід </a:t>
            </a:r>
            <a:r>
              <a:rPr lang="uk-UA" dirty="0" err="1" smtClean="0"/>
              <a:t>фагів</a:t>
            </a:r>
            <a:endParaRPr lang="en-US" dirty="0"/>
          </a:p>
        </p:txBody>
      </p:sp>
      <p:pic>
        <p:nvPicPr>
          <p:cNvPr id="7170" name="Picture 2" descr="https://encrypted-tbn3.gstatic.com/images?q=tbn:ANd9GcQN8LPdesvFHeboco5lVHTtAS9qdi0K9AtT0MyFy20yIw4J0ZEvZ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357562"/>
            <a:ext cx="2381250" cy="26765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714620"/>
            <a:ext cx="8229600" cy="1252728"/>
          </a:xfrm>
        </p:spPr>
        <p:txBody>
          <a:bodyPr/>
          <a:lstStyle/>
          <a:p>
            <a:r>
              <a:rPr lang="uk-UA" dirty="0" err="1" smtClean="0"/>
              <a:t>Лізогенні</a:t>
            </a:r>
            <a:r>
              <a:rPr lang="uk-UA" dirty="0" smtClean="0"/>
              <a:t> </a:t>
            </a:r>
            <a:r>
              <a:rPr lang="uk-UA" dirty="0" err="1" smtClean="0"/>
              <a:t>фаги</a:t>
            </a:r>
            <a:endParaRPr lang="en-US" dirty="0"/>
          </a:p>
        </p:txBody>
      </p:sp>
      <p:pic>
        <p:nvPicPr>
          <p:cNvPr id="6146" name="Picture 2" descr="http://images.kakprosto.ru/articles/201106/article_168_0769820ba428e015acb32c6aeb630ae01308663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14290"/>
            <a:ext cx="4026771" cy="2769288"/>
          </a:xfrm>
          <a:prstGeom prst="rect">
            <a:avLst/>
          </a:prstGeom>
          <a:noFill/>
        </p:spPr>
      </p:pic>
      <p:pic>
        <p:nvPicPr>
          <p:cNvPr id="6148" name="Picture 4" descr="http://www.npblog.com.ua/images/stories/bakteriofag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857628"/>
            <a:ext cx="3214710" cy="2705313"/>
          </a:xfrm>
          <a:prstGeom prst="rect">
            <a:avLst/>
          </a:prstGeom>
          <a:noFill/>
        </p:spPr>
      </p:pic>
      <p:pic>
        <p:nvPicPr>
          <p:cNvPr id="6150" name="Picture 6" descr="http://img1.1tv.ru/imgsize480x360/PR2010110118380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3786190"/>
            <a:ext cx="2928926" cy="219669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розвитку</a:t>
            </a:r>
            <a:endParaRPr lang="en-US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Потрапляння нуклеїнової кислоти </a:t>
            </a:r>
            <a:r>
              <a:rPr lang="uk-UA" dirty="0" err="1" smtClean="0"/>
              <a:t>фага</a:t>
            </a:r>
            <a:r>
              <a:rPr lang="uk-UA" dirty="0" smtClean="0"/>
              <a:t> в клітину</a:t>
            </a:r>
          </a:p>
          <a:p>
            <a:r>
              <a:rPr lang="uk-UA" dirty="0" smtClean="0"/>
              <a:t>Інтеграція в бактеріальну хромосому</a:t>
            </a:r>
          </a:p>
          <a:p>
            <a:r>
              <a:rPr lang="uk-UA" dirty="0" smtClean="0"/>
              <a:t>Реплікація геному </a:t>
            </a:r>
            <a:r>
              <a:rPr lang="uk-UA" dirty="0" err="1" smtClean="0"/>
              <a:t>фага</a:t>
            </a:r>
            <a:r>
              <a:rPr lang="uk-UA" dirty="0" smtClean="0"/>
              <a:t> разом з геномом бактерії (на протязі кількох поколінь)</a:t>
            </a:r>
          </a:p>
          <a:p>
            <a:r>
              <a:rPr lang="uk-UA" dirty="0" smtClean="0"/>
              <a:t>Вивільнення геному вірусу з геному бактерії</a:t>
            </a:r>
          </a:p>
          <a:p>
            <a:r>
              <a:rPr lang="uk-UA" dirty="0" smtClean="0"/>
              <a:t>Стадія вірулентного </a:t>
            </a:r>
            <a:r>
              <a:rPr lang="uk-UA" dirty="0" err="1" smtClean="0"/>
              <a:t>фага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496"/>
            <a:ext cx="8229600" cy="1252728"/>
          </a:xfrm>
        </p:spPr>
        <p:txBody>
          <a:bodyPr/>
          <a:lstStyle/>
          <a:p>
            <a:pPr algn="ctr"/>
            <a:r>
              <a:rPr lang="uk-UA" dirty="0" smtClean="0"/>
              <a:t>Застосування</a:t>
            </a:r>
            <a:endParaRPr lang="en-US" dirty="0"/>
          </a:p>
        </p:txBody>
      </p:sp>
      <p:pic>
        <p:nvPicPr>
          <p:cNvPr id="4098" name="Picture 2" descr="http://science.compulenta.ru/upload/iblock/b0f/M0900073-Coloured_TEM_of_an_E._coli_bacteriophage-SP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642918"/>
            <a:ext cx="3251610" cy="2286016"/>
          </a:xfrm>
          <a:prstGeom prst="rect">
            <a:avLst/>
          </a:prstGeom>
          <a:noFill/>
        </p:spPr>
      </p:pic>
      <p:pic>
        <p:nvPicPr>
          <p:cNvPr id="4100" name="Picture 4" descr="http://vegetarian.ru/images/bacteriophage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85728"/>
            <a:ext cx="4062857" cy="2647932"/>
          </a:xfrm>
          <a:prstGeom prst="rect">
            <a:avLst/>
          </a:prstGeom>
          <a:noFill/>
        </p:spPr>
      </p:pic>
      <p:pic>
        <p:nvPicPr>
          <p:cNvPr id="4102" name="Picture 6" descr="http://immunologja.ru/wp-content/uploads/2010/02/bacteriopha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18" y="4071918"/>
            <a:ext cx="2786082" cy="2786082"/>
          </a:xfrm>
          <a:prstGeom prst="rect">
            <a:avLst/>
          </a:prstGeom>
          <a:noFill/>
        </p:spPr>
      </p:pic>
      <p:pic>
        <p:nvPicPr>
          <p:cNvPr id="4104" name="Picture 8" descr="http://www.infuture.ru/filemanager/mg20227054_500-1_30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286124"/>
            <a:ext cx="2571768" cy="331378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медицині: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бактеріофагів</a:t>
            </a:r>
            <a:r>
              <a:rPr lang="ru-RU" dirty="0" smtClean="0"/>
              <a:t> </a:t>
            </a:r>
            <a:r>
              <a:rPr lang="ru-RU" dirty="0" err="1" smtClean="0"/>
              <a:t>руйнувати</a:t>
            </a:r>
            <a:r>
              <a:rPr lang="ru-RU" dirty="0" smtClean="0"/>
              <a:t> </a:t>
            </a:r>
            <a:r>
              <a:rPr lang="ru-RU" dirty="0" err="1" smtClean="0"/>
              <a:t>бактерії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бактеріальних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</a:t>
            </a:r>
            <a:endParaRPr lang="en-US" dirty="0"/>
          </a:p>
        </p:txBody>
      </p:sp>
      <p:pic>
        <p:nvPicPr>
          <p:cNvPr id="3074" name="Picture 2" descr="http://bookz.ru/authors/gressi/antibiot_598/i_01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357562"/>
            <a:ext cx="2447925" cy="30956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">
  <a:themeElements>
    <a:clrScheme name="Альков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Модуль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96</TotalTime>
  <Words>115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Модуль</vt:lpstr>
      <vt:lpstr>Бактеріофаги</vt:lpstr>
      <vt:lpstr>Будова бактеріофага</vt:lpstr>
      <vt:lpstr>Слайд 3</vt:lpstr>
      <vt:lpstr>Вірулентні фаги</vt:lpstr>
      <vt:lpstr>Етапи розвитку :</vt:lpstr>
      <vt:lpstr>Лізогенні фаги</vt:lpstr>
      <vt:lpstr>Етапи розвитку</vt:lpstr>
      <vt:lpstr>Застосування</vt:lpstr>
      <vt:lpstr>У медицині:</vt:lpstr>
      <vt:lpstr>У молекулярній біології: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Бактеріофаги</dc:title>
  <dc:creator>IBAHKA</dc:creator>
  <cp:lastModifiedBy>киця</cp:lastModifiedBy>
  <cp:revision>12</cp:revision>
  <dcterms:created xsi:type="dcterms:W3CDTF">2013-02-16T19:33:20Z</dcterms:created>
  <dcterms:modified xsi:type="dcterms:W3CDTF">2014-04-18T12:53:07Z</dcterms:modified>
</cp:coreProperties>
</file>