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660"/>
  </p:normalViewPr>
  <p:slideViewPr>
    <p:cSldViewPr>
      <p:cViewPr varScale="1">
        <p:scale>
          <a:sx n="103" d="100"/>
          <a:sy n="103" d="100"/>
        </p:scale>
        <p:origin x="-66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068-E461-4537-B301-B7B0FD2E2727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7BD2-F9F9-404B-A383-DEA45CD818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068-E461-4537-B301-B7B0FD2E2727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7BD2-F9F9-404B-A383-DEA45CD818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068-E461-4537-B301-B7B0FD2E2727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7BD2-F9F9-404B-A383-DEA45CD818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068-E461-4537-B301-B7B0FD2E2727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7BD2-F9F9-404B-A383-DEA45CD818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068-E461-4537-B301-B7B0FD2E2727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7BD2-F9F9-404B-A383-DEA45CD818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068-E461-4537-B301-B7B0FD2E2727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7BD2-F9F9-404B-A383-DEA45CD818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068-E461-4537-B301-B7B0FD2E2727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7BD2-F9F9-404B-A383-DEA45CD818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068-E461-4537-B301-B7B0FD2E2727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7BD2-F9F9-404B-A383-DEA45CD818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068-E461-4537-B301-B7B0FD2E2727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7BD2-F9F9-404B-A383-DEA45CD818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068-E461-4537-B301-B7B0FD2E2727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7BD2-F9F9-404B-A383-DEA45CD818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068-E461-4537-B301-B7B0FD2E2727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7BD2-F9F9-404B-A383-DEA45CD818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6A068-E461-4537-B301-B7B0FD2E2727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B7BD2-F9F9-404B-A383-DEA45CD818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kull_by_the_infinite_opi-d1iux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496" y="836712"/>
            <a:ext cx="55446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err="1" smtClean="0">
                <a:latin typeface="+mj-lt"/>
              </a:rPr>
              <a:t>“Шкідливий</a:t>
            </a:r>
            <a:r>
              <a:rPr lang="uk-UA" sz="4400" dirty="0" smtClean="0">
                <a:latin typeface="+mj-lt"/>
              </a:rPr>
              <a:t> вплив   наркотичних речовин на організм </a:t>
            </a:r>
            <a:r>
              <a:rPr lang="uk-UA" sz="4400" dirty="0" err="1" smtClean="0">
                <a:latin typeface="+mj-lt"/>
              </a:rPr>
              <a:t>людини”</a:t>
            </a:r>
            <a:endParaRPr lang="uk-UA" sz="4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0466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Презентація на тему:</a:t>
            </a:r>
            <a:endParaRPr lang="uk-U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-36512" y="5962054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Підготував</a:t>
            </a:r>
          </a:p>
          <a:p>
            <a:r>
              <a:rPr lang="uk-UA" dirty="0" smtClean="0"/>
              <a:t>Учень 11-А класу</a:t>
            </a:r>
          </a:p>
          <a:p>
            <a:r>
              <a:rPr lang="uk-UA" dirty="0" smtClean="0"/>
              <a:t>Колода Сергій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899592" y="3717032"/>
            <a:ext cx="1512168" cy="1368152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Розпочати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umblr_m3h1ic3U2x1qh0qhfo1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259632" y="248449"/>
            <a:ext cx="6912768" cy="310854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+mn-lt"/>
              </a:rPr>
              <a:t>Через шкідливий вплив наркотичних речовин наркомани втрачають здоров</a:t>
            </a:r>
            <a:r>
              <a:rPr lang="en-US" sz="2800" dirty="0" smtClean="0">
                <a:latin typeface="+mn-lt"/>
              </a:rPr>
              <a:t>’</a:t>
            </a:r>
            <a:r>
              <a:rPr lang="uk-UA" sz="2800" dirty="0" smtClean="0">
                <a:latin typeface="+mn-lt"/>
              </a:rPr>
              <a:t>я, деградують  як повноцінні члени суспільства, змінюється навіть їхній зовнішній вигляд – обличчя набуває сірого відтінку, шкіра стає сухою, волосся та зуби поступово випадають. </a:t>
            </a:r>
            <a:endParaRPr lang="uk-UA" sz="2800" dirty="0">
              <a:latin typeface="+mn-lt"/>
            </a:endParaRPr>
          </a:p>
        </p:txBody>
      </p:sp>
      <p:pic>
        <p:nvPicPr>
          <p:cNvPr id="6" name="Picture 4" descr="Dramatic black and white portrait of a young woman junkie, getting high injecting drugs Stock Photo - 161156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9238">
            <a:off x="739970" y="3223581"/>
            <a:ext cx="2088232" cy="3128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Tony Fouhse and the junkie who lived through he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2020">
            <a:off x="2558024" y="3313473"/>
            <a:ext cx="2010539" cy="3019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028384" y="5877272"/>
            <a:ext cx="864096" cy="720080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umblr_mh3e0ucQ4C1rq754fo1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6552728" cy="310854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/>
                <a:latin typeface="+mn-lt"/>
              </a:rPr>
              <a:t>Хворобливий стан наркоманів (алкоголіків), зумовлений припиненням вживання наркотиків (алкоголю), дістав назву </a:t>
            </a:r>
            <a:r>
              <a:rPr lang="uk-UA" sz="2800" b="1" i="1" dirty="0" err="1" smtClean="0">
                <a:effectLst/>
                <a:latin typeface="+mn-lt"/>
              </a:rPr>
              <a:t>абстинентний</a:t>
            </a:r>
            <a:r>
              <a:rPr lang="uk-UA" sz="2800" b="1" i="1" dirty="0" smtClean="0">
                <a:effectLst/>
                <a:latin typeface="+mn-lt"/>
              </a:rPr>
              <a:t> синдром</a:t>
            </a:r>
            <a:r>
              <a:rPr lang="uk-UA" sz="2800" dirty="0" smtClean="0">
                <a:effectLst/>
                <a:latin typeface="+mn-lt"/>
              </a:rPr>
              <a:t>, або </a:t>
            </a:r>
            <a:r>
              <a:rPr lang="uk-UA" sz="2800" b="1" i="1" dirty="0" smtClean="0">
                <a:effectLst/>
                <a:latin typeface="+mn-lt"/>
              </a:rPr>
              <a:t>ломка</a:t>
            </a:r>
            <a:r>
              <a:rPr lang="uk-UA" sz="2800" dirty="0" smtClean="0">
                <a:effectLst/>
                <a:latin typeface="+mn-lt"/>
              </a:rPr>
              <a:t>. </a:t>
            </a:r>
          </a:p>
          <a:p>
            <a:pPr algn="ctr"/>
            <a:r>
              <a:rPr lang="uk-UA" sz="2800" dirty="0" smtClean="0">
                <a:effectLst/>
                <a:latin typeface="+mn-lt"/>
              </a:rPr>
              <a:t>   </a:t>
            </a:r>
            <a:r>
              <a:rPr lang="uk-UA" sz="2800" dirty="0" err="1" smtClean="0">
                <a:effectLst/>
                <a:latin typeface="+mn-lt"/>
              </a:rPr>
              <a:t>Поновленість</a:t>
            </a:r>
            <a:r>
              <a:rPr lang="uk-UA" sz="2800" dirty="0" smtClean="0">
                <a:effectLst/>
                <a:latin typeface="+mn-lt"/>
              </a:rPr>
              <a:t> вживання наркотиків рятує від цих відчуттів на тривалий час.</a:t>
            </a:r>
            <a:endParaRPr lang="uk-UA" sz="2800" dirty="0">
              <a:effectLst/>
              <a:latin typeface="+mn-lt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28384" y="260648"/>
            <a:ext cx="864096" cy="720080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21056391">
            <a:off x="2051720" y="3490760"/>
            <a:ext cx="6840760" cy="1569660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+mn-lt"/>
              </a:rPr>
              <a:t>Усі дії  наркотично залежної людини спрямовуються  на те, щоб будь-яким способом дістати наркотики.</a:t>
            </a:r>
            <a:endParaRPr lang="uk-UA" sz="3200" dirty="0">
              <a:latin typeface="+mn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umblr_m3h1ic3U2x1qh0qhfo1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115616" y="692696"/>
            <a:ext cx="6840760" cy="1569660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+mn-lt"/>
              </a:rPr>
              <a:t>Наркомани є найбільшою групою ризику захворювання на СНІД, 70% хворих  на СНІД – наркомани. Жахливо те, що серед наркотично залежних переважна більшість – це молоді люди.  </a:t>
            </a:r>
            <a:endParaRPr lang="uk-UA" sz="2400" dirty="0">
              <a:latin typeface="+mn-lt"/>
            </a:endParaRPr>
          </a:p>
        </p:txBody>
      </p:sp>
      <p:pic>
        <p:nvPicPr>
          <p:cNvPr id="6" name="Picture 2" descr="http://image.tsn.ua/media/images2/original/Dec2009/101d33f8f1_1842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276872"/>
            <a:ext cx="7200800" cy="3495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028384" y="5877272"/>
            <a:ext cx="864096" cy="720080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umblr_mj7w7j9zP51ro8envo1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808979" cy="65527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355976" y="1556792"/>
            <a:ext cx="4608512" cy="3231654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latin typeface="+mn-lt"/>
              </a:rPr>
              <a:t>Боротьба з наркоманією </a:t>
            </a:r>
            <a:r>
              <a:rPr lang="uk-UA" sz="2800" dirty="0" smtClean="0">
                <a:latin typeface="+mn-lt"/>
              </a:rPr>
              <a:t>ведеться на законодавчому рівні. Майже у всіх країнах передбачені жорстокі кримінальні санкції  за виробництво і поширення наркотичних речовин.</a:t>
            </a:r>
            <a:endParaRPr lang="uk-UA" sz="2800" dirty="0">
              <a:latin typeface="+mn-lt"/>
            </a:endParaRPr>
          </a:p>
        </p:txBody>
      </p:sp>
      <p:pic>
        <p:nvPicPr>
          <p:cNvPr id="6" name="Picture 6" descr="http://files.coloribus.com/files/adsarchive/part_210/2103905/file/anti-heroin-skull-small-691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87611">
            <a:off x="345315" y="332059"/>
            <a:ext cx="2397874" cy="3097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http://24.media.tumblr.com/ffad00787c22f1ffd4d08b7248ef614b/tumblr_mid4n1MtNF1qigm6ho1_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47881">
            <a:off x="2286587" y="1572338"/>
            <a:ext cx="2083274" cy="2683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4" descr="http://upload.wikimedia.org/wikipedia/commons/thumb/0/0f/Prison.jpg/200px-Pris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091729"/>
            <a:ext cx="3655631" cy="2449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028384" y="5949280"/>
            <a:ext cx="864096" cy="720080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umblr_mj7w7j9zP51ro8envo1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808979" cy="65527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sto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32675">
            <a:off x="543802" y="469880"/>
            <a:ext cx="3170205" cy="3586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563888" y="1628800"/>
            <a:ext cx="5256584" cy="310854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+mn-lt"/>
              </a:rPr>
              <a:t>Разом з тим силові заходи не дають бажаних результатів, адже не всі молоді люди розуміють , що вживання наркотичних речовин – </a:t>
            </a:r>
            <a:r>
              <a:rPr lang="uk-UA" sz="2400" b="1" u="sng" dirty="0" smtClean="0">
                <a:latin typeface="+mn-lt"/>
              </a:rPr>
              <a:t>це</a:t>
            </a:r>
            <a:r>
              <a:rPr lang="uk-UA" sz="2400" dirty="0" smtClean="0">
                <a:latin typeface="+mn-lt"/>
              </a:rPr>
              <a:t> не безтурботне веселе проведення вільного часу, а </a:t>
            </a:r>
            <a:r>
              <a:rPr lang="uk-UA" sz="2400" b="1" u="sng" dirty="0" smtClean="0">
                <a:latin typeface="+mn-lt"/>
              </a:rPr>
              <a:t>причина дуже небезпечної хвороби, здолати яку не кожному вдається.</a:t>
            </a:r>
            <a:endParaRPr lang="uk-UA" sz="2400" b="1" u="sng" dirty="0">
              <a:latin typeface="+mn-lt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028384" y="5949280"/>
            <a:ext cx="864096" cy="720080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umblr_mj7w7j9zP51ro8envo1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808979" cy="65527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51520" y="5517232"/>
            <a:ext cx="698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6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</a:rPr>
              <a:t>Дякую за увагу</a:t>
            </a:r>
            <a:r>
              <a:rPr lang="uk-UA" sz="6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</a:rPr>
              <a:t>…</a:t>
            </a:r>
            <a:endParaRPr lang="uk-UA" sz="66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umblr_mdcb0koDLg1qfji2jo1_5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11560" y="404664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</a:rPr>
              <a:t>Що  таке </a:t>
            </a:r>
            <a:r>
              <a:rPr lang="uk-UA" sz="5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</a:rPr>
              <a:t>наркоманія? </a:t>
            </a:r>
            <a:r>
              <a:rPr lang="uk-UA" sz="5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</a:rPr>
              <a:t>???</a:t>
            </a:r>
            <a:endParaRPr lang="uk-UA" sz="54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484784"/>
            <a:ext cx="8605464" cy="3709809"/>
          </a:xfrm>
          <a:prstGeom prst="ribbon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u="sng" dirty="0" smtClean="0">
                <a:latin typeface="+mn-lt"/>
              </a:rPr>
              <a:t>Наркоманія – це захворювання</a:t>
            </a:r>
            <a:r>
              <a:rPr lang="uk-UA" sz="2800" dirty="0" smtClean="0">
                <a:latin typeface="+mn-lt"/>
              </a:rPr>
              <a:t>, що завдає серйозної шкоди здоров</a:t>
            </a:r>
            <a:r>
              <a:rPr lang="en-US" sz="2800" dirty="0" smtClean="0">
                <a:latin typeface="+mn-lt"/>
              </a:rPr>
              <a:t>’</a:t>
            </a:r>
            <a:r>
              <a:rPr lang="uk-UA" sz="2800" dirty="0" smtClean="0">
                <a:latin typeface="+mn-lt"/>
              </a:rPr>
              <a:t>ю людини , призводить до деградації особистості, інвалідності й </a:t>
            </a:r>
            <a:r>
              <a:rPr lang="uk-UA" sz="2800" b="1" i="1" u="sng" dirty="0" smtClean="0">
                <a:latin typeface="+mn-lt"/>
              </a:rPr>
              <a:t>смерті в молодому віці</a:t>
            </a:r>
            <a:r>
              <a:rPr lang="uk-UA" sz="2800" dirty="0" smtClean="0">
                <a:latin typeface="+mn-lt"/>
              </a:rPr>
              <a:t>.</a:t>
            </a:r>
            <a:endParaRPr lang="uk-UA" sz="2800" dirty="0">
              <a:latin typeface="+mn-lt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956376" y="332656"/>
            <a:ext cx="864096" cy="720080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umblr_mdcb0koDLg1qfji2jo1_5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187624" y="260648"/>
            <a:ext cx="6984776" cy="2677656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+mn-lt"/>
              </a:rPr>
              <a:t>   </a:t>
            </a:r>
            <a:r>
              <a:rPr lang="ru-RU" sz="2800" dirty="0" err="1" smtClean="0">
                <a:latin typeface="+mn-lt"/>
              </a:rPr>
              <a:t>Поняття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b="1" i="1" dirty="0" err="1" smtClean="0">
                <a:latin typeface="+mn-lt"/>
              </a:rPr>
              <a:t>наркоманія</a:t>
            </a:r>
            <a:r>
              <a:rPr lang="ru-RU" sz="2800" dirty="0" smtClean="0">
                <a:latin typeface="+mn-lt"/>
              </a:rPr>
              <a:t>  походить </a:t>
            </a:r>
            <a:r>
              <a:rPr lang="ru-RU" sz="2800" dirty="0" err="1" smtClean="0">
                <a:latin typeface="+mn-lt"/>
              </a:rPr>
              <a:t>від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двох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грецьких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слів</a:t>
            </a:r>
            <a:r>
              <a:rPr lang="ru-RU" sz="2800" dirty="0" smtClean="0">
                <a:latin typeface="+mn-lt"/>
              </a:rPr>
              <a:t>:  </a:t>
            </a:r>
            <a:r>
              <a:rPr lang="en-US" sz="2800" b="1" i="1" u="sng" dirty="0" err="1" smtClean="0">
                <a:latin typeface="+mn-lt"/>
              </a:rPr>
              <a:t>narke</a:t>
            </a:r>
            <a:r>
              <a:rPr lang="uk-UA" sz="2800" u="sng" dirty="0" smtClean="0">
                <a:latin typeface="+mn-lt"/>
              </a:rPr>
              <a:t>- </a:t>
            </a:r>
            <a:r>
              <a:rPr lang="uk-UA" sz="2800" u="sng" dirty="0" err="1" smtClean="0">
                <a:latin typeface="+mn-lt"/>
              </a:rPr>
              <a:t>заціпініння</a:t>
            </a:r>
            <a:r>
              <a:rPr lang="uk-UA" sz="2800" u="sng" dirty="0" smtClean="0">
                <a:latin typeface="+mn-lt"/>
              </a:rPr>
              <a:t>, </a:t>
            </a:r>
            <a:r>
              <a:rPr lang="en-US" sz="2800" b="1" i="1" u="sng" dirty="0" smtClean="0">
                <a:latin typeface="+mn-lt"/>
              </a:rPr>
              <a:t>mania</a:t>
            </a:r>
            <a:r>
              <a:rPr lang="uk-UA" sz="2800" i="1" u="sng" dirty="0" smtClean="0">
                <a:latin typeface="+mn-lt"/>
              </a:rPr>
              <a:t> </a:t>
            </a:r>
            <a:r>
              <a:rPr lang="uk-UA" sz="2800" u="sng" dirty="0" smtClean="0">
                <a:latin typeface="+mn-lt"/>
              </a:rPr>
              <a:t>– божевілля, пристрасть , потяг. </a:t>
            </a:r>
          </a:p>
          <a:p>
            <a:pPr algn="ctr"/>
            <a:r>
              <a:rPr lang="uk-UA" sz="2800" dirty="0" smtClean="0">
                <a:latin typeface="+mn-lt"/>
              </a:rPr>
              <a:t>    Цим терміном позначають ненормальний стан організму, викликаний уживанням певних речовин (наркотиків)</a:t>
            </a:r>
            <a:endParaRPr lang="uk-UA" sz="2800" dirty="0">
              <a:latin typeface="+mn-lt"/>
            </a:endParaRPr>
          </a:p>
        </p:txBody>
      </p:sp>
      <p:pic>
        <p:nvPicPr>
          <p:cNvPr id="6" name="Picture 2" descr="http://i.i.ua/photo/images/pic/1/8/691081_14e964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2570">
            <a:off x="5589284" y="2980783"/>
            <a:ext cx="2411703" cy="3122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7" name="Picture 4" descr="http://www.netnarkotik.ru/admin/content/imgcon/outsyrin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66307">
            <a:off x="3296975" y="3354022"/>
            <a:ext cx="2128413" cy="2814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251520" y="5877272"/>
            <a:ext cx="864096" cy="720080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umblr_mjkmcufJbH1r0z7xqo1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8856984" cy="65527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39552" y="915104"/>
            <a:ext cx="8064896" cy="2369880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   </a:t>
            </a:r>
            <a:r>
              <a:rPr lang="ru-RU" sz="2400" dirty="0" smtClean="0">
                <a:latin typeface="+mn-lt"/>
              </a:rPr>
              <a:t>Список </a:t>
            </a:r>
            <a:r>
              <a:rPr lang="ru-RU" sz="2400" dirty="0" err="1" smtClean="0">
                <a:latin typeface="+mn-lt"/>
              </a:rPr>
              <a:t>нароктичних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речовин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дуже</a:t>
            </a:r>
            <a:r>
              <a:rPr lang="ru-RU" sz="2400" dirty="0" smtClean="0">
                <a:latin typeface="+mn-lt"/>
              </a:rPr>
              <a:t> великий </a:t>
            </a:r>
            <a:r>
              <a:rPr lang="ru-RU" sz="2400" dirty="0" err="1" smtClean="0">
                <a:latin typeface="+mn-lt"/>
              </a:rPr>
              <a:t>і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з</a:t>
            </a:r>
            <a:r>
              <a:rPr lang="ru-RU" sz="2400" dirty="0" smtClean="0">
                <a:latin typeface="+mn-lt"/>
              </a:rPr>
              <a:t> роками </a:t>
            </a:r>
            <a:r>
              <a:rPr lang="ru-RU" sz="2400" dirty="0" err="1" smtClean="0">
                <a:latin typeface="+mn-lt"/>
              </a:rPr>
              <a:t>збільшується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внаслідок</a:t>
            </a:r>
            <a:r>
              <a:rPr lang="ru-RU" sz="2400" dirty="0" smtClean="0">
                <a:latin typeface="+mn-lt"/>
              </a:rPr>
              <a:t> синтезу </a:t>
            </a:r>
            <a:r>
              <a:rPr lang="ru-RU" sz="2400" dirty="0" err="1" smtClean="0">
                <a:latin typeface="+mn-lt"/>
              </a:rPr>
              <a:t>нових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сполук</a:t>
            </a:r>
            <a:r>
              <a:rPr lang="ru-RU" sz="2400" dirty="0" smtClean="0">
                <a:latin typeface="+mn-lt"/>
              </a:rPr>
              <a:t>. </a:t>
            </a:r>
          </a:p>
          <a:p>
            <a:r>
              <a:rPr lang="ru-RU" sz="2400" b="1" i="1" dirty="0" smtClean="0">
                <a:latin typeface="+mn-lt"/>
              </a:rPr>
              <a:t>   </a:t>
            </a:r>
            <a:r>
              <a:rPr lang="ru-RU" sz="3200" b="1" i="1" dirty="0" err="1" smtClean="0">
                <a:latin typeface="+mn-lt"/>
              </a:rPr>
              <a:t>Найпоширенішими</a:t>
            </a:r>
            <a:r>
              <a:rPr lang="ru-RU" sz="3200" b="1" i="1" dirty="0" smtClean="0">
                <a:latin typeface="+mn-lt"/>
              </a:rPr>
              <a:t> видами </a:t>
            </a:r>
            <a:r>
              <a:rPr lang="ru-RU" sz="3200" b="1" i="1" dirty="0" err="1" smtClean="0">
                <a:latin typeface="+mn-lt"/>
              </a:rPr>
              <a:t>наркоманії</a:t>
            </a:r>
            <a:r>
              <a:rPr lang="ru-RU" sz="3200" b="1" i="1" dirty="0">
                <a:latin typeface="+mn-lt"/>
              </a:rPr>
              <a:t> </a:t>
            </a:r>
            <a:r>
              <a:rPr lang="ru-RU" sz="3200" b="1" i="1" dirty="0" smtClean="0">
                <a:latin typeface="+mn-lt"/>
              </a:rPr>
              <a:t>є</a:t>
            </a:r>
            <a:r>
              <a:rPr lang="ru-RU" sz="3200" b="1" i="1" dirty="0" smtClean="0">
                <a:latin typeface="+mn-lt"/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алкоголізм</a:t>
            </a:r>
            <a:r>
              <a:rPr lang="ru-RU" sz="2400" dirty="0" smtClean="0">
                <a:latin typeface="+mn-lt"/>
              </a:rPr>
              <a:t> (</a:t>
            </a:r>
            <a:r>
              <a:rPr lang="ru-RU" sz="2400" dirty="0" err="1" smtClean="0">
                <a:latin typeface="+mn-lt"/>
              </a:rPr>
              <a:t>прстрасть</a:t>
            </a:r>
            <a:r>
              <a:rPr lang="ru-RU" sz="2400" dirty="0" smtClean="0">
                <a:latin typeface="+mn-lt"/>
              </a:rPr>
              <a:t> до </a:t>
            </a:r>
            <a:r>
              <a:rPr lang="ru-RU" sz="2400" dirty="0" err="1" smtClean="0">
                <a:latin typeface="+mn-lt"/>
              </a:rPr>
              <a:t>напоїв,що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містять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етенол</a:t>
            </a:r>
            <a:r>
              <a:rPr lang="ru-RU" sz="2400" dirty="0" smtClean="0">
                <a:latin typeface="+mn-lt"/>
              </a:rPr>
              <a:t>);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тютюнокуріння</a:t>
            </a:r>
            <a:r>
              <a:rPr lang="ru-RU" sz="2400" dirty="0" smtClean="0">
                <a:latin typeface="+mn-lt"/>
              </a:rPr>
              <a:t> (</a:t>
            </a:r>
            <a:r>
              <a:rPr lang="ru-RU" sz="2400" dirty="0" err="1" smtClean="0">
                <a:latin typeface="+mn-lt"/>
              </a:rPr>
              <a:t>пристрасть</a:t>
            </a:r>
            <a:r>
              <a:rPr lang="ru-RU" sz="2400" dirty="0" smtClean="0">
                <a:latin typeface="+mn-lt"/>
              </a:rPr>
              <a:t> до </a:t>
            </a:r>
            <a:r>
              <a:rPr lang="ru-RU" sz="2400" dirty="0" err="1" smtClean="0">
                <a:latin typeface="+mn-lt"/>
              </a:rPr>
              <a:t>нікотину</a:t>
            </a:r>
            <a:r>
              <a:rPr lang="ru-RU" sz="2400" dirty="0" smtClean="0">
                <a:latin typeface="+mn-lt"/>
              </a:rPr>
              <a:t>).</a:t>
            </a:r>
          </a:p>
          <a:p>
            <a:endParaRPr lang="uk-UA" sz="2000" dirty="0">
              <a:latin typeface="+mn-lt"/>
            </a:endParaRPr>
          </a:p>
        </p:txBody>
      </p:sp>
      <p:pic>
        <p:nvPicPr>
          <p:cNvPr id="6" name="Picture 4" descr="http://www.islamdag.ru/sites/img/stati/2009/2kv/alhohol01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7936">
            <a:off x="3357634" y="3135522"/>
            <a:ext cx="3519316" cy="21675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7" name="Picture 6" descr="http://uhaweb.hartford.edu/KRAKYTA/C0048330-Kids_smoking_cigarettes-SP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38997">
            <a:off x="661764" y="3175648"/>
            <a:ext cx="2895779" cy="2175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028384" y="5877272"/>
            <a:ext cx="864096" cy="720080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umblr_mjkmcufJbH1r0z7xqo1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8856984" cy="65527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475656" y="260648"/>
            <a:ext cx="6264696" cy="2369880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+mn-lt"/>
              </a:rPr>
              <a:t>   </a:t>
            </a:r>
            <a:r>
              <a:rPr lang="uk-UA" sz="2800" b="1" i="1" u="sng" dirty="0" smtClean="0">
                <a:latin typeface="+mn-lt"/>
              </a:rPr>
              <a:t>Наркотики (наркотичні речовини) </a:t>
            </a:r>
            <a:r>
              <a:rPr lang="uk-UA" sz="2400" dirty="0" smtClean="0">
                <a:latin typeface="+mn-lt"/>
              </a:rPr>
              <a:t>– загальна назва групи речовин різного складу, що виявляють дурманний вплив на свідомість людини, шкодять її здоров</a:t>
            </a:r>
            <a:r>
              <a:rPr lang="en-US" sz="2400" dirty="0" smtClean="0">
                <a:latin typeface="+mn-lt"/>
              </a:rPr>
              <a:t>’</a:t>
            </a:r>
            <a:r>
              <a:rPr lang="uk-UA" sz="2400" dirty="0" smtClean="0">
                <a:latin typeface="+mn-lt"/>
              </a:rPr>
              <a:t>ю, загрожують життю</a:t>
            </a:r>
            <a:r>
              <a:rPr lang="en-US" sz="2400" dirty="0" smtClean="0">
                <a:latin typeface="+mn-lt"/>
              </a:rPr>
              <a:t>.</a:t>
            </a:r>
            <a:endParaRPr lang="uk-UA" sz="2400" dirty="0" smtClean="0">
              <a:latin typeface="+mn-lt"/>
            </a:endParaRPr>
          </a:p>
          <a:p>
            <a:endParaRPr lang="uk-UA" sz="2400" dirty="0" smtClean="0">
              <a:latin typeface="+mn-lt"/>
            </a:endParaRPr>
          </a:p>
        </p:txBody>
      </p:sp>
      <p:pic>
        <p:nvPicPr>
          <p:cNvPr id="6" name="Picture 4" descr="http://25.media.tumblr.com/tumblr_ltjb7eOLYo1r2syoro1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9200">
            <a:off x="3267371" y="2434748"/>
            <a:ext cx="2644323" cy="1995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http://omsk-centr.ru/wp-content/uploads/2010/12/narkoman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32034">
            <a:off x="646834" y="2622475"/>
            <a:ext cx="2613155" cy="3496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8" name="Picture 8" descr="http://drinkblog.ru/wp-content/uploads/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437112"/>
            <a:ext cx="3600400" cy="20950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028384" y="5877272"/>
            <a:ext cx="864096" cy="720080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umblr_mjkmcufJbH1r0z7xqo1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8856984" cy="65527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23528" y="404664"/>
            <a:ext cx="5112568" cy="3046988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+mn-lt"/>
              </a:rPr>
              <a:t>Нині значного поширення набуло вживання наркотичних речовин на основі конопель (гашиш, </a:t>
            </a:r>
            <a:r>
              <a:rPr lang="uk-UA" sz="2400" dirty="0" err="1" smtClean="0">
                <a:latin typeface="+mn-lt"/>
              </a:rPr>
              <a:t>маріхуана</a:t>
            </a:r>
            <a:r>
              <a:rPr lang="uk-UA" sz="2400" dirty="0" smtClean="0">
                <a:latin typeface="+mn-lt"/>
              </a:rPr>
              <a:t>), маку (морфін, героїн), коки (кокаїн) та деяких інших, як природного, так і синтетичного походження, які подібні до перелічених за впливом на організм людини.</a:t>
            </a:r>
            <a:endParaRPr lang="uk-UA" sz="2400" dirty="0">
              <a:latin typeface="+mn-lt"/>
            </a:endParaRPr>
          </a:p>
        </p:txBody>
      </p:sp>
      <p:pic>
        <p:nvPicPr>
          <p:cNvPr id="6" name="Picture 6" descr="http://25.media.tumblr.com/78980fadb5fec7ffc6454b9ea0d6c59d/tumblr_mjnkpvy49u1s4c2g6o1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7409">
            <a:off x="5533476" y="255241"/>
            <a:ext cx="2835508" cy="40700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4" descr="http://24.media.tumblr.com/7e6b1fcfcb8920c5221a63b4f66bb03f/tumblr_miyg3nU2841rko8yqo1_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76517">
            <a:off x="4204239" y="3941282"/>
            <a:ext cx="2537199" cy="20617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8" name="Picture 16" descr="http://25.media.tumblr.com/5f10a1d0997796535ddedaa4cff4d571/tumblr_mjebjdUDzR1qdg6sho1_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75081">
            <a:off x="6859962" y="4170102"/>
            <a:ext cx="1842282" cy="2446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179512" y="5877272"/>
            <a:ext cx="864096" cy="720080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umblr_mh3e0ucQ4C1rq754fo1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67544" y="548680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</a:rPr>
              <a:t>Проявами наркоманії є:</a:t>
            </a:r>
            <a:endParaRPr lang="uk-UA" sz="44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Лента лицом вниз 5"/>
          <p:cNvSpPr/>
          <p:nvPr/>
        </p:nvSpPr>
        <p:spPr>
          <a:xfrm>
            <a:off x="216024" y="1844824"/>
            <a:ext cx="8676456" cy="3024336"/>
          </a:xfrm>
          <a:prstGeom prst="ribb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tx1"/>
                </a:solidFill>
              </a:rPr>
              <a:t>  Непереборний потяг до прийому наркотиків (пристрасть до них)</a:t>
            </a:r>
          </a:p>
          <a:p>
            <a:pPr algn="ctr"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tx1"/>
                </a:solidFill>
              </a:rPr>
              <a:t>Потреба в підвищеній кількості наркотичної речовини порівняно з одноразовим попереднім уживанням.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251520" y="5877272"/>
            <a:ext cx="864096" cy="720080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umblr_mjkmcufJbH1r0z7xqo1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8856984" cy="65527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403648" y="1484784"/>
            <a:ext cx="6048672" cy="3046988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+mn-lt"/>
              </a:rPr>
              <a:t>Саме ці </a:t>
            </a:r>
            <a:r>
              <a:rPr lang="uk-UA" sz="3200" u="sng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вкрай небезпечні речовини</a:t>
            </a:r>
            <a:r>
              <a:rPr lang="uk-UA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 </a:t>
            </a:r>
            <a:r>
              <a:rPr lang="uk-UA" sz="3200" dirty="0" smtClean="0">
                <a:latin typeface="+mn-lt"/>
              </a:rPr>
              <a:t>й називають наркотиками. Їх відмінність від алкоголю та нікотину полягає в тому, що фізична залежність від них розвивається не так стрімко.</a:t>
            </a:r>
            <a:endParaRPr lang="uk-UA" sz="3200" dirty="0">
              <a:latin typeface="+mn-lt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28384" y="188640"/>
            <a:ext cx="864096" cy="720080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umblr_mh3e0ucQ4C1rq754fo1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7056784" cy="2677656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+mn-lt"/>
              </a:rPr>
              <a:t>При вживання наркотиків приємний стан ейфорії, відчуття бадьорості швидко змінюються поганим самопочуттям, появою спочатку психічної залежності (непереборного потягу до вживання наркотиків), а потім і фізичної залежності.</a:t>
            </a:r>
            <a:endParaRPr lang="uk-UA" sz="2800" dirty="0">
              <a:latin typeface="+mn-lt"/>
            </a:endParaRPr>
          </a:p>
        </p:txBody>
      </p:sp>
      <p:pic>
        <p:nvPicPr>
          <p:cNvPr id="6" name="Picture 7" descr="D:\tumblr_mjb6d19Zzi1r6tfj7o1_5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15465">
            <a:off x="366084" y="3291266"/>
            <a:ext cx="2963101" cy="1665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7" name="Picture 9" descr="http://24.media.tumblr.com/ae4434b7d2ce7d90868b9406c7014055/tumblr_mjt141IOUQ1ri5yoso1_50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797152"/>
            <a:ext cx="3034308" cy="1633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Скругленная соединительная линия 12"/>
          <p:cNvCxnSpPr>
            <a:stCxn id="6" idx="2"/>
            <a:endCxn id="7" idx="1"/>
          </p:cNvCxnSpPr>
          <p:nvPr/>
        </p:nvCxnSpPr>
        <p:spPr>
          <a:xfrm rot="16200000" flipH="1">
            <a:off x="2399184" y="4449129"/>
            <a:ext cx="657847" cy="1671562"/>
          </a:xfrm>
          <a:prstGeom prst="curvedConnector2">
            <a:avLst/>
          </a:prstGeom>
          <a:ln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11" descr="http://24.media.tumblr.com/d1ad3d0852033bb34b540fe5450e2bb0/tumblr_miortgU43M1rue90ro1_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00420">
            <a:off x="5793140" y="3036322"/>
            <a:ext cx="2626424" cy="1696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0000" endA="300" endPos="55000" dir="5400000" sy="-100000" algn="bl" rotWithShape="0"/>
          </a:effectLst>
        </p:spPr>
      </p:pic>
      <p:cxnSp>
        <p:nvCxnSpPr>
          <p:cNvPr id="10" name="Скругленная соединительная линия 21"/>
          <p:cNvCxnSpPr>
            <a:stCxn id="7" idx="3"/>
            <a:endCxn id="9" idx="2"/>
          </p:cNvCxnSpPr>
          <p:nvPr/>
        </p:nvCxnSpPr>
        <p:spPr>
          <a:xfrm flipV="1">
            <a:off x="6598196" y="4729355"/>
            <a:ext cx="434133" cy="884479"/>
          </a:xfrm>
          <a:prstGeom prst="curvedConnector2">
            <a:avLst/>
          </a:prstGeom>
          <a:ln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3528" y="3356992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n>
                  <a:solidFill>
                    <a:schemeClr val="bg1"/>
                  </a:solidFill>
                </a:ln>
                <a:latin typeface="+mj-lt"/>
              </a:rPr>
              <a:t>1</a:t>
            </a:r>
            <a:endParaRPr lang="uk-UA" sz="4000" dirty="0">
              <a:ln>
                <a:solidFill>
                  <a:schemeClr val="bg1"/>
                </a:solidFill>
              </a:ln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5896" y="5733256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n>
                  <a:solidFill>
                    <a:schemeClr val="bg1"/>
                  </a:solidFill>
                </a:ln>
                <a:latin typeface="+mj-lt"/>
              </a:rPr>
              <a:t>2</a:t>
            </a:r>
            <a:endParaRPr lang="uk-UA" sz="4000" dirty="0">
              <a:ln>
                <a:solidFill>
                  <a:schemeClr val="bg1"/>
                </a:solidFill>
              </a:ln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44408" y="2996952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n>
                  <a:solidFill>
                    <a:schemeClr val="bg1"/>
                  </a:solidFill>
                </a:ln>
                <a:latin typeface="+mj-lt"/>
              </a:rPr>
              <a:t>3</a:t>
            </a:r>
            <a:endParaRPr lang="uk-UA" sz="4000" dirty="0">
              <a:ln>
                <a:solidFill>
                  <a:schemeClr val="bg1"/>
                </a:solidFill>
              </a:ln>
              <a:latin typeface="+mj-lt"/>
            </a:endParaRPr>
          </a:p>
        </p:txBody>
      </p:sp>
      <p:cxnSp>
        <p:nvCxnSpPr>
          <p:cNvPr id="14" name="Скругленная соединительная линия 13"/>
          <p:cNvCxnSpPr>
            <a:stCxn id="9" idx="1"/>
            <a:endCxn id="6" idx="3"/>
          </p:cNvCxnSpPr>
          <p:nvPr/>
        </p:nvCxnSpPr>
        <p:spPr>
          <a:xfrm rot="10800000" flipV="1">
            <a:off x="3327051" y="3769843"/>
            <a:ext cx="2471100" cy="274894"/>
          </a:xfrm>
          <a:prstGeom prst="curvedConnector3">
            <a:avLst>
              <a:gd name="adj1" fmla="val 50000"/>
            </a:avLst>
          </a:prstGeom>
          <a:ln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028384" y="260648"/>
            <a:ext cx="864096" cy="720080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478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8</cp:revision>
  <dcterms:created xsi:type="dcterms:W3CDTF">2015-03-31T17:07:24Z</dcterms:created>
  <dcterms:modified xsi:type="dcterms:W3CDTF">2015-03-31T17:36:17Z</dcterms:modified>
</cp:coreProperties>
</file>