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660"/>
  </p:normalViewPr>
  <p:slideViewPr>
    <p:cSldViewPr>
      <p:cViewPr>
        <p:scale>
          <a:sx n="107" d="100"/>
          <a:sy n="107" d="100"/>
        </p:scale>
        <p:origin x="-1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A02B-BF96-4C8E-8D6C-330EF72FC7E7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0CB59-7A7C-4AD7-AC03-E03312B554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A02B-BF96-4C8E-8D6C-330EF72FC7E7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0CB59-7A7C-4AD7-AC03-E03312B554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A02B-BF96-4C8E-8D6C-330EF72FC7E7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0CB59-7A7C-4AD7-AC03-E03312B554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A02B-BF96-4C8E-8D6C-330EF72FC7E7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0CB59-7A7C-4AD7-AC03-E03312B554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A02B-BF96-4C8E-8D6C-330EF72FC7E7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0CB59-7A7C-4AD7-AC03-E03312B554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A02B-BF96-4C8E-8D6C-330EF72FC7E7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0CB59-7A7C-4AD7-AC03-E03312B5541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A02B-BF96-4C8E-8D6C-330EF72FC7E7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0CB59-7A7C-4AD7-AC03-E03312B554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A02B-BF96-4C8E-8D6C-330EF72FC7E7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0CB59-7A7C-4AD7-AC03-E03312B554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A02B-BF96-4C8E-8D6C-330EF72FC7E7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0CB59-7A7C-4AD7-AC03-E03312B554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A02B-BF96-4C8E-8D6C-330EF72FC7E7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E0CB59-7A7C-4AD7-AC03-E03312B554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A02B-BF96-4C8E-8D6C-330EF72FC7E7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0CB59-7A7C-4AD7-AC03-E03312B554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FEEA02B-BF96-4C8E-8D6C-330EF72FC7E7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AE0CB59-7A7C-4AD7-AC03-E03312B5541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920879" cy="908720"/>
          </a:xfrm>
          <a:noFill/>
          <a:scene3d>
            <a:camera prst="orthographicFront"/>
            <a:lightRig rig="freezing" dir="t">
              <a:rot lat="0" lon="0" rev="5640000"/>
            </a:lightRig>
          </a:scene3d>
          <a:sp3d>
            <a:bevelT w="139700" prst="cross"/>
          </a:sp3d>
        </p:spPr>
        <p:txBody>
          <a:bodyPr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/>
            <a:r>
              <a:rPr lang="uk-UA" sz="4800" b="1" i="1" dirty="0" err="1" smtClean="0">
                <a:solidFill>
                  <a:schemeClr val="bg1"/>
                </a:solidFill>
                <a:latin typeface="Bookman Old Style" pitchFamily="18" charset="0"/>
              </a:rPr>
              <a:t>ТеоріЇ</a:t>
            </a:r>
            <a:r>
              <a:rPr lang="uk-UA" sz="48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uk-UA" sz="4800" b="1" i="1" dirty="0" smtClean="0">
                <a:solidFill>
                  <a:schemeClr val="bg1"/>
                </a:solidFill>
                <a:latin typeface="Bookman Old Style" pitchFamily="18" charset="0"/>
              </a:rPr>
              <a:t>старіння</a:t>
            </a:r>
            <a:endParaRPr lang="ru-RU" sz="4800" b="1" i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pic>
        <p:nvPicPr>
          <p:cNvPr id="4" name="Рисунок 3" descr="загруженное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923" y="2025206"/>
            <a:ext cx="8901573" cy="324975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216495"/>
            <a:ext cx="4968552" cy="4653136"/>
          </a:xfrm>
        </p:spPr>
        <p:txBody>
          <a:bodyPr>
            <a:noAutofit/>
          </a:bodyPr>
          <a:lstStyle/>
          <a:p>
            <a:r>
              <a:rPr lang="ru-RU" sz="2600" dirty="0" smtClean="0">
                <a:latin typeface="Bookman Old Style" pitchFamily="18" charset="0"/>
              </a:rPr>
              <a:t>   </a:t>
            </a:r>
            <a:r>
              <a:rPr lang="ru-RU" sz="2600" dirty="0" err="1" smtClean="0">
                <a:latin typeface="Bookman Old Style" pitchFamily="18" charset="0"/>
              </a:rPr>
              <a:t>Біологічний</a:t>
            </a:r>
            <a:r>
              <a:rPr lang="ru-RU" sz="2600" dirty="0" smtClean="0">
                <a:latin typeface="Bookman Old Style" pitchFamily="18" charset="0"/>
              </a:rPr>
              <a:t> </a:t>
            </a:r>
            <a:r>
              <a:rPr lang="ru-RU" sz="2600" dirty="0" err="1" smtClean="0">
                <a:latin typeface="Bookman Old Style" pitchFamily="18" charset="0"/>
              </a:rPr>
              <a:t>процес</a:t>
            </a:r>
            <a:r>
              <a:rPr lang="ru-RU" sz="2600" dirty="0" smtClean="0">
                <a:latin typeface="Bookman Old Style" pitchFamily="18" charset="0"/>
              </a:rPr>
              <a:t> </a:t>
            </a:r>
            <a:r>
              <a:rPr lang="ru-RU" sz="2600" dirty="0" err="1" smtClean="0">
                <a:latin typeface="Bookman Old Style" pitchFamily="18" charset="0"/>
              </a:rPr>
              <a:t>старіння</a:t>
            </a:r>
            <a:r>
              <a:rPr lang="ru-RU" sz="2600" dirty="0" smtClean="0">
                <a:latin typeface="Bookman Old Style" pitchFamily="18" charset="0"/>
              </a:rPr>
              <a:t> в </a:t>
            </a:r>
            <a:r>
              <a:rPr lang="ru-RU" sz="2600" dirty="0" err="1" smtClean="0">
                <a:latin typeface="Bookman Old Style" pitchFamily="18" charset="0"/>
              </a:rPr>
              <a:t>усі</a:t>
            </a:r>
            <a:r>
              <a:rPr lang="ru-RU" sz="2600" dirty="0" smtClean="0">
                <a:latin typeface="Bookman Old Style" pitchFamily="18" charset="0"/>
              </a:rPr>
              <a:t> </a:t>
            </a:r>
            <a:r>
              <a:rPr lang="ru-RU" sz="2600" dirty="0" err="1" smtClean="0">
                <a:latin typeface="Bookman Old Style" pitchFamily="18" charset="0"/>
              </a:rPr>
              <a:t>часи</a:t>
            </a:r>
            <a:r>
              <a:rPr lang="ru-RU" sz="2600" dirty="0" smtClean="0">
                <a:latin typeface="Bookman Old Style" pitchFamily="18" charset="0"/>
              </a:rPr>
              <a:t> </a:t>
            </a:r>
            <a:r>
              <a:rPr lang="ru-RU" sz="2600" dirty="0" err="1" smtClean="0">
                <a:latin typeface="Bookman Old Style" pitchFamily="18" charset="0"/>
              </a:rPr>
              <a:t>викликав</a:t>
            </a:r>
            <a:r>
              <a:rPr lang="ru-RU" sz="2600" dirty="0" smtClean="0">
                <a:latin typeface="Bookman Old Style" pitchFamily="18" charset="0"/>
              </a:rPr>
              <a:t> </a:t>
            </a:r>
            <a:r>
              <a:rPr lang="ru-RU" sz="2600" dirty="0" err="1" smtClean="0">
                <a:latin typeface="Bookman Old Style" pitchFamily="18" charset="0"/>
              </a:rPr>
              <a:t>інтерес</a:t>
            </a:r>
            <a:r>
              <a:rPr lang="ru-RU" sz="2600" dirty="0" smtClean="0">
                <a:latin typeface="Bookman Old Style" pitchFamily="18" charset="0"/>
              </a:rPr>
              <a:t> </a:t>
            </a:r>
            <a:r>
              <a:rPr lang="ru-RU" sz="2600" dirty="0" err="1" smtClean="0">
                <a:latin typeface="Bookman Old Style" pitchFamily="18" charset="0"/>
              </a:rPr>
              <a:t>вчених</a:t>
            </a:r>
            <a:r>
              <a:rPr lang="ru-RU" sz="2600" dirty="0" smtClean="0">
                <a:latin typeface="Bookman Old Style" pitchFamily="18" charset="0"/>
              </a:rPr>
              <a:t> і </a:t>
            </a:r>
            <a:r>
              <a:rPr lang="ru-RU" sz="2600" dirty="0" err="1" smtClean="0">
                <a:latin typeface="Bookman Old Style" pitchFamily="18" charset="0"/>
              </a:rPr>
              <a:t>простих</a:t>
            </a:r>
            <a:r>
              <a:rPr lang="ru-RU" sz="2600" dirty="0" smtClean="0">
                <a:latin typeface="Bookman Old Style" pitchFamily="18" charset="0"/>
              </a:rPr>
              <a:t> людей. Людина - </a:t>
            </a:r>
            <a:r>
              <a:rPr lang="ru-RU" sz="2600" dirty="0" err="1" smtClean="0">
                <a:latin typeface="Bookman Old Style" pitchFamily="18" charset="0"/>
              </a:rPr>
              <a:t>єдина</a:t>
            </a:r>
            <a:r>
              <a:rPr lang="ru-RU" sz="2600" dirty="0" smtClean="0">
                <a:latin typeface="Bookman Old Style" pitchFamily="18" charset="0"/>
              </a:rPr>
              <a:t> </a:t>
            </a:r>
            <a:r>
              <a:rPr lang="ru-RU" sz="2600" dirty="0" err="1" smtClean="0">
                <a:latin typeface="Bookman Old Style" pitchFamily="18" charset="0"/>
              </a:rPr>
              <a:t>з</a:t>
            </a:r>
            <a:r>
              <a:rPr lang="ru-RU" sz="2600" dirty="0" smtClean="0">
                <a:latin typeface="Bookman Old Style" pitchFamily="18" charset="0"/>
              </a:rPr>
              <a:t> </a:t>
            </a:r>
            <a:r>
              <a:rPr lang="ru-RU" sz="2600" dirty="0" err="1" smtClean="0">
                <a:latin typeface="Bookman Old Style" pitchFamily="18" charset="0"/>
              </a:rPr>
              <a:t>живих</a:t>
            </a:r>
            <a:r>
              <a:rPr lang="ru-RU" sz="2600" dirty="0" smtClean="0">
                <a:latin typeface="Bookman Old Style" pitchFamily="18" charset="0"/>
              </a:rPr>
              <a:t> </a:t>
            </a:r>
            <a:r>
              <a:rPr lang="ru-RU" sz="2600" dirty="0" err="1" smtClean="0">
                <a:latin typeface="Bookman Old Style" pitchFamily="18" charset="0"/>
              </a:rPr>
              <a:t>істот</a:t>
            </a:r>
            <a:r>
              <a:rPr lang="ru-RU" sz="2600" dirty="0" smtClean="0">
                <a:latin typeface="Bookman Old Style" pitchFamily="18" charset="0"/>
              </a:rPr>
              <a:t>, </a:t>
            </a:r>
            <a:r>
              <a:rPr lang="ru-RU" sz="2600" dirty="0" err="1" smtClean="0">
                <a:latin typeface="Bookman Old Style" pitchFamily="18" charset="0"/>
              </a:rPr>
              <a:t>усвідомлює</a:t>
            </a:r>
            <a:r>
              <a:rPr lang="ru-RU" sz="2600" dirty="0" smtClean="0">
                <a:latin typeface="Bookman Old Style" pitchFamily="18" charset="0"/>
              </a:rPr>
              <a:t> свою </a:t>
            </a:r>
            <a:r>
              <a:rPr lang="ru-RU" sz="2600" dirty="0" err="1" smtClean="0">
                <a:latin typeface="Bookman Old Style" pitchFamily="18" charset="0"/>
              </a:rPr>
              <a:t>смертність</a:t>
            </a:r>
            <a:r>
              <a:rPr lang="ru-RU" sz="2600" dirty="0" smtClean="0">
                <a:latin typeface="Bookman Old Style" pitchFamily="18" charset="0"/>
              </a:rPr>
              <a:t>. А </a:t>
            </a:r>
            <a:r>
              <a:rPr lang="ru-RU" sz="2600" dirty="0" err="1" smtClean="0">
                <a:latin typeface="Bookman Old Style" pitchFamily="18" charset="0"/>
              </a:rPr>
              <a:t>також</a:t>
            </a:r>
            <a:r>
              <a:rPr lang="ru-RU" sz="2600" dirty="0" smtClean="0">
                <a:latin typeface="Bookman Old Style" pitchFamily="18" charset="0"/>
              </a:rPr>
              <a:t> те, </a:t>
            </a:r>
            <a:r>
              <a:rPr lang="ru-RU" sz="2600" dirty="0" err="1" smtClean="0">
                <a:latin typeface="Bookman Old Style" pitchFamily="18" charset="0"/>
              </a:rPr>
              <a:t>що</a:t>
            </a:r>
            <a:r>
              <a:rPr lang="ru-RU" sz="2600" dirty="0" smtClean="0">
                <a:latin typeface="Bookman Old Style" pitchFamily="18" charset="0"/>
              </a:rPr>
              <a:t> </a:t>
            </a:r>
            <a:r>
              <a:rPr lang="ru-RU" sz="2600" dirty="0" err="1" smtClean="0">
                <a:latin typeface="Bookman Old Style" pitchFamily="18" charset="0"/>
              </a:rPr>
              <a:t>їй</a:t>
            </a:r>
            <a:r>
              <a:rPr lang="ru-RU" sz="2600" dirty="0" smtClean="0">
                <a:latin typeface="Bookman Old Style" pitchFamily="18" charset="0"/>
              </a:rPr>
              <a:t> </a:t>
            </a:r>
            <a:r>
              <a:rPr lang="ru-RU" sz="2600" dirty="0" err="1" smtClean="0">
                <a:latin typeface="Bookman Old Style" pitchFamily="18" charset="0"/>
              </a:rPr>
              <a:t>передує</a:t>
            </a:r>
            <a:r>
              <a:rPr lang="ru-RU" sz="2600" dirty="0" smtClean="0">
                <a:latin typeface="Bookman Old Style" pitchFamily="18" charset="0"/>
              </a:rPr>
              <a:t> </a:t>
            </a:r>
            <a:r>
              <a:rPr lang="ru-RU" sz="2600" dirty="0" err="1" smtClean="0">
                <a:latin typeface="Bookman Old Style" pitchFamily="18" charset="0"/>
              </a:rPr>
              <a:t>старість</a:t>
            </a:r>
            <a:r>
              <a:rPr lang="ru-RU" sz="2600" dirty="0" smtClean="0">
                <a:latin typeface="Bookman Old Style" pitchFamily="18" charset="0"/>
              </a:rPr>
              <a:t>. </a:t>
            </a:r>
            <a:r>
              <a:rPr lang="ru-RU" sz="2600" dirty="0" err="1" smtClean="0">
                <a:latin typeface="Bookman Old Style" pitchFamily="18" charset="0"/>
              </a:rPr>
              <a:t>Які</a:t>
            </a:r>
            <a:r>
              <a:rPr lang="ru-RU" sz="2600" dirty="0" smtClean="0">
                <a:latin typeface="Bookman Old Style" pitchFamily="18" charset="0"/>
              </a:rPr>
              <a:t> </a:t>
            </a:r>
            <a:r>
              <a:rPr lang="ru-RU" sz="2600" dirty="0" err="1" smtClean="0">
                <a:latin typeface="Bookman Old Style" pitchFamily="18" charset="0"/>
              </a:rPr>
              <a:t>існують</a:t>
            </a:r>
            <a:r>
              <a:rPr lang="ru-RU" sz="2600" dirty="0" smtClean="0">
                <a:latin typeface="Bookman Old Style" pitchFamily="18" charset="0"/>
              </a:rPr>
              <a:t> </a:t>
            </a:r>
            <a:r>
              <a:rPr lang="ru-RU" sz="2600" dirty="0" err="1" smtClean="0">
                <a:latin typeface="Bookman Old Style" pitchFamily="18" charset="0"/>
              </a:rPr>
              <a:t>теорії</a:t>
            </a:r>
            <a:r>
              <a:rPr lang="ru-RU" sz="2600" dirty="0" smtClean="0">
                <a:latin typeface="Bookman Old Style" pitchFamily="18" charset="0"/>
              </a:rPr>
              <a:t> та </a:t>
            </a:r>
            <a:r>
              <a:rPr lang="ru-RU" sz="2600" dirty="0" err="1" smtClean="0">
                <a:latin typeface="Bookman Old Style" pitchFamily="18" charset="0"/>
              </a:rPr>
              <a:t>механізми</a:t>
            </a:r>
            <a:r>
              <a:rPr lang="ru-RU" sz="2600" dirty="0" smtClean="0">
                <a:latin typeface="Bookman Old Style" pitchFamily="18" charset="0"/>
              </a:rPr>
              <a:t> </a:t>
            </a:r>
            <a:r>
              <a:rPr lang="ru-RU" sz="2600" dirty="0" err="1" smtClean="0">
                <a:latin typeface="Bookman Old Style" pitchFamily="18" charset="0"/>
              </a:rPr>
              <a:t>старіння</a:t>
            </a:r>
            <a:r>
              <a:rPr lang="ru-RU" sz="2600" dirty="0" smtClean="0">
                <a:latin typeface="Bookman Old Style" pitchFamily="18" charset="0"/>
              </a:rPr>
              <a:t>?</a:t>
            </a:r>
            <a:endParaRPr lang="ru-RU" sz="2600" dirty="0">
              <a:latin typeface="Bookman Old Style" pitchFamily="18" charset="0"/>
            </a:endParaRPr>
          </a:p>
        </p:txBody>
      </p:sp>
      <p:pic>
        <p:nvPicPr>
          <p:cNvPr id="4" name="Рисунок 3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7091" y="2924943"/>
            <a:ext cx="3816424" cy="36664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188640"/>
            <a:ext cx="3958494" cy="2592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16632"/>
            <a:ext cx="5631285" cy="4752528"/>
          </a:xfrm>
        </p:spPr>
        <p:txBody>
          <a:bodyPr>
            <a:noAutofit/>
          </a:bodyPr>
          <a:lstStyle/>
          <a:p>
            <a:r>
              <a:rPr lang="ru-RU" sz="2300" dirty="0" smtClean="0"/>
              <a:t>    </a:t>
            </a:r>
            <a:r>
              <a:rPr lang="ru-RU" sz="2300" dirty="0" err="1" smtClean="0">
                <a:solidFill>
                  <a:srgbClr val="FF0000"/>
                </a:solidFill>
              </a:rPr>
              <a:t>Теломерна</a:t>
            </a:r>
            <a:r>
              <a:rPr lang="ru-RU" sz="2300" dirty="0" smtClean="0">
                <a:solidFill>
                  <a:srgbClr val="FF0000"/>
                </a:solidFill>
              </a:rPr>
              <a:t> </a:t>
            </a:r>
            <a:r>
              <a:rPr lang="ru-RU" sz="2300" dirty="0" err="1" smtClean="0">
                <a:solidFill>
                  <a:srgbClr val="FF0000"/>
                </a:solidFill>
              </a:rPr>
              <a:t>теорія</a:t>
            </a:r>
            <a:r>
              <a:rPr lang="ru-RU" sz="2300" dirty="0" smtClean="0">
                <a:solidFill>
                  <a:srgbClr val="FF0000"/>
                </a:solidFill>
              </a:rPr>
              <a:t> </a:t>
            </a:r>
            <a:r>
              <a:rPr lang="ru-RU" sz="2300" dirty="0" err="1" smtClean="0"/>
              <a:t>старіння</a:t>
            </a:r>
            <a:r>
              <a:rPr lang="ru-RU" sz="2300" dirty="0" smtClean="0"/>
              <a:t> </a:t>
            </a:r>
            <a:r>
              <a:rPr lang="ru-RU" sz="2300" dirty="0" err="1" smtClean="0"/>
              <a:t>грунтується</a:t>
            </a:r>
            <a:r>
              <a:rPr lang="ru-RU" sz="2300" dirty="0" smtClean="0"/>
              <a:t> на </a:t>
            </a:r>
            <a:r>
              <a:rPr lang="ru-RU" sz="2300" dirty="0" err="1" smtClean="0"/>
              <a:t>відкритті</a:t>
            </a:r>
            <a:r>
              <a:rPr lang="ru-RU" sz="2300" dirty="0" smtClean="0"/>
              <a:t> </a:t>
            </a:r>
            <a:r>
              <a:rPr lang="ru-RU" sz="2300" dirty="0" err="1" smtClean="0"/>
              <a:t>американського</a:t>
            </a:r>
            <a:r>
              <a:rPr lang="ru-RU" sz="2300" dirty="0" smtClean="0"/>
              <a:t> геронтолога </a:t>
            </a:r>
            <a:r>
              <a:rPr lang="ru-RU" sz="2300" dirty="0" smtClean="0"/>
              <a:t>       </a:t>
            </a:r>
            <a:r>
              <a:rPr lang="ru-RU" sz="2300" dirty="0" smtClean="0">
                <a:solidFill>
                  <a:srgbClr val="FF0000"/>
                </a:solidFill>
              </a:rPr>
              <a:t>Л</a:t>
            </a:r>
            <a:r>
              <a:rPr lang="ru-RU" sz="2300" dirty="0" smtClean="0">
                <a:solidFill>
                  <a:srgbClr val="FF0000"/>
                </a:solidFill>
              </a:rPr>
              <a:t>. </a:t>
            </a:r>
            <a:r>
              <a:rPr lang="ru-RU" sz="2300" dirty="0" err="1" smtClean="0">
                <a:solidFill>
                  <a:srgbClr val="FF0000"/>
                </a:solidFill>
              </a:rPr>
              <a:t>Гейфліка</a:t>
            </a:r>
            <a:r>
              <a:rPr lang="ru-RU" sz="2300" dirty="0" smtClean="0"/>
              <a:t>, </a:t>
            </a:r>
            <a:r>
              <a:rPr lang="ru-RU" sz="2300" dirty="0" err="1" smtClean="0"/>
              <a:t>зробленому</a:t>
            </a:r>
            <a:r>
              <a:rPr lang="ru-RU" sz="2300" dirty="0" smtClean="0"/>
              <a:t> в 1961 </a:t>
            </a:r>
            <a:r>
              <a:rPr lang="ru-RU" sz="2300" dirty="0" err="1" smtClean="0"/>
              <a:t>році</a:t>
            </a:r>
            <a:r>
              <a:rPr lang="ru-RU" sz="2300" dirty="0" smtClean="0"/>
              <a:t>. </a:t>
            </a:r>
            <a:r>
              <a:rPr lang="ru-RU" sz="2300" dirty="0" err="1" smtClean="0"/>
              <a:t>Він</a:t>
            </a:r>
            <a:r>
              <a:rPr lang="ru-RU" sz="2300" dirty="0" smtClean="0"/>
              <a:t> </a:t>
            </a:r>
            <a:r>
              <a:rPr lang="ru-RU" sz="2300" dirty="0" err="1" smtClean="0"/>
              <a:t>виявив</a:t>
            </a:r>
            <a:r>
              <a:rPr lang="ru-RU" sz="2300" dirty="0" smtClean="0"/>
              <a:t>, </a:t>
            </a:r>
            <a:r>
              <a:rPr lang="ru-RU" sz="2300" dirty="0" err="1" smtClean="0"/>
              <a:t>що</a:t>
            </a:r>
            <a:r>
              <a:rPr lang="ru-RU" sz="2300" dirty="0" smtClean="0"/>
              <a:t> </a:t>
            </a:r>
            <a:r>
              <a:rPr lang="ru-RU" sz="2300" dirty="0" err="1" smtClean="0"/>
              <a:t>здатні</a:t>
            </a:r>
            <a:r>
              <a:rPr lang="ru-RU" sz="2300" dirty="0" smtClean="0"/>
              <a:t> до </a:t>
            </a:r>
            <a:r>
              <a:rPr lang="ru-RU" sz="2300" dirty="0" err="1" smtClean="0"/>
              <a:t>поділу</a:t>
            </a:r>
            <a:r>
              <a:rPr lang="ru-RU" sz="2300" dirty="0" smtClean="0"/>
              <a:t> </a:t>
            </a:r>
            <a:r>
              <a:rPr lang="ru-RU" sz="2300" dirty="0" err="1" smtClean="0"/>
              <a:t>клітини</a:t>
            </a:r>
            <a:r>
              <a:rPr lang="ru-RU" sz="2300" dirty="0" smtClean="0"/>
              <a:t> </a:t>
            </a:r>
            <a:r>
              <a:rPr lang="ru-RU" sz="2300" dirty="0" err="1" smtClean="0"/>
              <a:t>шкіри</a:t>
            </a:r>
            <a:r>
              <a:rPr lang="ru-RU" sz="2300" dirty="0" smtClean="0"/>
              <a:t> </a:t>
            </a:r>
            <a:r>
              <a:rPr lang="ru-RU" sz="2300" dirty="0" err="1" smtClean="0"/>
              <a:t>діляться</a:t>
            </a:r>
            <a:r>
              <a:rPr lang="ru-RU" sz="2300" dirty="0" smtClean="0"/>
              <a:t> </a:t>
            </a:r>
            <a:r>
              <a:rPr lang="ru-RU" sz="2300" dirty="0" err="1" smtClean="0"/>
              <a:t>тільки</a:t>
            </a:r>
            <a:r>
              <a:rPr lang="ru-RU" sz="2300" dirty="0" smtClean="0"/>
              <a:t> </a:t>
            </a:r>
            <a:r>
              <a:rPr lang="ru-RU" sz="2300" dirty="0" err="1" smtClean="0"/>
              <a:t>близько</a:t>
            </a:r>
            <a:r>
              <a:rPr lang="ru-RU" sz="2300" dirty="0" smtClean="0"/>
              <a:t> </a:t>
            </a:r>
            <a:r>
              <a:rPr lang="ru-RU" sz="2300" dirty="0" smtClean="0">
                <a:solidFill>
                  <a:srgbClr val="FF0000"/>
                </a:solidFill>
              </a:rPr>
              <a:t>50 </a:t>
            </a:r>
            <a:r>
              <a:rPr lang="ru-RU" sz="2300" dirty="0" err="1" smtClean="0">
                <a:solidFill>
                  <a:srgbClr val="FF0000"/>
                </a:solidFill>
              </a:rPr>
              <a:t>разів</a:t>
            </a:r>
            <a:r>
              <a:rPr lang="ru-RU" sz="2300" dirty="0" smtClean="0"/>
              <a:t>. </a:t>
            </a:r>
            <a:r>
              <a:rPr lang="ru-RU" sz="2300" dirty="0" err="1" smtClean="0"/>
              <a:t>Пізніше</a:t>
            </a:r>
            <a:r>
              <a:rPr lang="ru-RU" sz="2300" dirty="0" smtClean="0"/>
              <a:t> </a:t>
            </a:r>
            <a:r>
              <a:rPr lang="ru-RU" sz="2300" dirty="0" err="1" smtClean="0"/>
              <a:t>ця</a:t>
            </a:r>
            <a:r>
              <a:rPr lang="ru-RU" sz="2300" dirty="0" smtClean="0"/>
              <a:t> </a:t>
            </a:r>
            <a:r>
              <a:rPr lang="ru-RU" sz="2300" dirty="0" smtClean="0">
                <a:solidFill>
                  <a:srgbClr val="FF0000"/>
                </a:solidFill>
              </a:rPr>
              <a:t>«межа </a:t>
            </a:r>
            <a:r>
              <a:rPr lang="ru-RU" sz="2300" dirty="0" err="1" smtClean="0">
                <a:solidFill>
                  <a:srgbClr val="FF0000"/>
                </a:solidFill>
              </a:rPr>
              <a:t>Гейфліка</a:t>
            </a:r>
            <a:r>
              <a:rPr lang="ru-RU" sz="2300" dirty="0" smtClean="0">
                <a:solidFill>
                  <a:srgbClr val="FF0000"/>
                </a:solidFill>
              </a:rPr>
              <a:t>» </a:t>
            </a:r>
            <a:r>
              <a:rPr lang="ru-RU" sz="2300" dirty="0" err="1" smtClean="0"/>
              <a:t>був</a:t>
            </a:r>
            <a:r>
              <a:rPr lang="ru-RU" sz="2300" dirty="0" smtClean="0"/>
              <a:t> </a:t>
            </a:r>
            <a:r>
              <a:rPr lang="ru-RU" sz="2300" dirty="0" err="1" smtClean="0"/>
              <a:t>поясненена</a:t>
            </a:r>
            <a:r>
              <a:rPr lang="ru-RU" sz="2300" dirty="0" smtClean="0"/>
              <a:t> </a:t>
            </a:r>
            <a:r>
              <a:rPr lang="ru-RU" sz="2300" dirty="0" err="1" smtClean="0"/>
              <a:t>тим</a:t>
            </a:r>
            <a:r>
              <a:rPr lang="ru-RU" sz="2300" dirty="0" smtClean="0"/>
              <a:t>, </a:t>
            </a:r>
            <a:r>
              <a:rPr lang="ru-RU" sz="2300" dirty="0" err="1" smtClean="0"/>
              <a:t>що</a:t>
            </a:r>
            <a:r>
              <a:rPr lang="ru-RU" sz="2300" dirty="0" smtClean="0"/>
              <a:t> </a:t>
            </a:r>
            <a:r>
              <a:rPr lang="ru-RU" sz="2300" dirty="0" err="1" smtClean="0"/>
              <a:t>кінцеві</a:t>
            </a:r>
            <a:r>
              <a:rPr lang="ru-RU" sz="2300" dirty="0" smtClean="0"/>
              <a:t> </a:t>
            </a:r>
            <a:r>
              <a:rPr lang="ru-RU" sz="2300" dirty="0" err="1" smtClean="0"/>
              <a:t>ділянки</a:t>
            </a:r>
            <a:r>
              <a:rPr lang="ru-RU" sz="2300" dirty="0" smtClean="0"/>
              <a:t> </a:t>
            </a:r>
            <a:r>
              <a:rPr lang="ru-RU" sz="2300" dirty="0" smtClean="0"/>
              <a:t>хромосом,</a:t>
            </a:r>
            <a:r>
              <a:rPr lang="en-US" sz="2300" dirty="0" smtClean="0"/>
              <a:t> </a:t>
            </a:r>
            <a:r>
              <a:rPr lang="ru-RU" sz="2300" dirty="0" smtClean="0"/>
              <a:t>при кожному </a:t>
            </a:r>
            <a:r>
              <a:rPr lang="ru-RU" sz="2300" dirty="0" err="1" smtClean="0"/>
              <a:t>діленні</a:t>
            </a:r>
            <a:r>
              <a:rPr lang="ru-RU" sz="2300" dirty="0" smtClean="0"/>
              <a:t> </a:t>
            </a:r>
            <a:r>
              <a:rPr lang="ru-RU" sz="2300" dirty="0" err="1" smtClean="0"/>
              <a:t>клітини</a:t>
            </a:r>
            <a:r>
              <a:rPr lang="ru-RU" sz="2300" dirty="0" smtClean="0"/>
              <a:t>, </a:t>
            </a:r>
            <a:r>
              <a:rPr lang="ru-RU" sz="2300" dirty="0" err="1" smtClean="0"/>
              <a:t>стають</a:t>
            </a:r>
            <a:r>
              <a:rPr lang="ru-RU" sz="2300" dirty="0" smtClean="0"/>
              <a:t> </a:t>
            </a:r>
            <a:r>
              <a:rPr lang="ru-RU" sz="2300" dirty="0" err="1" smtClean="0"/>
              <a:t>коротшими</a:t>
            </a:r>
            <a:r>
              <a:rPr lang="ru-RU" sz="2300" dirty="0" smtClean="0"/>
              <a:t> і в </a:t>
            </a:r>
            <a:r>
              <a:rPr lang="ru-RU" sz="2300" dirty="0" err="1" smtClean="0"/>
              <a:t>якийсь</a:t>
            </a:r>
            <a:r>
              <a:rPr lang="ru-RU" sz="2300" dirty="0" smtClean="0"/>
              <a:t> момент </a:t>
            </a:r>
            <a:r>
              <a:rPr lang="ru-RU" sz="2300" dirty="0" err="1" smtClean="0"/>
              <a:t>повністю</a:t>
            </a:r>
            <a:r>
              <a:rPr lang="ru-RU" sz="2300" dirty="0" smtClean="0"/>
              <a:t> </a:t>
            </a:r>
            <a:r>
              <a:rPr lang="ru-RU" sz="2300" dirty="0" err="1" smtClean="0"/>
              <a:t>втрачають</a:t>
            </a:r>
            <a:r>
              <a:rPr lang="ru-RU" sz="2300" dirty="0" smtClean="0"/>
              <a:t> </a:t>
            </a:r>
            <a:r>
              <a:rPr lang="ru-RU" sz="2300" dirty="0" err="1" smtClean="0"/>
              <a:t>здатність</a:t>
            </a:r>
            <a:r>
              <a:rPr lang="ru-RU" sz="2300" dirty="0" smtClean="0"/>
              <a:t> до </a:t>
            </a:r>
            <a:r>
              <a:rPr lang="ru-RU" sz="2300" dirty="0" err="1" smtClean="0"/>
              <a:t>подальшого</a:t>
            </a:r>
            <a:r>
              <a:rPr lang="ru-RU" sz="2300" dirty="0" smtClean="0"/>
              <a:t> </a:t>
            </a:r>
            <a:r>
              <a:rPr lang="ru-RU" sz="2300" dirty="0" err="1" smtClean="0"/>
              <a:t>поділу</a:t>
            </a:r>
            <a:r>
              <a:rPr lang="ru-RU" sz="2300" dirty="0" smtClean="0"/>
              <a:t>. </a:t>
            </a:r>
            <a:endParaRPr lang="ru-RU" sz="2300" dirty="0"/>
          </a:p>
        </p:txBody>
      </p:sp>
      <p:pic>
        <p:nvPicPr>
          <p:cNvPr id="4" name="Рисунок 3" descr="Leonard_Hayflic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8559" y="548680"/>
            <a:ext cx="3071802" cy="250033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bilok_starinny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20" y="3501008"/>
            <a:ext cx="3405211" cy="255390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8640"/>
            <a:ext cx="8535892" cy="1656184"/>
          </a:xfrm>
        </p:spPr>
        <p:txBody>
          <a:bodyPr>
            <a:noAutofit/>
          </a:bodyPr>
          <a:lstStyle/>
          <a:p>
            <a:r>
              <a:rPr lang="ru-RU" sz="2200" dirty="0" smtClean="0"/>
              <a:t>     </a:t>
            </a:r>
            <a:r>
              <a:rPr lang="ru-RU" sz="2200" dirty="0" err="1" smtClean="0"/>
              <a:t>Нові</a:t>
            </a:r>
            <a:r>
              <a:rPr lang="ru-RU" sz="2200" dirty="0" smtClean="0"/>
              <a:t> </a:t>
            </a:r>
            <a:r>
              <a:rPr lang="ru-RU" sz="2200" dirty="0" err="1" smtClean="0"/>
              <a:t>клітини</a:t>
            </a:r>
            <a:r>
              <a:rPr lang="ru-RU" sz="2200" dirty="0" smtClean="0"/>
              <a:t> </a:t>
            </a:r>
            <a:r>
              <a:rPr lang="ru-RU" sz="2200" dirty="0" err="1" smtClean="0"/>
              <a:t>перестають</a:t>
            </a:r>
            <a:r>
              <a:rPr lang="ru-RU" sz="2200" dirty="0" smtClean="0"/>
              <a:t> </a:t>
            </a:r>
            <a:r>
              <a:rPr lang="ru-RU" sz="2200" dirty="0" err="1" smtClean="0"/>
              <a:t>утворюватися</a:t>
            </a:r>
            <a:r>
              <a:rPr lang="ru-RU" sz="2200" dirty="0" smtClean="0"/>
              <a:t>, і </a:t>
            </a:r>
            <a:r>
              <a:rPr lang="ru-RU" sz="2200" dirty="0" err="1" smtClean="0"/>
              <a:t>настає</a:t>
            </a:r>
            <a:r>
              <a:rPr lang="ru-RU" sz="2200" dirty="0" smtClean="0"/>
              <a:t> </a:t>
            </a:r>
            <a:r>
              <a:rPr lang="ru-RU" sz="2200" dirty="0" err="1" smtClean="0"/>
              <a:t>старіння</a:t>
            </a:r>
            <a:r>
              <a:rPr lang="ru-RU" sz="2200" dirty="0" smtClean="0"/>
              <a:t>. </a:t>
            </a:r>
            <a:r>
              <a:rPr lang="ru-RU" sz="2200" dirty="0" err="1" smtClean="0"/>
              <a:t>Однак</a:t>
            </a:r>
            <a:r>
              <a:rPr lang="ru-RU" sz="2200" dirty="0" smtClean="0"/>
              <a:t> </a:t>
            </a:r>
            <a:r>
              <a:rPr lang="ru-RU" sz="2200" dirty="0" smtClean="0">
                <a:solidFill>
                  <a:srgbClr val="FF0000"/>
                </a:solidFill>
              </a:rPr>
              <a:t>«межа </a:t>
            </a:r>
            <a:r>
              <a:rPr lang="ru-RU" sz="2200" dirty="0" err="1" smtClean="0">
                <a:solidFill>
                  <a:srgbClr val="FF0000"/>
                </a:solidFill>
              </a:rPr>
              <a:t>Гейфліка</a:t>
            </a:r>
            <a:r>
              <a:rPr lang="ru-RU" sz="2200" dirty="0" smtClean="0">
                <a:solidFill>
                  <a:srgbClr val="FF0000"/>
                </a:solidFill>
              </a:rPr>
              <a:t>» </a:t>
            </a:r>
            <a:r>
              <a:rPr lang="ru-RU" sz="2200" dirty="0" err="1" smtClean="0"/>
              <a:t>справедливий</a:t>
            </a:r>
            <a:r>
              <a:rPr lang="ru-RU" sz="2200" dirty="0" smtClean="0"/>
              <a:t> не для </a:t>
            </a:r>
            <a:r>
              <a:rPr lang="ru-RU" sz="2200" dirty="0" err="1" smtClean="0"/>
              <a:t>всіх</a:t>
            </a:r>
            <a:r>
              <a:rPr lang="ru-RU" sz="2200" dirty="0" smtClean="0"/>
              <a:t> </a:t>
            </a:r>
            <a:r>
              <a:rPr lang="ru-RU" sz="2200" dirty="0" err="1" smtClean="0"/>
              <a:t>видів</a:t>
            </a:r>
            <a:r>
              <a:rPr lang="ru-RU" sz="2200" dirty="0" smtClean="0"/>
              <a:t> </a:t>
            </a:r>
            <a:r>
              <a:rPr lang="ru-RU" sz="2200" dirty="0" err="1" smtClean="0"/>
              <a:t>клітин</a:t>
            </a:r>
            <a:r>
              <a:rPr lang="ru-RU" sz="2200" dirty="0" smtClean="0"/>
              <a:t> - </a:t>
            </a:r>
            <a:r>
              <a:rPr lang="ru-RU" sz="2200" dirty="0" err="1" smtClean="0"/>
              <a:t>стовбурові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ракові</a:t>
            </a:r>
            <a:r>
              <a:rPr lang="ru-RU" sz="2200" dirty="0" smtClean="0"/>
              <a:t> </a:t>
            </a:r>
            <a:r>
              <a:rPr lang="ru-RU" sz="2200" dirty="0" err="1" smtClean="0"/>
              <a:t>можуть</a:t>
            </a:r>
            <a:r>
              <a:rPr lang="ru-RU" sz="2200" dirty="0" smtClean="0"/>
              <a:t> </a:t>
            </a:r>
            <a:r>
              <a:rPr lang="ru-RU" sz="2200" dirty="0" err="1" smtClean="0"/>
              <a:t>ділитися</a:t>
            </a:r>
            <a:r>
              <a:rPr lang="ru-RU" sz="2200" dirty="0" smtClean="0"/>
              <a:t> практично </a:t>
            </a:r>
            <a:r>
              <a:rPr lang="ru-RU" sz="2200" dirty="0" err="1" smtClean="0"/>
              <a:t>нескінченно</a:t>
            </a:r>
            <a:r>
              <a:rPr lang="ru-RU" sz="2200" dirty="0" smtClean="0"/>
              <a:t>, </a:t>
            </a:r>
            <a:r>
              <a:rPr lang="ru-RU" sz="2200" dirty="0" err="1" smtClean="0"/>
              <a:t>добудовуючи</a:t>
            </a:r>
            <a:r>
              <a:rPr lang="ru-RU" sz="2200" dirty="0" smtClean="0"/>
              <a:t> </a:t>
            </a:r>
            <a:r>
              <a:rPr lang="ru-RU" sz="2200" dirty="0" err="1" smtClean="0"/>
              <a:t>укорочені</a:t>
            </a:r>
            <a:r>
              <a:rPr lang="ru-RU" sz="2200" dirty="0" smtClean="0"/>
              <a:t> </a:t>
            </a:r>
            <a:r>
              <a:rPr lang="ru-RU" sz="2200" dirty="0" err="1" smtClean="0"/>
              <a:t>теломери</a:t>
            </a:r>
            <a:r>
              <a:rPr lang="ru-RU" sz="2200" dirty="0" smtClean="0"/>
              <a:t>.</a:t>
            </a:r>
            <a:endParaRPr lang="ru-RU" sz="2200" dirty="0"/>
          </a:p>
        </p:txBody>
      </p:sp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7984" y="1916832"/>
            <a:ext cx="4436558" cy="29523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molekuljarno-geneticheskaja-teorija-starenija-na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19" y="1916832"/>
            <a:ext cx="3485389" cy="29523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260648"/>
            <a:ext cx="5903573" cy="4608512"/>
          </a:xfrm>
        </p:spPr>
        <p:txBody>
          <a:bodyPr>
            <a:noAutofit/>
          </a:bodyPr>
          <a:lstStyle/>
          <a:p>
            <a:r>
              <a:rPr lang="ru-RU" sz="2600" dirty="0" err="1" smtClean="0"/>
              <a:t>Онтогенетична</a:t>
            </a:r>
            <a:r>
              <a:rPr lang="ru-RU" sz="2600" dirty="0" smtClean="0"/>
              <a:t> </a:t>
            </a:r>
            <a:r>
              <a:rPr lang="ru-RU" sz="2600" dirty="0" err="1" smtClean="0"/>
              <a:t>теорія</a:t>
            </a:r>
            <a:r>
              <a:rPr lang="ru-RU" sz="2600" dirty="0" smtClean="0"/>
              <a:t> </a:t>
            </a:r>
            <a:r>
              <a:rPr lang="ru-RU" sz="2600" dirty="0" err="1" smtClean="0"/>
              <a:t>старіння</a:t>
            </a:r>
            <a:r>
              <a:rPr lang="ru-RU" sz="2600" dirty="0" smtClean="0"/>
              <a:t> </a:t>
            </a:r>
            <a:r>
              <a:rPr lang="ru-RU" sz="2600" dirty="0" err="1" smtClean="0"/>
              <a:t>висунута</a:t>
            </a:r>
            <a:r>
              <a:rPr lang="ru-RU" sz="2600" dirty="0" smtClean="0"/>
              <a:t> </a:t>
            </a:r>
            <a:r>
              <a:rPr lang="ru-RU" sz="2600" dirty="0" err="1" smtClean="0"/>
              <a:t>російським</a:t>
            </a:r>
            <a:r>
              <a:rPr lang="ru-RU" sz="2600" dirty="0" smtClean="0"/>
              <a:t> геронтологом </a:t>
            </a:r>
            <a:r>
              <a:rPr lang="ru-RU" sz="2600" dirty="0" smtClean="0">
                <a:solidFill>
                  <a:srgbClr val="FF0000"/>
                </a:solidFill>
              </a:rPr>
              <a:t>В.М. </a:t>
            </a:r>
            <a:r>
              <a:rPr lang="ru-RU" sz="2600" dirty="0" err="1" smtClean="0">
                <a:solidFill>
                  <a:srgbClr val="FF0000"/>
                </a:solidFill>
              </a:rPr>
              <a:t>Дільманов</a:t>
            </a:r>
            <a:r>
              <a:rPr lang="ru-RU" sz="2600" dirty="0" smtClean="0"/>
              <a:t>, </a:t>
            </a:r>
            <a:r>
              <a:rPr lang="ru-RU" sz="2600" dirty="0" err="1" smtClean="0"/>
              <a:t>який</a:t>
            </a:r>
            <a:r>
              <a:rPr lang="ru-RU" sz="2600" dirty="0" smtClean="0"/>
              <a:t> припустив, </a:t>
            </a:r>
            <a:r>
              <a:rPr lang="ru-RU" sz="2600" dirty="0" err="1" smtClean="0"/>
              <a:t>що</a:t>
            </a:r>
            <a:r>
              <a:rPr lang="ru-RU" sz="2600" dirty="0" smtClean="0"/>
              <a:t> причина </a:t>
            </a:r>
            <a:r>
              <a:rPr lang="ru-RU" sz="2600" dirty="0" err="1" smtClean="0"/>
              <a:t>старіння</a:t>
            </a:r>
            <a:r>
              <a:rPr lang="ru-RU" sz="2600" dirty="0" smtClean="0"/>
              <a:t> в </a:t>
            </a:r>
            <a:r>
              <a:rPr lang="ru-RU" sz="2600" dirty="0" err="1" smtClean="0">
                <a:solidFill>
                  <a:srgbClr val="FF0000"/>
                </a:solidFill>
              </a:rPr>
              <a:t>зниженні</a:t>
            </a:r>
            <a:r>
              <a:rPr lang="ru-RU" sz="2600" dirty="0" smtClean="0">
                <a:solidFill>
                  <a:srgbClr val="FF0000"/>
                </a:solidFill>
              </a:rPr>
              <a:t> </a:t>
            </a:r>
            <a:r>
              <a:rPr lang="ru-RU" sz="2600" dirty="0" err="1" smtClean="0">
                <a:solidFill>
                  <a:srgbClr val="FF0000"/>
                </a:solidFill>
              </a:rPr>
              <a:t>чутливості</a:t>
            </a:r>
            <a:r>
              <a:rPr lang="ru-RU" sz="2600" dirty="0" smtClean="0">
                <a:solidFill>
                  <a:srgbClr val="FF0000"/>
                </a:solidFill>
              </a:rPr>
              <a:t> </a:t>
            </a:r>
            <a:r>
              <a:rPr lang="ru-RU" sz="2600" dirty="0" err="1" smtClean="0">
                <a:solidFill>
                  <a:srgbClr val="FF0000"/>
                </a:solidFill>
              </a:rPr>
              <a:t>гіпоталамуса</a:t>
            </a:r>
            <a:r>
              <a:rPr lang="ru-RU" sz="2600" dirty="0" smtClean="0"/>
              <a:t>, до </a:t>
            </a:r>
            <a:r>
              <a:rPr lang="ru-RU" sz="2600" dirty="0" err="1" smtClean="0"/>
              <a:t>якого</a:t>
            </a:r>
            <a:r>
              <a:rPr lang="ru-RU" sz="2600" dirty="0" smtClean="0"/>
              <a:t> </a:t>
            </a:r>
            <a:r>
              <a:rPr lang="ru-RU" sz="2600" dirty="0" err="1" smtClean="0"/>
              <a:t>надходять</a:t>
            </a:r>
            <a:r>
              <a:rPr lang="ru-RU" sz="2600" dirty="0" smtClean="0"/>
              <a:t> </a:t>
            </a:r>
            <a:r>
              <a:rPr lang="ru-RU" sz="2600" dirty="0" err="1" smtClean="0"/>
              <a:t>регуляторні</a:t>
            </a:r>
            <a:r>
              <a:rPr lang="ru-RU" sz="2600" dirty="0" smtClean="0"/>
              <a:t> </a:t>
            </a:r>
            <a:r>
              <a:rPr lang="ru-RU" sz="2600" dirty="0" err="1" smtClean="0"/>
              <a:t>сигнали</a:t>
            </a:r>
            <a:r>
              <a:rPr lang="ru-RU" sz="2600" dirty="0" smtClean="0"/>
              <a:t> </a:t>
            </a:r>
            <a:r>
              <a:rPr lang="ru-RU" sz="2600" dirty="0" err="1" smtClean="0"/>
              <a:t>від</a:t>
            </a:r>
            <a:r>
              <a:rPr lang="ru-RU" sz="2600" dirty="0" smtClean="0"/>
              <a:t> </a:t>
            </a:r>
            <a:r>
              <a:rPr lang="ru-RU" sz="2600" dirty="0" err="1" smtClean="0"/>
              <a:t>нервової</a:t>
            </a:r>
            <a:r>
              <a:rPr lang="ru-RU" sz="2600" dirty="0" smtClean="0"/>
              <a:t> </a:t>
            </a:r>
            <a:r>
              <a:rPr lang="ru-RU" sz="2600" dirty="0" err="1" smtClean="0"/>
              <a:t>системи</a:t>
            </a:r>
            <a:r>
              <a:rPr lang="ru-RU" sz="2600" dirty="0" smtClean="0"/>
              <a:t> </a:t>
            </a:r>
            <a:r>
              <a:rPr lang="ru-RU" sz="2600" dirty="0" err="1" smtClean="0"/>
              <a:t>і</a:t>
            </a:r>
            <a:r>
              <a:rPr lang="ru-RU" sz="2600" dirty="0" smtClean="0"/>
              <a:t> </a:t>
            </a:r>
            <a:r>
              <a:rPr lang="ru-RU" sz="2600" dirty="0" err="1" smtClean="0"/>
              <a:t>залоз</a:t>
            </a:r>
            <a:r>
              <a:rPr lang="ru-RU" sz="2600" dirty="0" smtClean="0"/>
              <a:t>. За </a:t>
            </a:r>
            <a:r>
              <a:rPr lang="ru-RU" sz="2600" dirty="0" err="1" smtClean="0"/>
              <a:t>припущенням</a:t>
            </a:r>
            <a:r>
              <a:rPr lang="ru-RU" sz="2600" dirty="0" smtClean="0"/>
              <a:t> </a:t>
            </a:r>
            <a:r>
              <a:rPr lang="ru-RU" sz="2600" dirty="0" err="1" smtClean="0"/>
              <a:t>вченого</a:t>
            </a:r>
            <a:r>
              <a:rPr lang="ru-RU" sz="2600" dirty="0" smtClean="0"/>
              <a:t> </a:t>
            </a:r>
            <a:r>
              <a:rPr lang="ru-RU" sz="2600" dirty="0" err="1" smtClean="0"/>
              <a:t>старіння</a:t>
            </a:r>
            <a:r>
              <a:rPr lang="ru-RU" sz="2600" dirty="0" smtClean="0"/>
              <a:t> - </a:t>
            </a:r>
            <a:r>
              <a:rPr lang="ru-RU" sz="2600" dirty="0" err="1" smtClean="0"/>
              <a:t>це</a:t>
            </a:r>
            <a:r>
              <a:rPr lang="ru-RU" sz="2600" dirty="0" smtClean="0"/>
              <a:t> </a:t>
            </a:r>
            <a:r>
              <a:rPr lang="ru-RU" sz="2600" dirty="0" err="1" smtClean="0"/>
              <a:t>побічний</a:t>
            </a:r>
            <a:r>
              <a:rPr lang="ru-RU" sz="2600" dirty="0" smtClean="0"/>
              <a:t> </a:t>
            </a:r>
            <a:r>
              <a:rPr lang="ru-RU" sz="2600" dirty="0" err="1" smtClean="0"/>
              <a:t>ефект</a:t>
            </a:r>
            <a:r>
              <a:rPr lang="ru-RU" sz="2600" dirty="0" smtClean="0"/>
              <a:t> </a:t>
            </a:r>
            <a:r>
              <a:rPr lang="ru-RU" sz="2600" dirty="0" err="1" smtClean="0"/>
              <a:t>реалізації</a:t>
            </a:r>
            <a:r>
              <a:rPr lang="ru-RU" sz="2600" dirty="0" smtClean="0"/>
              <a:t> </a:t>
            </a:r>
            <a:r>
              <a:rPr lang="ru-RU" sz="2600" dirty="0" err="1" smtClean="0"/>
              <a:t>генетичної</a:t>
            </a:r>
            <a:r>
              <a:rPr lang="ru-RU" sz="2600" dirty="0" smtClean="0"/>
              <a:t> </a:t>
            </a:r>
            <a:r>
              <a:rPr lang="ru-RU" sz="2600" dirty="0" err="1" smtClean="0"/>
              <a:t>програми</a:t>
            </a:r>
            <a:r>
              <a:rPr lang="ru-RU" sz="2600" dirty="0" smtClean="0"/>
              <a:t> </a:t>
            </a:r>
            <a:r>
              <a:rPr lang="ru-RU" sz="2600" dirty="0" err="1" smtClean="0"/>
              <a:t>розвитку</a:t>
            </a:r>
            <a:r>
              <a:rPr lang="ru-RU" sz="2600" dirty="0" smtClean="0"/>
              <a:t> </a:t>
            </a:r>
            <a:r>
              <a:rPr lang="ru-RU" sz="2600" dirty="0" err="1" smtClean="0"/>
              <a:t>організму</a:t>
            </a:r>
            <a:r>
              <a:rPr lang="ru-RU" sz="2600" dirty="0" smtClean="0"/>
              <a:t>.</a:t>
            </a:r>
            <a:endParaRPr lang="ru-RU" sz="2600" dirty="0"/>
          </a:p>
        </p:txBody>
      </p:sp>
      <p:pic>
        <p:nvPicPr>
          <p:cNvPr id="4" name="Рисунок 3" descr="загруженное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4" y="404664"/>
            <a:ext cx="2630096" cy="3701617"/>
          </a:xfrm>
          <a:prstGeom prst="rect">
            <a:avLst/>
          </a:prstGeom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5157192"/>
            <a:ext cx="4714908" cy="1629235"/>
          </a:xfrm>
          <a:prstGeom prst="rect">
            <a:avLst/>
          </a:prstGeom>
        </p:spPr>
      </p:pic>
      <p:pic>
        <p:nvPicPr>
          <p:cNvPr id="6" name="Рисунок 5" descr="Porada_yakі_dopomozhut_upovіlniti_starіnnya_shkіri_oblichchy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1077" y="4653136"/>
            <a:ext cx="3004899" cy="199825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25302" y="197735"/>
            <a:ext cx="5572164" cy="6643734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Наступну</a:t>
            </a:r>
            <a:r>
              <a:rPr lang="ru-RU" sz="2400" dirty="0" smtClean="0"/>
              <a:t>, </a:t>
            </a:r>
            <a:r>
              <a:rPr lang="ru-RU" sz="2400" dirty="0" err="1" smtClean="0"/>
              <a:t>адаптаційно-регуляторну</a:t>
            </a:r>
            <a:r>
              <a:rPr lang="ru-RU" sz="2400" dirty="0" smtClean="0"/>
              <a:t> модель </a:t>
            </a:r>
            <a:r>
              <a:rPr lang="ru-RU" sz="2400" dirty="0" err="1" smtClean="0"/>
              <a:t>старіння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запропонував</a:t>
            </a:r>
            <a:r>
              <a:rPr lang="ru-RU" sz="2400" dirty="0" smtClean="0"/>
              <a:t> </a:t>
            </a:r>
            <a:r>
              <a:rPr lang="ru-RU" sz="2400" dirty="0" err="1" smtClean="0"/>
              <a:t>фізіолог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геронтолог </a:t>
            </a:r>
            <a:r>
              <a:rPr lang="ru-RU" sz="2400" dirty="0" smtClean="0">
                <a:solidFill>
                  <a:srgbClr val="FF0000"/>
                </a:solidFill>
              </a:rPr>
              <a:t>В.В. </a:t>
            </a:r>
            <a:r>
              <a:rPr lang="ru-RU" sz="2400" dirty="0" err="1" smtClean="0">
                <a:solidFill>
                  <a:srgbClr val="FF0000"/>
                </a:solidFill>
              </a:rPr>
              <a:t>Фролькіс</a:t>
            </a:r>
            <a:r>
              <a:rPr lang="ru-RU" sz="2400" dirty="0" smtClean="0"/>
              <a:t>.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висунув</a:t>
            </a:r>
            <a:r>
              <a:rPr lang="ru-RU" sz="2400" dirty="0" smtClean="0"/>
              <a:t> </a:t>
            </a:r>
            <a:r>
              <a:rPr lang="ru-RU" sz="2400" dirty="0" err="1" smtClean="0"/>
              <a:t>гіпотезу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старість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генетично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запрограмована</a:t>
            </a:r>
            <a:r>
              <a:rPr lang="ru-RU" sz="2400" dirty="0" smtClean="0"/>
              <a:t>. А </a:t>
            </a:r>
            <a:r>
              <a:rPr lang="ru-RU" sz="2400" dirty="0" err="1" smtClean="0"/>
              <a:t>тривалість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ймовірність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розвитку</a:t>
            </a:r>
            <a:r>
              <a:rPr lang="ru-RU" sz="2400" dirty="0" smtClean="0"/>
              <a:t> тих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інших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старечих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захворювань</a:t>
            </a:r>
            <a:r>
              <a:rPr lang="ru-RU" sz="2400" dirty="0" smtClean="0"/>
              <a:t> </a:t>
            </a:r>
            <a:r>
              <a:rPr lang="ru-RU" sz="2400" dirty="0" err="1" smtClean="0"/>
              <a:t>визначаються</a:t>
            </a:r>
            <a:r>
              <a:rPr lang="ru-RU" sz="2400" dirty="0" smtClean="0"/>
              <a:t> балансом </a:t>
            </a:r>
            <a:r>
              <a:rPr lang="ru-RU" sz="2400" dirty="0" err="1" smtClean="0"/>
              <a:t>процесу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старіння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зворотного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процесу</a:t>
            </a:r>
            <a:r>
              <a:rPr lang="ru-RU" sz="2400" dirty="0" smtClean="0"/>
              <a:t>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назвав «</a:t>
            </a:r>
            <a:r>
              <a:rPr lang="ru-RU" sz="2400" dirty="0" err="1" smtClean="0"/>
              <a:t>вітаукт</a:t>
            </a:r>
            <a:r>
              <a:rPr lang="ru-RU" sz="2400" dirty="0" smtClean="0"/>
              <a:t>» (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латини</a:t>
            </a:r>
            <a:r>
              <a:rPr lang="ru-RU" sz="2400" dirty="0" smtClean="0"/>
              <a:t> - </a:t>
            </a:r>
            <a:r>
              <a:rPr lang="ru-RU" sz="2400" dirty="0" err="1" smtClean="0"/>
              <a:t>збільшення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).</a:t>
            </a:r>
            <a:endParaRPr lang="ru-RU" sz="2400" b="1" dirty="0"/>
          </a:p>
        </p:txBody>
      </p:sp>
      <p:pic>
        <p:nvPicPr>
          <p:cNvPr id="4" name="Рисунок 3" descr="240px-Frolki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66" y="257936"/>
            <a:ext cx="2907239" cy="38884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3405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581128"/>
            <a:ext cx="3286148" cy="21918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47864" y="532284"/>
            <a:ext cx="5688632" cy="4424908"/>
          </a:xfrm>
        </p:spPr>
        <p:txBody>
          <a:bodyPr>
            <a:noAutofit/>
          </a:bodyPr>
          <a:lstStyle/>
          <a:p>
            <a:r>
              <a:rPr lang="ru-RU" sz="2800" dirty="0" smtClean="0"/>
              <a:t>У 1954 р. </a:t>
            </a:r>
            <a:r>
              <a:rPr lang="ru-RU" sz="2800" dirty="0" err="1" smtClean="0"/>
              <a:t>американський</a:t>
            </a:r>
            <a:r>
              <a:rPr lang="ru-RU" sz="2800" dirty="0" smtClean="0"/>
              <a:t> </a:t>
            </a:r>
            <a:r>
              <a:rPr lang="ru-RU" sz="2800" dirty="0" err="1" smtClean="0"/>
              <a:t>фізик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М. Сциллард </a:t>
            </a:r>
            <a:r>
              <a:rPr lang="ru-RU" sz="2800" dirty="0" err="1" smtClean="0"/>
              <a:t>висунув</a:t>
            </a:r>
            <a:r>
              <a:rPr lang="ru-RU" sz="2800" dirty="0" smtClean="0"/>
              <a:t> </a:t>
            </a:r>
            <a:r>
              <a:rPr lang="ru-RU" sz="2800" dirty="0" err="1" smtClean="0"/>
              <a:t>гіпотезу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старіння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організму</a:t>
            </a:r>
            <a:r>
              <a:rPr lang="ru-RU" sz="2800" dirty="0" smtClean="0"/>
              <a:t> - </a:t>
            </a:r>
            <a:r>
              <a:rPr lang="ru-RU" sz="2800" dirty="0" err="1" smtClean="0">
                <a:solidFill>
                  <a:srgbClr val="FF0000"/>
                </a:solidFill>
              </a:rPr>
              <a:t>це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помилка</a:t>
            </a:r>
            <a:r>
              <a:rPr lang="ru-RU" sz="2800" dirty="0" smtClean="0"/>
              <a:t>. Суть </a:t>
            </a:r>
            <a:r>
              <a:rPr lang="ru-RU" sz="2800" dirty="0" err="1" smtClean="0"/>
              <a:t>цієї</a:t>
            </a:r>
            <a:r>
              <a:rPr lang="ru-RU" sz="2800" dirty="0" smtClean="0"/>
              <a:t> </a:t>
            </a:r>
            <a:r>
              <a:rPr lang="ru-RU" sz="2800" dirty="0" err="1" smtClean="0"/>
              <a:t>теорії</a:t>
            </a:r>
            <a:r>
              <a:rPr lang="ru-RU" sz="2800" dirty="0" smtClean="0"/>
              <a:t> в тому,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плином</a:t>
            </a:r>
            <a:r>
              <a:rPr lang="ru-RU" sz="2800" dirty="0" smtClean="0"/>
              <a:t> </a:t>
            </a:r>
            <a:r>
              <a:rPr lang="ru-RU" sz="2800" dirty="0" err="1" smtClean="0"/>
              <a:t>життя</a:t>
            </a:r>
            <a:r>
              <a:rPr lang="ru-RU" sz="2800" dirty="0" smtClean="0"/>
              <a:t> </a:t>
            </a:r>
            <a:r>
              <a:rPr lang="ru-RU" sz="2800" dirty="0" err="1" smtClean="0"/>
              <a:t>клітини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організму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піддаються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безлічі</a:t>
            </a:r>
            <a:r>
              <a:rPr lang="ru-RU" sz="2800" dirty="0" smtClean="0"/>
              <a:t> </a:t>
            </a:r>
            <a:r>
              <a:rPr lang="ru-RU" sz="2800" dirty="0" err="1" smtClean="0"/>
              <a:t>впливів</a:t>
            </a:r>
            <a:r>
              <a:rPr lang="ru-RU" sz="2800" dirty="0" smtClean="0"/>
              <a:t>, </a:t>
            </a:r>
            <a:r>
              <a:rPr lang="ru-RU" sz="2800" dirty="0" err="1" smtClean="0"/>
              <a:t>внаслідок</a:t>
            </a:r>
            <a:r>
              <a:rPr lang="ru-RU" sz="2800" dirty="0" smtClean="0"/>
              <a:t> </a:t>
            </a:r>
            <a:r>
              <a:rPr lang="ru-RU" sz="2800" dirty="0" err="1" smtClean="0"/>
              <a:t>чого</a:t>
            </a:r>
            <a:r>
              <a:rPr lang="ru-RU" sz="2800" dirty="0" smtClean="0"/>
              <a:t> вони </a:t>
            </a:r>
            <a:r>
              <a:rPr lang="ru-RU" sz="2800" dirty="0" err="1" smtClean="0"/>
              <a:t>мутують</a:t>
            </a:r>
            <a:r>
              <a:rPr lang="ru-RU" sz="2800" dirty="0" smtClean="0"/>
              <a:t>. А </a:t>
            </a:r>
            <a:r>
              <a:rPr lang="ru-RU" sz="2800" dirty="0" err="1" smtClean="0"/>
              <a:t>мутації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викликають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старіння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" name="Рисунок 3" descr="021914_0616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0244" y="4797152"/>
            <a:ext cx="1661579" cy="19518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images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309" y="548680"/>
            <a:ext cx="3020269" cy="24065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17" y="3068960"/>
            <a:ext cx="3681480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88639"/>
            <a:ext cx="6192688" cy="3339979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solidFill>
                  <a:srgbClr val="FF0000"/>
                </a:solidFill>
              </a:rPr>
              <a:t>Теорію</a:t>
            </a:r>
            <a:r>
              <a:rPr lang="ru-RU" sz="2400" dirty="0" smtClean="0"/>
              <a:t> </a:t>
            </a:r>
            <a:r>
              <a:rPr lang="ru-RU" sz="2400" dirty="0" err="1" smtClean="0"/>
              <a:t>апоптозу</a:t>
            </a:r>
            <a:r>
              <a:rPr lang="ru-RU" sz="2400" dirty="0" smtClean="0"/>
              <a:t>, </a:t>
            </a:r>
            <a:r>
              <a:rPr lang="ru-RU" sz="2400" dirty="0" err="1" smtClean="0">
                <a:solidFill>
                  <a:srgbClr val="FF0000"/>
                </a:solidFill>
              </a:rPr>
              <a:t>самогубства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клітин</a:t>
            </a:r>
            <a:r>
              <a:rPr lang="ru-RU" sz="2400" dirty="0" smtClean="0"/>
              <a:t>, </a:t>
            </a:r>
            <a:r>
              <a:rPr lang="ru-RU" sz="2400" dirty="0" err="1" smtClean="0"/>
              <a:t>обгрунтував</a:t>
            </a:r>
            <a:r>
              <a:rPr lang="ru-RU" sz="2400" dirty="0" smtClean="0"/>
              <a:t> </a:t>
            </a:r>
            <a:r>
              <a:rPr lang="ru-RU" sz="2400" dirty="0" err="1" smtClean="0"/>
              <a:t>академік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В.П. </a:t>
            </a:r>
            <a:r>
              <a:rPr lang="ru-RU" sz="2400" dirty="0" err="1" smtClean="0">
                <a:solidFill>
                  <a:srgbClr val="FF0000"/>
                </a:solidFill>
              </a:rPr>
              <a:t>Скулачов</a:t>
            </a:r>
            <a:r>
              <a:rPr lang="ru-RU" sz="2400" dirty="0" smtClean="0"/>
              <a:t>.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припустив,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закінчує</a:t>
            </a:r>
            <a:r>
              <a:rPr lang="ru-RU" sz="2400" dirty="0" smtClean="0"/>
              <a:t> </a:t>
            </a:r>
            <a:r>
              <a:rPr lang="ru-RU" sz="2400" dirty="0" err="1" smtClean="0"/>
              <a:t>свій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життєвий</a:t>
            </a:r>
            <a:r>
              <a:rPr lang="ru-RU" sz="2400" dirty="0" smtClean="0"/>
              <a:t> цикл </a:t>
            </a:r>
            <a:r>
              <a:rPr lang="ru-RU" sz="2400" dirty="0" err="1" smtClean="0"/>
              <a:t>клітина</a:t>
            </a:r>
            <a:r>
              <a:rPr lang="ru-RU" sz="2400" dirty="0" smtClean="0"/>
              <a:t> </a:t>
            </a:r>
            <a:r>
              <a:rPr lang="ru-RU" sz="2400" dirty="0" err="1" smtClean="0"/>
              <a:t>самознищується</a:t>
            </a:r>
            <a:r>
              <a:rPr lang="ru-RU" sz="2400" dirty="0" smtClean="0"/>
              <a:t>,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місце</a:t>
            </a:r>
            <a:r>
              <a:rPr lang="ru-RU" sz="2400" dirty="0" smtClean="0"/>
              <a:t> </a:t>
            </a:r>
            <a:r>
              <a:rPr lang="ru-RU" sz="2400" dirty="0" err="1" smtClean="0"/>
              <a:t>зайняла</a:t>
            </a:r>
            <a:r>
              <a:rPr lang="ru-RU" sz="2400" dirty="0" smtClean="0"/>
              <a:t> нова </a:t>
            </a:r>
            <a:r>
              <a:rPr lang="ru-RU" sz="2400" dirty="0" err="1" smtClean="0"/>
              <a:t>і</a:t>
            </a:r>
            <a:r>
              <a:rPr lang="ru-RU" sz="2400" dirty="0" smtClean="0"/>
              <a:t> здорова. А </a:t>
            </a:r>
            <a:r>
              <a:rPr lang="ru-RU" sz="2400" dirty="0" err="1" smtClean="0"/>
              <a:t>процес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старіння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відбувається</a:t>
            </a:r>
            <a:r>
              <a:rPr lang="ru-RU" sz="2400" dirty="0" smtClean="0"/>
              <a:t> через те,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нових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клітин</a:t>
            </a:r>
            <a:r>
              <a:rPr lang="ru-RU" sz="2400" dirty="0" smtClean="0"/>
              <a:t> </a:t>
            </a:r>
            <a:r>
              <a:rPr lang="ru-RU" sz="2400" dirty="0" err="1" smtClean="0"/>
              <a:t>народжується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менше</a:t>
            </a:r>
            <a:r>
              <a:rPr lang="ru-RU" sz="2400" dirty="0" smtClean="0"/>
              <a:t>, </a:t>
            </a:r>
            <a:r>
              <a:rPr lang="ru-RU" sz="2400" dirty="0" err="1" smtClean="0"/>
              <a:t>ніж</a:t>
            </a:r>
            <a:r>
              <a:rPr lang="ru-RU" sz="2400" dirty="0" smtClean="0"/>
              <a:t> </a:t>
            </a:r>
            <a:r>
              <a:rPr lang="ru-RU" sz="2400" dirty="0" err="1" smtClean="0"/>
              <a:t>гине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старих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6203" y="260648"/>
            <a:ext cx="2745105" cy="30076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547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1594" y="3528619"/>
            <a:ext cx="4500554" cy="3168352"/>
          </a:xfrm>
          <a:prstGeom prst="rect">
            <a:avLst/>
          </a:prstGeom>
        </p:spPr>
      </p:pic>
      <p:pic>
        <p:nvPicPr>
          <p:cNvPr id="6" name="Рисунок 5" descr="images (5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3528619"/>
            <a:ext cx="3960440" cy="316835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45</TotalTime>
  <Words>336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Углы</vt:lpstr>
      <vt:lpstr>ТеоріЇ старіння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Теорія старіння</dc:title>
  <dc:creator>User</dc:creator>
  <cp:lastModifiedBy>Admin</cp:lastModifiedBy>
  <cp:revision>6</cp:revision>
  <dcterms:created xsi:type="dcterms:W3CDTF">2014-05-13T14:59:39Z</dcterms:created>
  <dcterms:modified xsi:type="dcterms:W3CDTF">2015-01-14T18:42:18Z</dcterms:modified>
</cp:coreProperties>
</file>