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ін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DEA5-E4D8-455B-BF27-D1D9A0C2AF6E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27861-4C28-47F9-820C-5E10BECA1A0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53A725-75EA-4B97-ABD9-88C0DF758756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9D90F12-2AC4-47BE-ABC2-D69148F467A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ін\Desktop\презентація\i+65+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0878369">
            <a:off x="999467" y="2884432"/>
            <a:ext cx="3946717" cy="24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2026" y="857232"/>
            <a:ext cx="8991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вологості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928670"/>
          </a:xfrm>
        </p:spPr>
        <p:txBody>
          <a:bodyPr/>
          <a:lstStyle/>
          <a:p>
            <a:r>
              <a:rPr lang="uk-UA" b="1" dirty="0" smtClean="0"/>
              <a:t>          Мезофіти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15328" cy="257176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зростають у помірно зволожених місцях існування. Здатність переносити ґрунтову і атмосферну посуху обмежена; добре розвинута коренева система (рослини луків, лісів, бур'яни, культурні рослини). Особливе місце серед мезофітів займають ефемери й ефемероїди. Вони мають такі ознаки: дуже короткий вегетаційний період, не більше 4-6 тижнів; довгий період спокою у вигляді насіння, цибулин, бульб, кореневищ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ін\Desktop\презентація\BRrOMaio69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94516"/>
            <a:ext cx="5500726" cy="3663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C:\Users\Адмін\Desktop\презентація\FwTiDpk6_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  <p:pic>
        <p:nvPicPr>
          <p:cNvPr id="14339" name="Picture 3" descr="C:\Users\Адмін\Desktop\презентація\13650026784429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838549" cy="285752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4340" name="Picture 4" descr="C:\Users\Адмін\Desktop\презентація\0a1fc8bbcd7b8974075a4709f8e46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"/>
            <a:ext cx="4000496" cy="3286124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642918"/>
          </a:xfrm>
        </p:spPr>
        <p:txBody>
          <a:bodyPr/>
          <a:lstStyle/>
          <a:p>
            <a:r>
              <a:rPr lang="uk-UA" b="1" dirty="0" smtClean="0"/>
              <a:t>           Ксерофіти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4357718" cy="621508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зростають</a:t>
            </a:r>
            <a:r>
              <a:rPr lang="ru-RU" dirty="0" smtClean="0"/>
              <a:t> у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недостатньою</a:t>
            </a:r>
            <a:r>
              <a:rPr lang="ru-RU" dirty="0" smtClean="0"/>
              <a:t> </a:t>
            </a:r>
            <a:r>
              <a:rPr lang="ru-RU" dirty="0" err="1" smtClean="0"/>
              <a:t>вологістю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до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посухи</a:t>
            </a:r>
            <a:r>
              <a:rPr lang="ru-RU" dirty="0" smtClean="0"/>
              <a:t>.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запасати</a:t>
            </a:r>
            <a:r>
              <a:rPr lang="ru-RU" dirty="0" smtClean="0"/>
              <a:t> </a:t>
            </a:r>
            <a:r>
              <a:rPr lang="ru-RU" dirty="0" err="1" smtClean="0"/>
              <a:t>вологу</a:t>
            </a:r>
            <a:r>
              <a:rPr lang="ru-RU" dirty="0" smtClean="0"/>
              <a:t> в </a:t>
            </a:r>
            <a:r>
              <a:rPr lang="ru-RU" dirty="0" err="1" smtClean="0"/>
              <a:t>листі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стеблах. Добре </a:t>
            </a:r>
            <a:r>
              <a:rPr lang="ru-RU" dirty="0" err="1" smtClean="0"/>
              <a:t>регулюють</a:t>
            </a:r>
            <a:r>
              <a:rPr lang="ru-RU" dirty="0" smtClean="0"/>
              <a:t> </a:t>
            </a:r>
            <a:r>
              <a:rPr lang="ru-RU" dirty="0" err="1" smtClean="0"/>
              <a:t>водний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, тому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довгої</a:t>
            </a:r>
            <a:r>
              <a:rPr lang="ru-RU" dirty="0" smtClean="0"/>
              <a:t> </a:t>
            </a:r>
            <a:r>
              <a:rPr lang="ru-RU" dirty="0" err="1" smtClean="0"/>
              <a:t>посухи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в активному </a:t>
            </a:r>
            <a:r>
              <a:rPr lang="ru-RU" dirty="0" err="1" smtClean="0"/>
              <a:t>стані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</a:t>
            </a:r>
            <a:r>
              <a:rPr lang="ru-RU" dirty="0" err="1" smtClean="0"/>
              <a:t>сукуленти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склерофіти</a:t>
            </a:r>
            <a:r>
              <a:rPr lang="ru-RU" dirty="0" smtClean="0"/>
              <a:t>. У </a:t>
            </a:r>
            <a:r>
              <a:rPr lang="ru-RU" b="1" i="1" dirty="0" err="1" smtClean="0"/>
              <a:t>склерофітів</a:t>
            </a:r>
            <a:r>
              <a:rPr lang="ru-RU" dirty="0" smtClean="0"/>
              <a:t> добре </a:t>
            </a:r>
            <a:r>
              <a:rPr lang="ru-RU" dirty="0" err="1" smtClean="0"/>
              <a:t>розвинута</a:t>
            </a:r>
            <a:r>
              <a:rPr lang="ru-RU" dirty="0" smtClean="0"/>
              <a:t> </a:t>
            </a:r>
            <a:r>
              <a:rPr lang="ru-RU" dirty="0" err="1" smtClean="0"/>
              <a:t>коренева</a:t>
            </a:r>
            <a:r>
              <a:rPr lang="ru-RU" dirty="0" smtClean="0"/>
              <a:t> система (</a:t>
            </a:r>
            <a:r>
              <a:rPr lang="ru-RU" dirty="0" err="1" smtClean="0"/>
              <a:t>підземна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наземної</a:t>
            </a:r>
            <a:r>
              <a:rPr lang="ru-RU" dirty="0" smtClean="0"/>
              <a:t> у 9-10 </a:t>
            </a:r>
            <a:r>
              <a:rPr lang="ru-RU" dirty="0" err="1" smtClean="0"/>
              <a:t>разів</a:t>
            </a:r>
            <a:r>
              <a:rPr lang="ru-RU" dirty="0" smtClean="0"/>
              <a:t>). </a:t>
            </a:r>
            <a:endParaRPr lang="uk-UA" dirty="0"/>
          </a:p>
        </p:txBody>
      </p:sp>
      <p:pic>
        <p:nvPicPr>
          <p:cNvPr id="11266" name="Picture 2" descr="C:\Users\Адмін\Desktop\презентація\cdh0IJaYMW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286248" cy="4286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ін\Desktop\презентація\Ce2YoOOTx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15370" cy="4569634"/>
          </a:xfrm>
        </p:spPr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Вона екстенсивного типу. Ця група рослин має добре розвинену провідну систему (багато жилок), добре розвинені покривні й механічні тканини (наявність товстої кутикули, </a:t>
            </a:r>
            <a:r>
              <a:rPr lang="uk-UA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тріхом</a:t>
            </a:r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продихи глибоко занурені в епідерміс; вони мають підвищений осмотичний тиск клітинного соку.</a:t>
            </a:r>
            <a:endParaRPr lang="uk-UA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Адмін\Desktop\презентація\1275818103_peony-arrang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0085" y="3500438"/>
            <a:ext cx="4993915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4214842" cy="650083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b="1" i="1" dirty="0" err="1" smtClean="0"/>
              <a:t>сукулентів</a:t>
            </a:r>
            <a:r>
              <a:rPr lang="ru-RU" dirty="0" smtClean="0"/>
              <a:t>, то </a:t>
            </a:r>
            <a:r>
              <a:rPr lang="ru-RU" dirty="0" err="1" smtClean="0"/>
              <a:t>коренева</a:t>
            </a:r>
            <a:r>
              <a:rPr lang="ru-RU" dirty="0" smtClean="0"/>
              <a:t> система в них </a:t>
            </a:r>
            <a:r>
              <a:rPr lang="ru-RU" dirty="0" err="1" smtClean="0"/>
              <a:t>розвинена</a:t>
            </a:r>
            <a:r>
              <a:rPr lang="ru-RU" dirty="0" smtClean="0"/>
              <a:t> погано, вони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загинути</a:t>
            </a:r>
            <a:r>
              <a:rPr lang="ru-RU" dirty="0" smtClean="0"/>
              <a:t> в </a:t>
            </a:r>
            <a:r>
              <a:rPr lang="ru-RU" dirty="0" err="1" smtClean="0"/>
              <a:t>сильну</a:t>
            </a:r>
            <a:r>
              <a:rPr lang="ru-RU" dirty="0" smtClean="0"/>
              <a:t> посуху.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накопичують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води,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обводнені</a:t>
            </a:r>
            <a:r>
              <a:rPr lang="ru-RU" dirty="0" smtClean="0"/>
              <a:t> на 95-98%, у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зв'язаної</a:t>
            </a:r>
            <a:r>
              <a:rPr lang="ru-RU" dirty="0" smtClean="0"/>
              <a:t> води. </a:t>
            </a:r>
            <a:r>
              <a:rPr lang="ru-RU" dirty="0" err="1" smtClean="0"/>
              <a:t>Транспірація</a:t>
            </a:r>
            <a:r>
              <a:rPr lang="ru-RU" dirty="0" smtClean="0"/>
              <a:t> в них </a:t>
            </a:r>
            <a:r>
              <a:rPr lang="ru-RU" dirty="0" err="1" smtClean="0"/>
              <a:t>дуже</a:t>
            </a:r>
            <a:r>
              <a:rPr lang="ru-RU" dirty="0" smtClean="0"/>
              <a:t> мала.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сильного </a:t>
            </a:r>
            <a:r>
              <a:rPr lang="ru-RU" dirty="0" err="1" smtClean="0"/>
              <a:t>перегріву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Фотосинтез </a:t>
            </a:r>
            <a:r>
              <a:rPr lang="ru-RU" dirty="0" err="1" smtClean="0"/>
              <a:t>іде</a:t>
            </a:r>
            <a:r>
              <a:rPr lang="ru-RU" dirty="0" smtClean="0"/>
              <a:t> за типом </a:t>
            </a:r>
            <a:r>
              <a:rPr lang="ru-RU" dirty="0" err="1" smtClean="0"/>
              <a:t>Cam-метаболізму</a:t>
            </a:r>
            <a:r>
              <a:rPr lang="ru-RU" dirty="0" smtClean="0"/>
              <a:t>, тому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незначні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3314" name="Picture 2" descr="C:\Users\Адмін\Desktop\презентаці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613674" y="1601378"/>
            <a:ext cx="4810157" cy="3607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071546"/>
          </a:xfrm>
        </p:spPr>
        <p:txBody>
          <a:bodyPr/>
          <a:lstStyle/>
          <a:p>
            <a:r>
              <a:rPr lang="ru-RU" b="1" dirty="0" err="1" smtClean="0"/>
              <a:t>Водозабезпечення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</a:t>
            </a:r>
            <a:r>
              <a:rPr lang="ru-RU" b="1" dirty="0" err="1" smtClean="0"/>
              <a:t>вологи</a:t>
            </a:r>
            <a:r>
              <a:rPr lang="ru-RU" b="1" dirty="0" smtClean="0"/>
              <a:t> у </a:t>
            </a:r>
            <a:r>
              <a:rPr lang="ru-RU" b="1" dirty="0" err="1" smtClean="0"/>
              <a:t>рослин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429156"/>
          </a:xfrm>
        </p:spPr>
        <p:txBody>
          <a:bodyPr/>
          <a:lstStyle/>
          <a:p>
            <a:r>
              <a:rPr lang="uk-UA" dirty="0" smtClean="0"/>
              <a:t>Нижчі рослини поглинають вологу всією поверхнею. Вони містять води в 10 і більше разів вище, ніж в сухому стані (лишайники, </a:t>
            </a:r>
            <a:r>
              <a:rPr lang="uk-UA" dirty="0" err="1" smtClean="0"/>
              <a:t>сфангові</a:t>
            </a:r>
            <a:r>
              <a:rPr lang="uk-UA" dirty="0" smtClean="0"/>
              <a:t> мохи).</a:t>
            </a:r>
            <a:br>
              <a:rPr lang="uk-UA" dirty="0" smtClean="0"/>
            </a:br>
            <a:r>
              <a:rPr lang="uk-UA" dirty="0" smtClean="0"/>
              <a:t>Вищі рослини поглинають воду: усією поверхнею тіла, повітряними коренями, піхвою листя, кореневою системою з ґрунту.</a:t>
            </a:r>
            <a:endParaRPr lang="uk-UA" dirty="0"/>
          </a:p>
        </p:txBody>
      </p:sp>
      <p:pic>
        <p:nvPicPr>
          <p:cNvPr id="2050" name="Picture 2" descr="C:\Users\Адмін\Desktop\презентація\bf617561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00570"/>
            <a:ext cx="764386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ін\Desktop\презентація\ждджд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71942"/>
            <a:ext cx="3357563" cy="25181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426464"/>
          </a:xfrm>
        </p:spPr>
        <p:txBody>
          <a:bodyPr/>
          <a:lstStyle/>
          <a:p>
            <a:r>
              <a:rPr lang="ru-RU" dirty="0" smtClean="0"/>
              <a:t>Вода в </a:t>
            </a:r>
            <a:r>
              <a:rPr lang="ru-RU" dirty="0" err="1" smtClean="0"/>
              <a:t>ґрунті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115328" cy="5641204"/>
          </a:xfrm>
        </p:spPr>
        <p:txBody>
          <a:bodyPr/>
          <a:lstStyle/>
          <a:p>
            <a:r>
              <a:rPr lang="uk-UA" dirty="0" smtClean="0"/>
              <a:t>1) гравітаційною (рухома, заповнює широкі проміжки між частками ґрунту й утримується силами гравітації; вона добре засвоюється рослинами);</a:t>
            </a:r>
            <a:br>
              <a:rPr lang="uk-UA" dirty="0" smtClean="0"/>
            </a:br>
            <a:r>
              <a:rPr lang="uk-UA" dirty="0" smtClean="0"/>
              <a:t>2) капілярною (заповнює тонкі проміжки між частками ґрунту; утримується капілярними силами зчеплення; доступна для рослин);</a:t>
            </a:r>
            <a:br>
              <a:rPr lang="uk-UA" dirty="0" smtClean="0"/>
            </a:br>
            <a:r>
              <a:rPr lang="uk-UA" dirty="0" smtClean="0"/>
              <a:t>3) зв'язаною частково, недоступна для рослин.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5286412" cy="642939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Поглинання води рослиною відбувається в зоні кореневих волосків. В основі цього механізму лежить явище осмосу. Поглинання води залежить від температури, </a:t>
            </a:r>
            <a:r>
              <a:rPr lang="uk-UA" dirty="0" err="1" smtClean="0"/>
              <a:t>рН</a:t>
            </a:r>
            <a:r>
              <a:rPr lang="uk-UA" dirty="0" smtClean="0"/>
              <a:t> ґрунту, вмісту солі в ґрунті та інших причин.</a:t>
            </a:r>
            <a:br>
              <a:rPr lang="uk-UA" dirty="0" smtClean="0"/>
            </a:br>
            <a:r>
              <a:rPr lang="uk-UA" dirty="0" smtClean="0"/>
              <a:t>Транспорт води в рослині може бути ближній — від клітини до клітини та дальній — по </a:t>
            </a:r>
            <a:r>
              <a:rPr lang="uk-UA" dirty="0" err="1" smtClean="0"/>
              <a:t>ксилемних</a:t>
            </a:r>
            <a:r>
              <a:rPr lang="uk-UA" dirty="0" smtClean="0"/>
              <a:t> шляхах.</a:t>
            </a:r>
            <a:br>
              <a:rPr lang="uk-UA" dirty="0" smtClean="0"/>
            </a:br>
            <a:r>
              <a:rPr lang="uk-UA" dirty="0" smtClean="0"/>
              <a:t>Шляхи, якими втрачається волога в рослині, такі: транспірація (продихова, </a:t>
            </a:r>
            <a:r>
              <a:rPr lang="uk-UA" dirty="0" err="1" smtClean="0"/>
              <a:t>кутикулярна</a:t>
            </a:r>
            <a:r>
              <a:rPr lang="uk-UA" dirty="0" smtClean="0"/>
              <a:t>, </a:t>
            </a:r>
            <a:r>
              <a:rPr lang="uk-UA" dirty="0" err="1" smtClean="0"/>
              <a:t>перидермальна</a:t>
            </a:r>
            <a:r>
              <a:rPr lang="uk-UA" dirty="0" smtClean="0"/>
              <a:t>), гутація. </a:t>
            </a:r>
            <a:endParaRPr lang="uk-UA" dirty="0"/>
          </a:p>
        </p:txBody>
      </p:sp>
      <p:pic>
        <p:nvPicPr>
          <p:cNvPr id="4098" name="Picture 2" descr="C:\Users\Адмін\Desktop\презентація\дждьждьджьд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36265" y="1678783"/>
            <a:ext cx="5643603" cy="357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00042"/>
            <a:ext cx="5143504" cy="635795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Швидкість транспірації залежить від вологості, а точніше, від дефіциту вологості (</a:t>
            </a:r>
            <a:r>
              <a:rPr lang="en-US" dirty="0" smtClean="0"/>
              <a:t>F - </a:t>
            </a:r>
            <a:r>
              <a:rPr lang="uk-UA" dirty="0" smtClean="0"/>
              <a:t>е).</a:t>
            </a:r>
            <a:br>
              <a:rPr lang="uk-UA" dirty="0" smtClean="0"/>
            </a:br>
            <a:r>
              <a:rPr lang="uk-UA" dirty="0" smtClean="0"/>
              <a:t>Чим більша відносна вологість, тим менша транспірація. У тропічних лісах вологість велика, а транспірація все рівно йде, оскільки градієнт пружності водяних парів високий. Градієнт пружності виникає тоді, коли в поверхні, що випаровує, вміст води більший, ніж на деякій відстані від неї. Якщо поверхня, що випаровує, тепліша від повітря і добре зволожена водою, то виникає градієнт пружності</a:t>
            </a:r>
            <a:endParaRPr lang="uk-UA" dirty="0"/>
          </a:p>
        </p:txBody>
      </p:sp>
      <p:pic>
        <p:nvPicPr>
          <p:cNvPr id="6146" name="Picture 2" descr="C:\Users\Адмін\Desktop\презентація\qh7HgZwhr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314825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ін\Desktop\презентація\tumblr_mivyobfQ501ruuglmo1_50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786742" cy="482204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785950"/>
          </a:xfrm>
        </p:spPr>
        <p:txBody>
          <a:bodyPr/>
          <a:lstStyle/>
          <a:p>
            <a:r>
              <a:rPr lang="ru-RU" b="1" dirty="0" smtClean="0"/>
              <a:t>Характеристика </a:t>
            </a:r>
            <a:r>
              <a:rPr lang="ru-RU" b="1" dirty="0" err="1" smtClean="0"/>
              <a:t>екологічних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груп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 за </a:t>
            </a:r>
            <a:r>
              <a:rPr lang="ru-RU" b="1" dirty="0" err="1" smtClean="0"/>
              <a:t>відношенням</a:t>
            </a:r>
            <a:r>
              <a:rPr lang="ru-RU" b="1" dirty="0" smtClean="0"/>
              <a:t> до </a:t>
            </a:r>
            <a:r>
              <a:rPr lang="ru-RU" b="1" dirty="0" err="1" smtClean="0"/>
              <a:t>вологи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928670"/>
          </a:xfrm>
        </p:spPr>
        <p:txBody>
          <a:bodyPr/>
          <a:lstStyle/>
          <a:p>
            <a:r>
              <a:rPr lang="uk-UA" b="1" dirty="0" smtClean="0"/>
              <a:t>          </a:t>
            </a:r>
            <a:r>
              <a:rPr lang="uk-UA" b="1" dirty="0" err="1" smtClean="0"/>
              <a:t>Гідатофіти</a:t>
            </a:r>
            <a:r>
              <a:rPr lang="uk-UA" b="1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5572164" cy="514353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Водні </a:t>
            </a:r>
            <a:r>
              <a:rPr lang="uk-UA" dirty="0" smtClean="0"/>
              <a:t>рослини, які повністю занурені у воду. Це водорості й вищі водні рослини (елодея канадська, </a:t>
            </a:r>
            <a:r>
              <a:rPr lang="uk-UA" dirty="0" err="1" smtClean="0"/>
              <a:t>рдести</a:t>
            </a:r>
            <a:r>
              <a:rPr lang="uk-UA" dirty="0" smtClean="0"/>
              <a:t>, валіснерія спіральна та інші). Якщо їх витягти з води, то вони швидко висихають і гинуть. Ці рослини мають такі ознаки: продихи редуковані, немає кутикули, відсутня диференціація мезофілу, листя найчастіше розсічене; погано розвинуті механічні тканини, коренева система; добре розвинута аеренхіма; осмотичний тиск клітинного соку низький.</a:t>
            </a:r>
            <a:endParaRPr lang="uk-UA" b="1" dirty="0"/>
          </a:p>
        </p:txBody>
      </p:sp>
      <p:pic>
        <p:nvPicPr>
          <p:cNvPr id="7170" name="Picture 2" descr="C:\Users\Адмін\Desktop\презентація\zUK4GR3gm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42918"/>
            <a:ext cx="2895589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ін\Desktop\презентація\neymovirno_krasivi_foto_u_vikonanni_kokoszkaa_barbara_florczy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89002" cy="5500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43890" cy="1212174"/>
          </a:xfrm>
        </p:spPr>
        <p:txBody>
          <a:bodyPr/>
          <a:lstStyle/>
          <a:p>
            <a:r>
              <a:rPr lang="uk-UA" b="1" dirty="0" smtClean="0"/>
              <a:t>          Гідрофіти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355452"/>
          </a:xfrm>
        </p:spPr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які частково занурені у воду (рогіз вузьколистий, очерет звичайний, калюжниця болотна, частуха </a:t>
            </a:r>
            <a:r>
              <a:rPr lang="uk-UA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подорожникова</a:t>
            </a:r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сусак зонтичний, стрілиця стрілолиста). У цих рослинах краще розвинуті провідна й механічні тканини, добре представлена аеренхіма; листя за сильної інсоляції мають іншу структуру: епідерміс має продихи; інтенсивність транспірації невелика.</a:t>
            </a:r>
            <a:endParaRPr lang="uk-UA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642918"/>
          </a:xfrm>
        </p:spPr>
        <p:txBody>
          <a:bodyPr/>
          <a:lstStyle/>
          <a:p>
            <a:r>
              <a:rPr lang="uk-UA" b="1" dirty="0" smtClean="0"/>
              <a:t> </a:t>
            </a:r>
            <a:r>
              <a:rPr lang="uk-UA" b="1" dirty="0" smtClean="0"/>
              <a:t>          Гігрофіти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572528" cy="250033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Наземні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рослини, що зростають в умовах підвищеної вологості ґрунту і повітря. Листя у них покриті тонкою кутикулою, продихів мало, міжклітинники великі; осмотичний тиск клітинного соку низький; транспірація мало відрізняється від фізичного випаровування; рослини погано утримують воду (мохи, плавуни, папороті та ін.).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ін\Desktop\презентація\DEYzKMPwV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38184"/>
            <a:ext cx="6072230" cy="4019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</TotalTime>
  <Words>559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Водозабезпечення й витрати вологи у рослин </vt:lpstr>
      <vt:lpstr>Вода в ґрунті може бути:</vt:lpstr>
      <vt:lpstr>Слайд 4</vt:lpstr>
      <vt:lpstr>Слайд 5</vt:lpstr>
      <vt:lpstr>Характеристика екологічних груп рослин за відношенням до вологи </vt:lpstr>
      <vt:lpstr>          Гідатофіти </vt:lpstr>
      <vt:lpstr>          Гідрофіти</vt:lpstr>
      <vt:lpstr>           Гігрофіти </vt:lpstr>
      <vt:lpstr>          Мезофіти</vt:lpstr>
      <vt:lpstr>Слайд 11</vt:lpstr>
      <vt:lpstr>           Ксерофіти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Адмін</dc:creator>
  <cp:lastModifiedBy>Адмін</cp:lastModifiedBy>
  <cp:revision>9</cp:revision>
  <dcterms:created xsi:type="dcterms:W3CDTF">2013-12-01T13:35:54Z</dcterms:created>
  <dcterms:modified xsi:type="dcterms:W3CDTF">2013-12-01T15:02:48Z</dcterms:modified>
</cp:coreProperties>
</file>