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9" r:id="rId3"/>
    <p:sldId id="257" r:id="rId4"/>
    <p:sldId id="258" r:id="rId5"/>
    <p:sldId id="259" r:id="rId6"/>
    <p:sldId id="264" r:id="rId7"/>
    <p:sldId id="265" r:id="rId8"/>
    <p:sldId id="266" r:id="rId9"/>
    <p:sldId id="267" r:id="rId10"/>
    <p:sldId id="260" r:id="rId11"/>
    <p:sldId id="261" r:id="rId12"/>
    <p:sldId id="262" r:id="rId13"/>
    <p:sldId id="268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1C8971EE-884F-4548-8FBD-E90C057CE8D3}" type="datetimeFigureOut">
              <a:rPr lang="ru-RU" smtClean="0"/>
              <a:t>18.11.2013</a:t>
            </a:fld>
            <a:endParaRPr lang="ru-RU" dirty="0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AF3FB13B-E6C4-4326-B184-F15D2A082C89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971EE-884F-4548-8FBD-E90C057CE8D3}" type="datetimeFigureOut">
              <a:rPr lang="ru-RU" smtClean="0"/>
              <a:t>18.11.2013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FB13B-E6C4-4326-B184-F15D2A082C89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971EE-884F-4548-8FBD-E90C057CE8D3}" type="datetimeFigureOut">
              <a:rPr lang="ru-RU" smtClean="0"/>
              <a:t>18.11.2013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FB13B-E6C4-4326-B184-F15D2A082C89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971EE-884F-4548-8FBD-E90C057CE8D3}" type="datetimeFigureOut">
              <a:rPr lang="ru-RU" smtClean="0"/>
              <a:t>18.11.2013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FB13B-E6C4-4326-B184-F15D2A082C89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971EE-884F-4548-8FBD-E90C057CE8D3}" type="datetimeFigureOut">
              <a:rPr lang="ru-RU" smtClean="0"/>
              <a:t>18.11.2013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FB13B-E6C4-4326-B184-F15D2A082C89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971EE-884F-4548-8FBD-E90C057CE8D3}" type="datetimeFigureOut">
              <a:rPr lang="ru-RU" smtClean="0"/>
              <a:t>18.11.2013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FB13B-E6C4-4326-B184-F15D2A082C89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971EE-884F-4548-8FBD-E90C057CE8D3}" type="datetimeFigureOut">
              <a:rPr lang="ru-RU" smtClean="0"/>
              <a:t>18.11.2013</a:t>
            </a:fld>
            <a:endParaRPr lang="ru-RU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FB13B-E6C4-4326-B184-F15D2A082C89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971EE-884F-4548-8FBD-E90C057CE8D3}" type="datetimeFigureOut">
              <a:rPr lang="ru-RU" smtClean="0"/>
              <a:t>18.11.2013</a:t>
            </a:fld>
            <a:endParaRPr lang="ru-R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FB13B-E6C4-4326-B184-F15D2A082C89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971EE-884F-4548-8FBD-E90C057CE8D3}" type="datetimeFigureOut">
              <a:rPr lang="ru-RU" smtClean="0"/>
              <a:t>18.11.2013</a:t>
            </a:fld>
            <a:endParaRPr lang="ru-RU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FB13B-E6C4-4326-B184-F15D2A082C89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971EE-884F-4548-8FBD-E90C057CE8D3}" type="datetimeFigureOut">
              <a:rPr lang="ru-RU" smtClean="0"/>
              <a:t>18.11.2013</a:t>
            </a:fld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FB13B-E6C4-4326-B184-F15D2A082C89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dirty="0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971EE-884F-4548-8FBD-E90C057CE8D3}" type="datetimeFigureOut">
              <a:rPr lang="ru-RU" smtClean="0"/>
              <a:t>18.11.2013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FB13B-E6C4-4326-B184-F15D2A082C89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1C8971EE-884F-4548-8FBD-E90C057CE8D3}" type="datetimeFigureOut">
              <a:rPr lang="ru-RU" smtClean="0"/>
              <a:t>18.11.2013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AF3FB13B-E6C4-4326-B184-F15D2A082C89}" type="slidenum">
              <a:rPr lang="ru-RU" smtClean="0"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16361" y="2362403"/>
            <a:ext cx="3313355" cy="1198104"/>
          </a:xfrm>
        </p:spPr>
        <p:txBody>
          <a:bodyPr/>
          <a:lstStyle/>
          <a:p>
            <a:r>
              <a:rPr lang="ru-RU" b="1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трансгенный</a:t>
            </a:r>
            <a:r>
              <a:rPr lang="ru-RU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организм</a:t>
            </a:r>
          </a:p>
        </p:txBody>
      </p:sp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8202538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27984" y="2617516"/>
            <a:ext cx="3888432" cy="3888432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539552" y="1142171"/>
            <a:ext cx="8136904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Близко по значению к термину «</a:t>
            </a:r>
            <a:r>
              <a:rPr lang="ru-RU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трансгенный</a:t>
            </a: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организм» стоит термин «Генетически модифицированный организм», но это понятие шире и включает в себя не только трансгенные организмы, но и организмы с любыми иными изменениями генома.</a:t>
            </a:r>
            <a:endParaRPr lang="ru-RU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65310703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6" y="620688"/>
            <a:ext cx="7812360" cy="58592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057255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7" y="692696"/>
            <a:ext cx="7728859" cy="57966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319893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808" y="548680"/>
            <a:ext cx="6743870" cy="4565082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395536" y="4825729"/>
            <a:ext cx="829586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800" dirty="0" smtClean="0"/>
              <a:t>Спасибо за внимание!!!</a:t>
            </a:r>
            <a:r>
              <a:rPr lang="ru-RU" sz="4800" dirty="0" smtClean="0">
                <a:sym typeface="Wingdings" pitchFamily="2" charset="2"/>
              </a:rPr>
              <a:t></a:t>
            </a:r>
            <a:endParaRPr lang="ru-RU" sz="4800" dirty="0"/>
          </a:p>
        </p:txBody>
      </p:sp>
    </p:spTree>
    <p:extLst>
      <p:ext uri="{BB962C8B-B14F-4D97-AF65-F5344CB8AC3E}">
        <p14:creationId xmlns:p14="http://schemas.microsoft.com/office/powerpoint/2010/main" val="71326528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67544" y="764704"/>
            <a:ext cx="8236550" cy="57554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Содержание:</a:t>
            </a:r>
          </a:p>
          <a:p>
            <a:pPr algn="ctr"/>
            <a:endParaRPr lang="ru-RU" sz="2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ru-RU" sz="2400" dirty="0" smtClean="0"/>
              <a:t>Что такое </a:t>
            </a:r>
            <a:r>
              <a:rPr lang="ru-RU" sz="2400" dirty="0" err="1" smtClean="0"/>
              <a:t>трансгенный</a:t>
            </a:r>
            <a:r>
              <a:rPr lang="ru-RU" sz="2400" dirty="0" smtClean="0"/>
              <a:t> организм?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sz="2400" dirty="0" smtClean="0"/>
              <a:t>Цель создания?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sz="2400" dirty="0" smtClean="0"/>
              <a:t>Использование </a:t>
            </a:r>
            <a:r>
              <a:rPr lang="ru-RU" sz="2400" dirty="0" err="1" smtClean="0"/>
              <a:t>трансгенных</a:t>
            </a:r>
            <a:r>
              <a:rPr lang="ru-RU" sz="2400" dirty="0" smtClean="0"/>
              <a:t> организмов.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sz="2400" dirty="0" smtClean="0"/>
              <a:t>Трансгенные бактерии.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sz="2400" dirty="0" smtClean="0"/>
              <a:t>Транс генные растения.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sz="2400" dirty="0" smtClean="0"/>
              <a:t>Трансгенные животные.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sz="2400" dirty="0" smtClean="0"/>
              <a:t>Трансгенные мыши.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sz="2400" dirty="0" smtClean="0"/>
              <a:t>Связь между трансгенными организмами и ГМО.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sz="2400" dirty="0" smtClean="0"/>
              <a:t>Чья продукция содержит трансгенные организмы.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sz="2400" dirty="0" smtClean="0"/>
              <a:t>Шутки про трансгенные организмы. </a:t>
            </a:r>
          </a:p>
          <a:p>
            <a:pPr marL="285750" indent="-285750">
              <a:buFont typeface="Arial" pitchFamily="34" charset="0"/>
              <a:buChar char="•"/>
            </a:pPr>
            <a:endParaRPr lang="ru-RU" dirty="0" smtClean="0"/>
          </a:p>
          <a:p>
            <a:pPr marL="285750" indent="-285750">
              <a:buFont typeface="Arial" pitchFamily="34" charset="0"/>
              <a:buChar char="•"/>
            </a:pPr>
            <a:endParaRPr lang="ru-RU" dirty="0" smtClean="0"/>
          </a:p>
          <a:p>
            <a:pPr marL="285750" indent="-285750">
              <a:buFont typeface="Arial" pitchFamily="34" charset="0"/>
              <a:buChar char="•"/>
            </a:pPr>
            <a:endParaRPr lang="ru-RU" dirty="0" smtClean="0"/>
          </a:p>
          <a:p>
            <a:pPr marL="285750" indent="-285750">
              <a:buFont typeface="Arial" pitchFamily="34" charset="0"/>
              <a:buChar char="•"/>
            </a:pPr>
            <a:endParaRPr lang="ru-RU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404664"/>
            <a:ext cx="2213370" cy="120729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93818776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05474" y="1399884"/>
            <a:ext cx="813690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Трансге́нный органи́зм </a:t>
            </a: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— живой организм, в геном которого искусственно введен ген другого                                       организма.</a:t>
            </a:r>
            <a:endParaRPr lang="ru-RU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3768" y="2600213"/>
            <a:ext cx="4464496" cy="347238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4" name="TextBox 3"/>
          <p:cNvSpPr txBox="1"/>
          <p:nvPr/>
        </p:nvSpPr>
        <p:spPr>
          <a:xfrm>
            <a:off x="505474" y="452601"/>
            <a:ext cx="701885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Что такое </a:t>
            </a:r>
            <a:r>
              <a:rPr lang="ru-R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трансгенный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организм?</a:t>
            </a:r>
            <a:endParaRPr lang="ru-RU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11632237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5896" y="3933056"/>
            <a:ext cx="4872541" cy="2520280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539552" y="1484784"/>
            <a:ext cx="8136904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Целью создания </a:t>
            </a:r>
            <a:r>
              <a:rPr lang="ru-RU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трансгенных</a:t>
            </a: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организмов является получение организма с новыми свойствами. Клетки </a:t>
            </a:r>
            <a:r>
              <a:rPr lang="ru-RU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трансгенного</a:t>
            </a: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организма производят белок, ген которого был внедрен в геном. Новый белок могут производить все клетки организма (неспецифическая экспрессия нового гена), либо определенные клеточные типы (специфическая экспрессия нового гена).</a:t>
            </a:r>
            <a:endParaRPr lang="ru-RU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83568" y="480293"/>
            <a:ext cx="349486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Цель создания?</a:t>
            </a:r>
            <a:endParaRPr lang="ru-RU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06651174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11280" y="789179"/>
            <a:ext cx="1586770" cy="152858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Прямоугольник 1"/>
          <p:cNvSpPr/>
          <p:nvPr/>
        </p:nvSpPr>
        <p:spPr>
          <a:xfrm>
            <a:off x="459362" y="764704"/>
            <a:ext cx="7920880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3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Создание </a:t>
            </a:r>
            <a:r>
              <a:rPr lang="ru-RU" sz="23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трансгенных</a:t>
            </a:r>
            <a:r>
              <a:rPr lang="ru-RU" sz="23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организмов используют:</a:t>
            </a:r>
          </a:p>
          <a:p>
            <a:endParaRPr lang="ru-RU" sz="23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 научном эксперименте для развития технологии создания </a:t>
            </a:r>
            <a:r>
              <a:rPr lang="ru-RU" sz="2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трансгенных</a:t>
            </a:r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организмов, для изучения роли определенных генов и белков, для изучения многих биологических процессов; огромное значение в научном эксперименте получили трансгенные организмы с маркерными генами (продукты этих генов с легкостью определяются приборами, например зелёный флуоресцентный белок, визуализируют с помощью микроскопа, так легко можно определить происхождение клеток, их судьбу в организме и т. д.);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 сельском хозяйстве для получения новых сортов растений и пород животных;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 биотехнологическом производстве </a:t>
            </a:r>
            <a:r>
              <a:rPr lang="ru-RU" sz="2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плазмид</a:t>
            </a:r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и белков.</a:t>
            </a:r>
            <a:endParaRPr lang="ru-RU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99829154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2" y="980728"/>
            <a:ext cx="8064896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 различных отраслях хозяйственной деятельности человека используются </a:t>
            </a:r>
            <a:r>
              <a:rPr lang="ru-RU" sz="24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трансгенные бактерии</a:t>
            </a: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Кроме того, что бактерии используются для клонирования генов и производства белка, они реконструируются и для других целей.</a:t>
            </a:r>
            <a:endParaRPr lang="ru-RU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30014" y="2919720"/>
            <a:ext cx="5142199" cy="357543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66054527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2" y="836712"/>
            <a:ext cx="7992888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Разрабатываются </a:t>
            </a:r>
            <a:r>
              <a:rPr lang="ru-RU" sz="28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трансгенные растения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способные продуцировать в интересах человека химические вещества и лекарства. Реконструирован картофель для продукции альбумина человека. Предполагается, что в будущем растения смогут образовывать в своих семенах такие белки, как гормоны человека. Быстрыми темпами развивается биоинженерия животных.</a:t>
            </a:r>
            <a:endParaRPr lang="ru-RU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02613" y="4653136"/>
            <a:ext cx="3230639" cy="176216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5225283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2" y="908720"/>
            <a:ext cx="8064896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Трансгенные животные 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созданы для производства продуктов медицинского значения. Цепным инструментом для генетических исследований стали трансгенные мыши. Они дают важную информацию при планировании генной терапии у человека. Ученые, изучающие мышечную дистрофию </a:t>
            </a:r>
            <a:r>
              <a:rPr lang="ru-R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Дюшена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выделили ген и его продукт – нормальный белок </a:t>
            </a:r>
            <a:r>
              <a:rPr lang="ru-R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дистрофин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что отсутствует у больных. Предложено способ обеспечения больных детей </a:t>
            </a:r>
            <a:r>
              <a:rPr lang="ru-R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дистрофином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ru-RU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92280" y="188640"/>
            <a:ext cx="1584176" cy="11881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615796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0231" y="3855972"/>
            <a:ext cx="1948701" cy="2597364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539552" y="908720"/>
            <a:ext cx="8064896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Трансгенные мыши </a:t>
            </a: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оказались крайне необходимыми при изучении моногенных болезней, злокачественных опухолей и даже </a:t>
            </a:r>
            <a:r>
              <a:rPr lang="ru-RU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мультифакториальных</a:t>
            </a: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болезней человека. Однако </a:t>
            </a:r>
            <a:r>
              <a:rPr lang="ru-RU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трансгенная</a:t>
            </a: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технология является неточной, так что введение ДНК не направлено в определенный </a:t>
            </a:r>
            <a:r>
              <a:rPr lang="ru-RU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ло</a:t>
            </a: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кус хромосомы. Ген, который переносится, может нарушить функцию другого гена или попасть под контроль других генов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ru-RU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51062385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стин">
  <a:themeElements>
    <a:clrScheme name="Остин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Остин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Остин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60</TotalTime>
  <Words>440</Words>
  <Application>Microsoft Office PowerPoint</Application>
  <PresentationFormat>Экран (4:3)</PresentationFormat>
  <Paragraphs>30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Остин</vt:lpstr>
      <vt:lpstr>трансгенный организм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Krokoz™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трансгенный организм</dc:title>
  <dc:creator>валера</dc:creator>
  <cp:lastModifiedBy>валера</cp:lastModifiedBy>
  <cp:revision>8</cp:revision>
  <dcterms:created xsi:type="dcterms:W3CDTF">2013-11-14T17:51:12Z</dcterms:created>
  <dcterms:modified xsi:type="dcterms:W3CDTF">2013-11-18T19:33:59Z</dcterms:modified>
</cp:coreProperties>
</file>