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69428-C659-4962-955E-98F507AE76B3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90F38-CC9A-4D72-89E8-37119341AFB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00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1052736"/>
            <a:ext cx="5584680" cy="2524856"/>
          </a:xfrm>
        </p:spPr>
        <p:txBody>
          <a:bodyPr>
            <a:normAutofit/>
          </a:bodyPr>
          <a:lstStyle/>
          <a:p>
            <a:pPr algn="ctr"/>
            <a:r>
              <a:rPr lang="uk-UA" sz="4000" dirty="0" smtClean="0"/>
              <a:t>Постембріональний Період </a:t>
            </a:r>
            <a:endParaRPr lang="uk-UA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3789040"/>
            <a:ext cx="911406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період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життя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людини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моменту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народження</a:t>
            </a:r>
            <a:endParaRPr lang="ru-RU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до </a:t>
            </a:r>
            <a:r>
              <a:rPr lang="ru-RU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смерті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535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Людина створює сім’ю,народжує та виховує дітей.  Удосконалює професійні навички.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219200"/>
          </a:xfrm>
        </p:spPr>
        <p:txBody>
          <a:bodyPr>
            <a:normAutofit fontScale="90000"/>
          </a:bodyPr>
          <a:lstStyle/>
          <a:p>
            <a:pPr fontAlgn="t"/>
            <a:r>
              <a:rPr lang="uk-UA" b="1" dirty="0">
                <a:effectLst/>
              </a:rPr>
              <a:t>Зрілий вік І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r>
              <a:rPr lang="uk-UA" b="1" dirty="0">
                <a:effectLst/>
              </a:rPr>
              <a:t>22-35(чолов</a:t>
            </a:r>
            <a:r>
              <a:rPr lang="uk-UA" b="1" dirty="0">
                <a:effectLst/>
              </a:rPr>
              <a:t>.),21-35(жінки)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068960"/>
            <a:ext cx="288032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101950"/>
            <a:ext cx="1944216" cy="2734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531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Людина реалізується у в обраній професії. У жінок і чоловіків настає </a:t>
            </a:r>
            <a:r>
              <a:rPr lang="uk-UA" i="1" dirty="0" err="1" smtClean="0"/>
              <a:t>клімаксичний</a:t>
            </a:r>
            <a:r>
              <a:rPr lang="uk-UA" i="1" dirty="0" smtClean="0"/>
              <a:t> період </a:t>
            </a:r>
            <a:r>
              <a:rPr lang="uk-UA" dirty="0" smtClean="0"/>
              <a:t> </a:t>
            </a:r>
            <a:r>
              <a:rPr lang="uk-UA" dirty="0" err="1" smtClean="0"/>
              <a:t>-поступове</a:t>
            </a:r>
            <a:r>
              <a:rPr lang="uk-UA" dirty="0" smtClean="0"/>
              <a:t> згасання функцій статевих залоз. 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219200"/>
          </a:xfrm>
        </p:spPr>
        <p:txBody>
          <a:bodyPr>
            <a:normAutofit fontScale="90000"/>
          </a:bodyPr>
          <a:lstStyle/>
          <a:p>
            <a:pPr fontAlgn="t"/>
            <a:r>
              <a:rPr lang="uk-UA" b="1" dirty="0">
                <a:effectLst/>
              </a:rPr>
              <a:t>Зрілий вік ІІ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r>
              <a:rPr lang="uk-UA" b="1" dirty="0">
                <a:effectLst/>
              </a:rPr>
              <a:t>36-60(чолов</a:t>
            </a:r>
            <a:r>
              <a:rPr lang="uk-UA" b="1" dirty="0">
                <a:effectLst/>
              </a:rPr>
              <a:t>.),36-55(жінки)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210669"/>
            <a:ext cx="21717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674938"/>
            <a:ext cx="2647950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0385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Відбувається поступове  ослаблення діяльності організму.  Літні люди не такі сильні і не здатні витримувати фізичні і нервові </a:t>
            </a:r>
            <a:r>
              <a:rPr lang="uk-UA" dirty="0" err="1" smtClean="0"/>
              <a:t>навантаженя</a:t>
            </a:r>
            <a:r>
              <a:rPr lang="uk-UA" dirty="0" smtClean="0"/>
              <a:t> . Запас енергії стає все меншим. 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219200"/>
          </a:xfrm>
        </p:spPr>
        <p:txBody>
          <a:bodyPr>
            <a:normAutofit fontScale="90000"/>
          </a:bodyPr>
          <a:lstStyle/>
          <a:p>
            <a:pPr fontAlgn="t"/>
            <a:r>
              <a:rPr lang="uk-UA" b="1" dirty="0">
                <a:effectLst/>
              </a:rPr>
              <a:t>Літній вік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r>
              <a:rPr lang="uk-UA" b="1" dirty="0">
                <a:effectLst/>
              </a:rPr>
              <a:t>61-74(чолов</a:t>
            </a:r>
            <a:r>
              <a:rPr lang="uk-UA" b="1" dirty="0">
                <a:effectLst/>
              </a:rPr>
              <a:t>.)56-74 (жінки)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429000"/>
            <a:ext cx="3443090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429000"/>
            <a:ext cx="3433936" cy="2575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8619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Втрачається жвавість тканин організму, що пов’язане з зменшенням в них вмісту рідин. В результаті цього суглоби тверднуть. Шкіра </a:t>
            </a:r>
            <a:r>
              <a:rPr lang="uk-UA" dirty="0" err="1" smtClean="0"/>
              <a:t>посушується</a:t>
            </a:r>
            <a:r>
              <a:rPr lang="uk-UA" dirty="0" smtClean="0"/>
              <a:t>, стає більш чутливою до подразнень.  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t"/>
            <a:r>
              <a:rPr lang="uk-UA" b="1" dirty="0">
                <a:effectLst/>
              </a:rPr>
              <a:t>Старечий </a:t>
            </a:r>
            <a:r>
              <a:rPr lang="uk-UA" b="1" dirty="0" smtClean="0">
                <a:effectLst/>
              </a:rPr>
              <a:t>вік</a:t>
            </a:r>
            <a:r>
              <a:rPr lang="uk-UA" dirty="0">
                <a:effectLst/>
              </a:rPr>
              <a:t> </a:t>
            </a:r>
            <a:r>
              <a:rPr lang="uk-UA" dirty="0" smtClean="0">
                <a:effectLst/>
              </a:rPr>
              <a:t>(</a:t>
            </a:r>
            <a:r>
              <a:rPr lang="uk-UA" b="1" dirty="0" smtClean="0">
                <a:effectLst/>
              </a:rPr>
              <a:t>75-90 років) 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56992"/>
            <a:ext cx="24384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380234"/>
            <a:ext cx="2333625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0756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Довгожителі УКРАЇНИ: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Григорій Нестор: прожив 116 років,54дні</a:t>
            </a:r>
          </a:p>
          <a:p>
            <a:pPr marL="0" indent="0">
              <a:buNone/>
            </a:pPr>
            <a:r>
              <a:rPr lang="uk-UA" dirty="0" smtClean="0"/>
              <a:t>( 16.08.1891-17,12,2007)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Катерина Козак ( народилася </a:t>
            </a:r>
          </a:p>
          <a:p>
            <a:pPr marL="0" indent="0">
              <a:buNone/>
            </a:pPr>
            <a:r>
              <a:rPr lang="uk-UA" dirty="0" smtClean="0"/>
              <a:t>14.02.1897р). Проживає на </a:t>
            </a:r>
          </a:p>
          <a:p>
            <a:pPr marL="0" indent="0">
              <a:buNone/>
            </a:pPr>
            <a:r>
              <a:rPr lang="uk-UA" dirty="0" smtClean="0"/>
              <a:t>Івано-Франківщині 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t"/>
            <a:r>
              <a:rPr lang="uk-UA" b="1" dirty="0" smtClean="0">
                <a:effectLst/>
              </a:rPr>
              <a:t>Довгожителі </a:t>
            </a:r>
            <a:r>
              <a:rPr lang="uk-UA" dirty="0">
                <a:effectLst/>
              </a:rPr>
              <a:t> </a:t>
            </a:r>
            <a:r>
              <a:rPr lang="uk-UA" dirty="0" smtClean="0">
                <a:effectLst/>
              </a:rPr>
              <a:t>(</a:t>
            </a:r>
            <a:r>
              <a:rPr lang="uk-UA" b="1" dirty="0" smtClean="0">
                <a:effectLst/>
              </a:rPr>
              <a:t>90 </a:t>
            </a:r>
            <a:r>
              <a:rPr lang="uk-UA" b="1" dirty="0">
                <a:effectLst/>
              </a:rPr>
              <a:t>років і </a:t>
            </a:r>
            <a:r>
              <a:rPr lang="uk-UA" b="1" dirty="0" smtClean="0">
                <a:effectLst/>
              </a:rPr>
              <a:t>старше)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492896"/>
            <a:ext cx="2638425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653136"/>
            <a:ext cx="28575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0837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45720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Виділяють 12 періодів життя людини: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998172"/>
              </p:ext>
            </p:extLst>
          </p:nvPr>
        </p:nvGraphicFramePr>
        <p:xfrm>
          <a:off x="683568" y="980728"/>
          <a:ext cx="6336704" cy="4758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/>
                <a:gridCol w="3168352"/>
              </a:tblGrid>
              <a:tr h="365779">
                <a:tc>
                  <a:txBody>
                    <a:bodyPr/>
                    <a:lstStyle/>
                    <a:p>
                      <a:r>
                        <a:rPr lang="uk-UA" dirty="0" smtClean="0"/>
                        <a:t>Новонароджений</a:t>
                      </a:r>
                      <a:r>
                        <a:rPr lang="uk-UA" baseline="0" dirty="0" smtClean="0"/>
                        <a:t>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1-10 днів </a:t>
                      </a:r>
                      <a:endParaRPr lang="uk-UA" dirty="0"/>
                    </a:p>
                  </a:txBody>
                  <a:tcPr/>
                </a:tc>
              </a:tr>
              <a:tr h="365779">
                <a:tc>
                  <a:txBody>
                    <a:bodyPr/>
                    <a:lstStyle/>
                    <a:p>
                      <a:r>
                        <a:rPr lang="uk-UA" dirty="0" smtClean="0"/>
                        <a:t>Грудний вік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 днів -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dirty="0" smtClean="0"/>
                        <a:t>1рік </a:t>
                      </a:r>
                      <a:endParaRPr lang="uk-UA" dirty="0"/>
                    </a:p>
                  </a:txBody>
                  <a:tcPr/>
                </a:tc>
              </a:tr>
              <a:tr h="365779">
                <a:tc>
                  <a:txBody>
                    <a:bodyPr/>
                    <a:lstStyle/>
                    <a:p>
                      <a:r>
                        <a:rPr lang="uk-UA" dirty="0" smtClean="0"/>
                        <a:t>Раннє дитинство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1-3 роки</a:t>
                      </a:r>
                      <a:endParaRPr lang="uk-UA" dirty="0"/>
                    </a:p>
                  </a:txBody>
                  <a:tcPr/>
                </a:tc>
              </a:tr>
              <a:tr h="365779">
                <a:tc>
                  <a:txBody>
                    <a:bodyPr/>
                    <a:lstStyle/>
                    <a:p>
                      <a:r>
                        <a:rPr lang="uk-UA" dirty="0" smtClean="0"/>
                        <a:t>Перше дитинство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4-7 років</a:t>
                      </a:r>
                      <a:endParaRPr lang="uk-UA" dirty="0"/>
                    </a:p>
                  </a:txBody>
                  <a:tcPr/>
                </a:tc>
              </a:tr>
              <a:tr h="550239">
                <a:tc>
                  <a:txBody>
                    <a:bodyPr/>
                    <a:lstStyle/>
                    <a:p>
                      <a:r>
                        <a:rPr lang="uk-UA" dirty="0" smtClean="0"/>
                        <a:t>Друге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dirty="0" smtClean="0"/>
                        <a:t>дитинство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8 -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sz="1800" baseline="0" dirty="0" smtClean="0"/>
                        <a:t>12 р.(хлопчики)8-11(</a:t>
                      </a:r>
                      <a:r>
                        <a:rPr lang="uk-UA" sz="1800" baseline="0" dirty="0" err="1" smtClean="0"/>
                        <a:t>дівч</a:t>
                      </a:r>
                      <a:r>
                        <a:rPr lang="uk-UA" sz="1800" baseline="0" dirty="0" smtClean="0"/>
                        <a:t>.)</a:t>
                      </a:r>
                      <a:endParaRPr lang="uk-UA" dirty="0"/>
                    </a:p>
                  </a:txBody>
                  <a:tcPr/>
                </a:tc>
              </a:tr>
              <a:tr h="550239">
                <a:tc>
                  <a:txBody>
                    <a:bodyPr/>
                    <a:lstStyle/>
                    <a:p>
                      <a:r>
                        <a:rPr lang="uk-UA" dirty="0" smtClean="0"/>
                        <a:t>Підлітковий вік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13-16р(хлопчики)</a:t>
                      </a:r>
                      <a:r>
                        <a:rPr lang="uk-UA" baseline="0" dirty="0" smtClean="0"/>
                        <a:t> 12-15(</a:t>
                      </a:r>
                      <a:r>
                        <a:rPr lang="uk-UA" baseline="0" dirty="0" err="1" smtClean="0"/>
                        <a:t>дівч</a:t>
                      </a:r>
                      <a:r>
                        <a:rPr lang="uk-UA" baseline="0" dirty="0" smtClean="0"/>
                        <a:t>.)</a:t>
                      </a:r>
                      <a:endParaRPr lang="uk-UA" dirty="0"/>
                    </a:p>
                  </a:txBody>
                  <a:tcPr/>
                </a:tc>
              </a:tr>
              <a:tr h="365779">
                <a:tc>
                  <a:txBody>
                    <a:bodyPr/>
                    <a:lstStyle/>
                    <a:p>
                      <a:r>
                        <a:rPr lang="uk-UA" dirty="0" smtClean="0"/>
                        <a:t>Юнацький вік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17-21(хлопчики),16-20(</a:t>
                      </a:r>
                      <a:r>
                        <a:rPr lang="uk-UA" dirty="0" err="1" smtClean="0"/>
                        <a:t>дівч</a:t>
                      </a:r>
                      <a:r>
                        <a:rPr lang="uk-UA" dirty="0" smtClean="0"/>
                        <a:t>.)</a:t>
                      </a:r>
                      <a:endParaRPr lang="uk-UA" sz="1600" dirty="0"/>
                    </a:p>
                  </a:txBody>
                  <a:tcPr/>
                </a:tc>
              </a:tr>
              <a:tr h="365779">
                <a:tc>
                  <a:txBody>
                    <a:bodyPr/>
                    <a:lstStyle/>
                    <a:p>
                      <a:r>
                        <a:rPr lang="uk-UA" dirty="0" smtClean="0"/>
                        <a:t>Зрілий вік 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22-35(</a:t>
                      </a:r>
                      <a:r>
                        <a:rPr lang="uk-UA" dirty="0" err="1" smtClean="0"/>
                        <a:t>чолов</a:t>
                      </a:r>
                      <a:r>
                        <a:rPr lang="uk-UA" dirty="0" smtClean="0"/>
                        <a:t>.),21-35(жінки)</a:t>
                      </a:r>
                    </a:p>
                  </a:txBody>
                  <a:tcPr/>
                </a:tc>
              </a:tr>
              <a:tr h="365779">
                <a:tc>
                  <a:txBody>
                    <a:bodyPr/>
                    <a:lstStyle/>
                    <a:p>
                      <a:r>
                        <a:rPr lang="uk-UA" dirty="0" smtClean="0"/>
                        <a:t>Зрілий вік ІІ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36-60(</a:t>
                      </a:r>
                      <a:r>
                        <a:rPr lang="uk-UA" dirty="0" err="1" smtClean="0"/>
                        <a:t>чолов</a:t>
                      </a:r>
                      <a:r>
                        <a:rPr lang="uk-UA" dirty="0" smtClean="0"/>
                        <a:t>.),36-55(жінки)</a:t>
                      </a:r>
                    </a:p>
                  </a:txBody>
                  <a:tcPr/>
                </a:tc>
              </a:tr>
              <a:tr h="365779">
                <a:tc>
                  <a:txBody>
                    <a:bodyPr/>
                    <a:lstStyle/>
                    <a:p>
                      <a:r>
                        <a:rPr lang="uk-UA" dirty="0" smtClean="0"/>
                        <a:t>Літній</a:t>
                      </a:r>
                      <a:r>
                        <a:rPr lang="uk-UA" baseline="0" dirty="0" smtClean="0"/>
                        <a:t> вік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61-74(</a:t>
                      </a:r>
                      <a:r>
                        <a:rPr lang="uk-UA" dirty="0" err="1" smtClean="0"/>
                        <a:t>чолов</a:t>
                      </a:r>
                      <a:r>
                        <a:rPr lang="uk-UA" dirty="0" smtClean="0"/>
                        <a:t>.)56-74</a:t>
                      </a:r>
                      <a:r>
                        <a:rPr lang="uk-UA" baseline="0" dirty="0" smtClean="0"/>
                        <a:t> (жінки)</a:t>
                      </a:r>
                      <a:endParaRPr lang="uk-UA" dirty="0" smtClean="0"/>
                    </a:p>
                  </a:txBody>
                  <a:tcPr/>
                </a:tc>
              </a:tr>
              <a:tr h="365779">
                <a:tc>
                  <a:txBody>
                    <a:bodyPr/>
                    <a:lstStyle/>
                    <a:p>
                      <a:r>
                        <a:rPr lang="uk-UA" dirty="0" smtClean="0"/>
                        <a:t>Старечий</a:t>
                      </a:r>
                      <a:r>
                        <a:rPr lang="uk-UA" baseline="0" dirty="0" smtClean="0"/>
                        <a:t> вік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75-90 років </a:t>
                      </a:r>
                    </a:p>
                  </a:txBody>
                  <a:tcPr/>
                </a:tc>
              </a:tr>
              <a:tr h="365779">
                <a:tc>
                  <a:txBody>
                    <a:bodyPr/>
                    <a:lstStyle/>
                    <a:p>
                      <a:r>
                        <a:rPr lang="uk-UA" dirty="0" smtClean="0"/>
                        <a:t>Довгожителі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90 років і старше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443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Характеризуєтьсся</a:t>
            </a:r>
            <a:r>
              <a:rPr lang="uk-UA" dirty="0" smtClean="0"/>
              <a:t> зміною умов існування організму у зв’язку з переходом від внутрішньоутробного розвитку до розвитку в зовнішньому середовищі.  У цей період організм особливо чутливий до дії шкідливих факторів 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Новонароджений </a:t>
            </a:r>
            <a:r>
              <a:rPr lang="uk-UA" dirty="0" smtClean="0"/>
              <a:t>період :1-10 </a:t>
            </a:r>
            <a:r>
              <a:rPr lang="uk-UA" dirty="0"/>
              <a:t>днів </a:t>
            </a:r>
            <a:br>
              <a:rPr lang="uk-UA" dirty="0"/>
            </a:b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933056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933056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7009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Особливий тим,що організм отримує основну масу </a:t>
            </a:r>
            <a:r>
              <a:rPr lang="uk-UA" dirty="0"/>
              <a:t>п</a:t>
            </a:r>
            <a:r>
              <a:rPr lang="uk-UA" dirty="0" smtClean="0"/>
              <a:t>оживних речовин із грудним молоком. У грудному молоці є,окрім поживних речовин , деякі антитіла, які забезпечують пасивний імунітет у новонародженого .  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Грудний </a:t>
            </a:r>
            <a:r>
              <a:rPr lang="uk-UA" dirty="0"/>
              <a:t>вік</a:t>
            </a:r>
            <a:r>
              <a:rPr lang="uk-UA" sz="4000" dirty="0"/>
              <a:t>(10 днів - </a:t>
            </a:r>
            <a:r>
              <a:rPr lang="uk-UA" sz="4000" dirty="0" smtClean="0"/>
              <a:t>1рік) </a:t>
            </a: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861048"/>
            <a:ext cx="2533650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933056"/>
            <a:ext cx="2324100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5973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Дитина починає оволодівати тілом, керувати рухами рук. У ранньому віці дитина вже не безпомічна, а надзвичайно активна в своїх діях і  в прагненні до спілкування з дорослими.   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Раннє дитинство</a:t>
            </a:r>
            <a:r>
              <a:rPr lang="uk-UA" sz="4000" dirty="0" smtClean="0"/>
              <a:t>(</a:t>
            </a:r>
            <a:r>
              <a:rPr lang="uk-UA" sz="4400" dirty="0" smtClean="0"/>
              <a:t>1-3 роки)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3717032"/>
            <a:ext cx="1800225" cy="254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717032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1471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У цей </a:t>
            </a:r>
            <a:r>
              <a:rPr lang="uk-UA" dirty="0" err="1" smtClean="0"/>
              <a:t>перід</a:t>
            </a:r>
            <a:r>
              <a:rPr lang="uk-UA" dirty="0" smtClean="0"/>
              <a:t> продовжується ріст,розвиваються легені. Частота дихання незначно знижується від 28 вдихів за хв. до 24 вдихів за хв. У цьому віці мускулатура слабка, м’язи не здатні до сильних і тривалих скорочень. 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Перше </a:t>
            </a:r>
            <a:r>
              <a:rPr lang="uk-UA" dirty="0" smtClean="0"/>
              <a:t>дитинство</a:t>
            </a:r>
            <a:r>
              <a:rPr lang="uk-UA" sz="4400" dirty="0" smtClean="0"/>
              <a:t>(4-7 років)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05064"/>
            <a:ext cx="26289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3056"/>
            <a:ext cx="3267075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5247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Ріст поступово </a:t>
            </a:r>
            <a:r>
              <a:rPr lang="uk-UA" dirty="0" err="1" smtClean="0"/>
              <a:t>спозросвільнюєтся</a:t>
            </a:r>
            <a:r>
              <a:rPr lang="uk-UA" dirty="0" smtClean="0"/>
              <a:t>, формуються дрібні м’язи кисті рук та ніг. Молочні зуби змінюються на постійні. 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100" dirty="0"/>
              <a:t>Друге </a:t>
            </a:r>
            <a:r>
              <a:rPr lang="uk-UA" sz="3100" dirty="0" smtClean="0"/>
              <a:t>дитинство(</a:t>
            </a:r>
            <a:r>
              <a:rPr lang="uk-UA" sz="3100" dirty="0"/>
              <a:t>8 - 12 р.(хлопчики)8-11(</a:t>
            </a:r>
            <a:r>
              <a:rPr lang="uk-UA" sz="3100" dirty="0" err="1"/>
              <a:t>дівч</a:t>
            </a:r>
            <a:r>
              <a:rPr lang="uk-UA" sz="3100" dirty="0" smtClean="0"/>
              <a:t>.))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068960"/>
            <a:ext cx="17145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645024"/>
            <a:ext cx="2409825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658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Посилюються вторинні статеві ознаки. У дівчат з’являються менструації, а у хлопців полюції. Підлітки інтенсивно ростуть ,також збільшується маса тіла. Формується скелет,відбуваються зміни у серцево-судинній системі.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t"/>
            <a:r>
              <a:rPr lang="uk-UA" b="1" dirty="0">
                <a:effectLst/>
              </a:rPr>
              <a:t>Підлітковий вік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r>
              <a:rPr lang="uk-UA" b="1" dirty="0">
                <a:effectLst/>
              </a:rPr>
              <a:t>13-16р(хлопчики) 12-15(дівч.)</a:t>
            </a:r>
            <a:endParaRPr lang="uk-UA" dirty="0">
              <a:effectLst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21088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053" y="4221088"/>
            <a:ext cx="22860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556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Системи органів досягають зрілості,підвищення самоконтролю та саморегуляції.  У цей період відбувається  найбільш активний розвиток моральних та естетичних почуттів. 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t"/>
            <a:r>
              <a:rPr lang="uk-UA" b="1" dirty="0">
                <a:effectLst/>
              </a:rPr>
              <a:t>Юнацький вік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r>
              <a:rPr lang="uk-UA" b="1" dirty="0">
                <a:effectLst/>
              </a:rPr>
              <a:t>17-21(хлопчики),16-20(дівч.)</a:t>
            </a:r>
            <a:endParaRPr lang="uk-UA" dirty="0">
              <a:effectLst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525" y="3501008"/>
            <a:ext cx="1762125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43908"/>
            <a:ext cx="1905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884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114</TotalTime>
  <Words>439</Words>
  <Application>Microsoft Office PowerPoint</Application>
  <PresentationFormat>Экран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Бумажная</vt:lpstr>
      <vt:lpstr>Постембріональний Період </vt:lpstr>
      <vt:lpstr>Презентация PowerPoint</vt:lpstr>
      <vt:lpstr>Новонароджений період :1-10 днів  </vt:lpstr>
      <vt:lpstr>Грудний вік(10 днів - 1рік)   </vt:lpstr>
      <vt:lpstr> Раннє дитинство(1-3 роки) </vt:lpstr>
      <vt:lpstr>Перше дитинство(4-7 років) </vt:lpstr>
      <vt:lpstr>Друге дитинство(8 - 12 р.(хлопчики)8-11(дівч.))  </vt:lpstr>
      <vt:lpstr>Підлітковий вік 13-16р(хлопчики) 12-15(дівч.)</vt:lpstr>
      <vt:lpstr>Юнацький вік 17-21(хлопчики),16-20(дівч.)</vt:lpstr>
      <vt:lpstr>Зрілий вік І 22-35(чолов.),21-35(жінки) </vt:lpstr>
      <vt:lpstr>Зрілий вік ІІ 36-60(чолов.),36-55(жінки) </vt:lpstr>
      <vt:lpstr>Літній вік 61-74(чолов.)56-74 (жінки) </vt:lpstr>
      <vt:lpstr>Старечий вік (75-90 років)  </vt:lpstr>
      <vt:lpstr>Довгожителі  (90 років і старше)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Постембріональний Період </dc:title>
  <dc:creator>Ира</dc:creator>
  <cp:lastModifiedBy>Ира</cp:lastModifiedBy>
  <cp:revision>12</cp:revision>
  <dcterms:created xsi:type="dcterms:W3CDTF">2015-02-12T16:05:34Z</dcterms:created>
  <dcterms:modified xsi:type="dcterms:W3CDTF">2015-02-12T18:20:51Z</dcterms:modified>
</cp:coreProperties>
</file>