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9" r:id="rId3"/>
    <p:sldId id="258" r:id="rId4"/>
    <p:sldId id="257"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30.01.2015</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30.01.2015</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30.01.2015</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85918" y="5643578"/>
            <a:ext cx="5286380" cy="571504"/>
          </a:xfrm>
        </p:spPr>
        <p:txBody>
          <a:bodyPr/>
          <a:lstStyle/>
          <a:p>
            <a:r>
              <a:rPr lang="en-US" dirty="0" smtClean="0"/>
              <a:t>A novel </a:t>
            </a:r>
            <a:r>
              <a:rPr lang="en-US" i="1" dirty="0" smtClean="0"/>
              <a:t>Rob Roy</a:t>
            </a:r>
          </a:p>
          <a:p>
            <a:r>
              <a:rPr lang="en-US" dirty="0" smtClean="0"/>
              <a:t>The </a:t>
            </a:r>
            <a:r>
              <a:rPr lang="en-US" dirty="0" smtClean="0"/>
              <a:t>historical basis of the novel</a:t>
            </a:r>
            <a:endParaRPr lang="ru-RU" dirty="0"/>
          </a:p>
        </p:txBody>
      </p:sp>
      <p:sp>
        <p:nvSpPr>
          <p:cNvPr id="2" name="Заголовок 1"/>
          <p:cNvSpPr>
            <a:spLocks noGrp="1"/>
          </p:cNvSpPr>
          <p:nvPr>
            <p:ph type="ctrTitle"/>
          </p:nvPr>
        </p:nvSpPr>
        <p:spPr>
          <a:xfrm>
            <a:off x="1071538" y="4000504"/>
            <a:ext cx="6929486" cy="1643074"/>
          </a:xfrm>
        </p:spPr>
        <p:txBody>
          <a:bodyPr/>
          <a:lstStyle/>
          <a:p>
            <a:r>
              <a:rPr smtClean="0"/>
              <a:t>Sir Walter Scott (1771-1831)</a:t>
            </a:r>
            <a:br>
              <a:rPr smtClean="0"/>
            </a:br>
            <a:r>
              <a:rPr sz="4000" smtClean="0"/>
              <a:t>The </a:t>
            </a:r>
            <a:r>
              <a:rPr sz="4000" smtClean="0"/>
              <a:t>Creator of the historical novel in the world </a:t>
            </a:r>
            <a:r>
              <a:rPr sz="4000" smtClean="0"/>
              <a:t>literature</a:t>
            </a:r>
            <a:endParaRPr lang="ru-RU" sz="4000" dirty="0"/>
          </a:p>
        </p:txBody>
      </p:sp>
      <p:pic>
        <p:nvPicPr>
          <p:cNvPr id="13314" name="Picture 2" descr="http://upload.wikimedia.org/wikipedia/commons/a/a7/Sir_Henry_Raeburn_-_Portrait_of_Sir_Walter_Scott.jpg"/>
          <p:cNvPicPr>
            <a:picLocks noChangeAspect="1" noChangeArrowheads="1"/>
          </p:cNvPicPr>
          <p:nvPr/>
        </p:nvPicPr>
        <p:blipFill>
          <a:blip r:embed="rId2" cstate="print"/>
          <a:srcRect/>
          <a:stretch>
            <a:fillRect/>
          </a:stretch>
        </p:blipFill>
        <p:spPr bwMode="auto">
          <a:xfrm>
            <a:off x="4857752" y="285728"/>
            <a:ext cx="2786082" cy="3145578"/>
          </a:xfrm>
          <a:prstGeom prst="rect">
            <a:avLst/>
          </a:prstGeom>
          <a:ln>
            <a:noFill/>
          </a:ln>
          <a:effectLst>
            <a:outerShdw blurRad="190500" algn="tl" rotWithShape="0">
              <a:srgbClr val="000000">
                <a:alpha val="70000"/>
              </a:srgbClr>
            </a:outerShdw>
          </a:effectLst>
        </p:spPr>
      </p:pic>
      <p:pic>
        <p:nvPicPr>
          <p:cNvPr id="13316" name="Picture 4" descr="http://ichef.bbci.co.uk/arts/yourpaintings/images/paintings/ngs/large/ngs_ngs_pg_1031_large.jpg"/>
          <p:cNvPicPr>
            <a:picLocks noChangeAspect="1" noChangeArrowheads="1"/>
          </p:cNvPicPr>
          <p:nvPr/>
        </p:nvPicPr>
        <p:blipFill>
          <a:blip r:embed="rId3"/>
          <a:srcRect/>
          <a:stretch>
            <a:fillRect/>
          </a:stretch>
        </p:blipFill>
        <p:spPr bwMode="auto">
          <a:xfrm>
            <a:off x="1571604" y="285728"/>
            <a:ext cx="2928958" cy="3096618"/>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928670"/>
            <a:ext cx="9001156" cy="5715040"/>
          </a:xfrm>
        </p:spPr>
        <p:txBody>
          <a:bodyPr>
            <a:normAutofit fontScale="85000" lnSpcReduction="20000"/>
          </a:bodyPr>
          <a:lstStyle/>
          <a:p>
            <a:r>
              <a:rPr lang="en-US" altLang="zh-CN" sz="2800" dirty="0" smtClean="0">
                <a:solidFill>
                  <a:schemeClr val="tx1">
                    <a:lumMod val="95000"/>
                  </a:schemeClr>
                </a:solidFill>
              </a:rPr>
              <a:t>Sir </a:t>
            </a:r>
            <a:r>
              <a:rPr lang="en-US" altLang="zh-CN" sz="2800" dirty="0" smtClean="0">
                <a:solidFill>
                  <a:schemeClr val="tx1">
                    <a:lumMod val="95000"/>
                  </a:schemeClr>
                </a:solidFill>
              </a:rPr>
              <a:t>Walter Scott was born of a lawyer's family in Edinburgh, Scotland on August 15, 1771.</a:t>
            </a:r>
            <a:r>
              <a:rPr lang="en-US" sz="2800" dirty="0" smtClean="0">
                <a:solidFill>
                  <a:schemeClr val="tx1">
                    <a:lumMod val="95000"/>
                  </a:schemeClr>
                </a:solidFill>
              </a:rPr>
              <a:t> </a:t>
            </a:r>
            <a:r>
              <a:rPr lang="en-US" sz="2800" dirty="0" smtClean="0"/>
              <a:t>He suffered from many physical ailments, one particularly serious one in adolescence, which made him, in his own words, "a glutton of books</a:t>
            </a:r>
            <a:r>
              <a:rPr lang="en-US" sz="2800" dirty="0" smtClean="0"/>
              <a:t>.“</a:t>
            </a:r>
          </a:p>
          <a:p>
            <a:r>
              <a:rPr lang="en-US" sz="2800" dirty="0" smtClean="0">
                <a:solidFill>
                  <a:schemeClr val="tx1">
                    <a:lumMod val="95000"/>
                  </a:schemeClr>
                </a:solidFill>
              </a:rPr>
              <a:t>He </a:t>
            </a:r>
            <a:r>
              <a:rPr lang="en-US" sz="2800" dirty="0" smtClean="0">
                <a:solidFill>
                  <a:schemeClr val="tx1">
                    <a:lumMod val="95000"/>
                  </a:schemeClr>
                </a:solidFill>
              </a:rPr>
              <a:t>attended Edinburgh High School and studied at Edinburgh University arts and law. At the age of sixteen he had already started to collect old ballads 'The Wild Huntsman‘, 'Lenore' and 'Goetz of Berlichingen‘ from Goethe's play.</a:t>
            </a:r>
          </a:p>
          <a:p>
            <a:r>
              <a:rPr lang="en-US" sz="2800" dirty="0" smtClean="0"/>
              <a:t>Scott married in 1797 Margaret </a:t>
            </a:r>
            <a:r>
              <a:rPr lang="en-US" sz="2800" dirty="0" err="1" smtClean="0"/>
              <a:t>Charpentier</a:t>
            </a:r>
            <a:r>
              <a:rPr lang="en-US" sz="2800" dirty="0" smtClean="0"/>
              <a:t> </a:t>
            </a:r>
            <a:r>
              <a:rPr lang="en-US" sz="2800" dirty="0" smtClean="0"/>
              <a:t>in France. They had five children. </a:t>
            </a:r>
            <a:r>
              <a:rPr lang="en-US" sz="2800" dirty="0" smtClean="0">
                <a:solidFill>
                  <a:schemeClr val="tx1">
                    <a:lumMod val="95000"/>
                  </a:schemeClr>
                </a:solidFill>
              </a:rPr>
              <a:t>In 1806 Scott became clerk to the Court of Session in Edinburgh</a:t>
            </a:r>
            <a:r>
              <a:rPr lang="en-US" sz="2800" dirty="0" smtClean="0">
                <a:solidFill>
                  <a:schemeClr val="tx1">
                    <a:lumMod val="95000"/>
                  </a:schemeClr>
                </a:solidFill>
              </a:rPr>
              <a:t>.</a:t>
            </a:r>
          </a:p>
          <a:p>
            <a:r>
              <a:rPr lang="en-US" sz="2800" dirty="0" smtClean="0">
                <a:solidFill>
                  <a:schemeClr val="tx1">
                    <a:lumMod val="95000"/>
                  </a:schemeClr>
                </a:solidFill>
              </a:rPr>
              <a:t>In 1820 Scott was created a baronet. Scott visited France in 1826 to collect material for his </a:t>
            </a:r>
            <a:r>
              <a:rPr lang="en-US" sz="2800" i="1" dirty="0" smtClean="0">
                <a:solidFill>
                  <a:schemeClr val="tx1">
                    <a:lumMod val="95000"/>
                  </a:schemeClr>
                </a:solidFill>
              </a:rPr>
              <a:t>Life of Napoleon</a:t>
            </a:r>
            <a:r>
              <a:rPr lang="en-US" sz="2800" dirty="0" smtClean="0">
                <a:solidFill>
                  <a:schemeClr val="tx1">
                    <a:lumMod val="95000"/>
                  </a:schemeClr>
                </a:solidFill>
              </a:rPr>
              <a:t>. </a:t>
            </a:r>
            <a:r>
              <a:rPr lang="en-US" sz="2800" dirty="0" smtClean="0">
                <a:solidFill>
                  <a:schemeClr val="tx1">
                    <a:lumMod val="95000"/>
                  </a:schemeClr>
                </a:solidFill>
              </a:rPr>
              <a:t>A few years earlier Scott had started to keep his Journal , recording in </a:t>
            </a:r>
            <a:r>
              <a:rPr lang="en-US" sz="2800" dirty="0" smtClean="0">
                <a:solidFill>
                  <a:schemeClr val="tx1">
                    <a:lumMod val="95000"/>
                  </a:schemeClr>
                </a:solidFill>
              </a:rPr>
              <a:t>courageous spirit </a:t>
            </a:r>
            <a:r>
              <a:rPr lang="en-US" sz="2800" dirty="0" smtClean="0">
                <a:solidFill>
                  <a:schemeClr val="tx1">
                    <a:lumMod val="95000"/>
                  </a:schemeClr>
                </a:solidFill>
              </a:rPr>
              <a:t>his deteriorating health and other </a:t>
            </a:r>
            <a:r>
              <a:rPr lang="en-US" sz="2800" dirty="0" smtClean="0">
                <a:solidFill>
                  <a:schemeClr val="tx1">
                    <a:lumMod val="95000"/>
                  </a:schemeClr>
                </a:solidFill>
              </a:rPr>
              <a:t>misfortunes.</a:t>
            </a:r>
          </a:p>
          <a:p>
            <a:r>
              <a:rPr lang="en-US" sz="2800" dirty="0" smtClean="0">
                <a:solidFill>
                  <a:schemeClr val="tx1">
                    <a:lumMod val="95000"/>
                  </a:schemeClr>
                </a:solidFill>
              </a:rPr>
              <a:t>His popularity, both socially and as a writer, was almost unparalleled. Scott received his title and baronetcy from King George IV in the spring of 1820. He </a:t>
            </a:r>
            <a:r>
              <a:rPr lang="en-US" sz="2800" dirty="0" smtClean="0">
                <a:solidFill>
                  <a:schemeClr val="tx1">
                    <a:lumMod val="95000"/>
                  </a:schemeClr>
                </a:solidFill>
              </a:rPr>
              <a:t>died, </a:t>
            </a:r>
            <a:r>
              <a:rPr lang="en-US" sz="2800" dirty="0" smtClean="0">
                <a:solidFill>
                  <a:schemeClr val="tx1">
                    <a:lumMod val="95000"/>
                  </a:schemeClr>
                </a:solidFill>
              </a:rPr>
              <a:t>Sir Walter Scott, in 1832.</a:t>
            </a:r>
            <a:endParaRPr lang="ru-RU" sz="2800" dirty="0" smtClean="0">
              <a:solidFill>
                <a:schemeClr val="tx1">
                  <a:lumMod val="95000"/>
                </a:schemeClr>
              </a:solidFill>
            </a:endParaRPr>
          </a:p>
          <a:p>
            <a:endParaRPr lang="ru-RU" dirty="0"/>
          </a:p>
        </p:txBody>
      </p:sp>
      <p:sp>
        <p:nvSpPr>
          <p:cNvPr id="3" name="Заголовок 2"/>
          <p:cNvSpPr>
            <a:spLocks noGrp="1"/>
          </p:cNvSpPr>
          <p:nvPr>
            <p:ph type="title"/>
          </p:nvPr>
        </p:nvSpPr>
        <p:spPr>
          <a:xfrm>
            <a:off x="2714612" y="0"/>
            <a:ext cx="3400420" cy="800120"/>
          </a:xfrm>
        </p:spPr>
        <p:txBody>
          <a:bodyPr>
            <a:normAutofit/>
          </a:bodyPr>
          <a:lstStyle/>
          <a:p>
            <a:pPr algn="ctr"/>
            <a:r>
              <a:rPr smtClean="0"/>
              <a:t>Biography</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85720" y="1142984"/>
            <a:ext cx="5643570" cy="5715016"/>
          </a:xfrm>
        </p:spPr>
        <p:txBody>
          <a:bodyPr>
            <a:normAutofit/>
          </a:bodyPr>
          <a:lstStyle/>
          <a:p>
            <a:r>
              <a:rPr lang="en-US" altLang="zh-CN" sz="2400" dirty="0" smtClean="0"/>
              <a:t>From </a:t>
            </a:r>
            <a:r>
              <a:rPr lang="en-US" altLang="zh-CN" sz="2400" dirty="0" smtClean="0"/>
              <a:t>1796 to 1812 Scott was known as a poet, but he felt that he had not yet  found himself. </a:t>
            </a:r>
            <a:r>
              <a:rPr lang="en-US" dirty="0" smtClean="0"/>
              <a:t>In 1802 </a:t>
            </a:r>
            <a:r>
              <a:rPr lang="en-US" dirty="0" smtClean="0"/>
              <a:t>appeared Scott's first major work, “Minstrelsy of the Scottish Border”. As a poet Scott rose into fame with the publication of “The Lay of the Last Minstrel” (1805) about an old border country legend</a:t>
            </a:r>
            <a:r>
              <a:rPr lang="en-US" dirty="0" smtClean="0"/>
              <a:t>.</a:t>
            </a:r>
            <a:r>
              <a:rPr lang="en-US" dirty="0" smtClean="0"/>
              <a:t> In 1810 appeared “the Lady of the Lake” and in 1813 “</a:t>
            </a:r>
            <a:r>
              <a:rPr lang="en-US" dirty="0" err="1" smtClean="0"/>
              <a:t>Rokeby</a:t>
            </a:r>
            <a:r>
              <a:rPr lang="en-US" dirty="0" smtClean="0"/>
              <a:t>”. Scott's last major poem, “The Lord of the Isles”, was published in 1815.</a:t>
            </a:r>
          </a:p>
          <a:p>
            <a:endParaRPr lang="en-US" dirty="0" smtClean="0"/>
          </a:p>
          <a:p>
            <a:endParaRPr lang="ru-RU" dirty="0"/>
          </a:p>
        </p:txBody>
      </p:sp>
      <p:sp>
        <p:nvSpPr>
          <p:cNvPr id="3" name="Заголовок 2"/>
          <p:cNvSpPr>
            <a:spLocks noGrp="1"/>
          </p:cNvSpPr>
          <p:nvPr>
            <p:ph type="title"/>
          </p:nvPr>
        </p:nvSpPr>
        <p:spPr>
          <a:xfrm>
            <a:off x="428596" y="-285776"/>
            <a:ext cx="8229600" cy="1219200"/>
          </a:xfrm>
        </p:spPr>
        <p:txBody>
          <a:bodyPr/>
          <a:lstStyle/>
          <a:p>
            <a:pPr algn="ctr"/>
            <a:r>
              <a:rPr smtClean="0"/>
              <a:t>Walter Scott's  </a:t>
            </a:r>
            <a:r>
              <a:rPr spc="300" smtClean="0"/>
              <a:t>poetry</a:t>
            </a:r>
            <a:endParaRPr lang="ru-RU" spc="300" dirty="0"/>
          </a:p>
        </p:txBody>
      </p:sp>
      <p:pic>
        <p:nvPicPr>
          <p:cNvPr id="15362" name="Picture 2" descr="https://c2.staticflickr.com/6/5058/5558423951_23725de25b.jpg"/>
          <p:cNvPicPr>
            <a:picLocks noChangeAspect="1" noChangeArrowheads="1"/>
          </p:cNvPicPr>
          <p:nvPr/>
        </p:nvPicPr>
        <p:blipFill>
          <a:blip r:embed="rId2"/>
          <a:srcRect/>
          <a:stretch>
            <a:fillRect/>
          </a:stretch>
        </p:blipFill>
        <p:spPr bwMode="auto">
          <a:xfrm>
            <a:off x="6143636" y="1428736"/>
            <a:ext cx="2800350" cy="4762500"/>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000496" y="3000372"/>
            <a:ext cx="5143504" cy="3857628"/>
          </a:xfrm>
        </p:spPr>
        <p:txBody>
          <a:bodyPr numCol="1">
            <a:normAutofit fontScale="92500"/>
          </a:bodyPr>
          <a:lstStyle/>
          <a:p>
            <a:pPr algn="ctr">
              <a:buNone/>
            </a:pPr>
            <a:r>
              <a:rPr lang="en-US" sz="2400" i="1" dirty="0" smtClean="0"/>
              <a:t>The most famous works by Walter Scott</a:t>
            </a:r>
          </a:p>
          <a:p>
            <a:pPr algn="ctr"/>
            <a:r>
              <a:rPr lang="en-US" sz="2400" i="1" dirty="0" smtClean="0"/>
              <a:t>Waverley (</a:t>
            </a:r>
            <a:r>
              <a:rPr lang="en-US" sz="2400" dirty="0" smtClean="0"/>
              <a:t>1814)</a:t>
            </a:r>
          </a:p>
          <a:p>
            <a:pPr algn="ctr"/>
            <a:r>
              <a:rPr lang="en-US" sz="2400" i="1" dirty="0" smtClean="0"/>
              <a:t>Rob Roy (</a:t>
            </a:r>
            <a:r>
              <a:rPr lang="en-US" sz="2400" dirty="0" smtClean="0"/>
              <a:t>1817)</a:t>
            </a:r>
          </a:p>
          <a:p>
            <a:pPr algn="ctr"/>
            <a:r>
              <a:rPr lang="en-US" sz="2400" i="1" dirty="0" smtClean="0"/>
              <a:t>Ivanhoe </a:t>
            </a:r>
            <a:r>
              <a:rPr lang="en-US" sz="2000" i="1" dirty="0" smtClean="0"/>
              <a:t>(</a:t>
            </a:r>
            <a:r>
              <a:rPr lang="en-US" sz="2400" dirty="0" smtClean="0"/>
              <a:t>1819)</a:t>
            </a:r>
          </a:p>
          <a:p>
            <a:pPr algn="ctr"/>
            <a:r>
              <a:rPr lang="en-US" sz="2400" i="1" dirty="0" smtClean="0"/>
              <a:t>Kenilworth</a:t>
            </a:r>
            <a:r>
              <a:rPr lang="en-US" sz="2400" dirty="0" smtClean="0"/>
              <a:t> (1821)</a:t>
            </a:r>
            <a:endParaRPr lang="en-US" sz="2400" i="1" dirty="0" smtClean="0"/>
          </a:p>
          <a:p>
            <a:pPr algn="ctr"/>
            <a:r>
              <a:rPr lang="en-US" sz="2400" i="1" dirty="0" smtClean="0"/>
              <a:t>The Fortunes of Nigel </a:t>
            </a:r>
            <a:r>
              <a:rPr lang="en-US" sz="2400" dirty="0" smtClean="0"/>
              <a:t>(1822</a:t>
            </a:r>
            <a:r>
              <a:rPr lang="en-US" sz="2400" dirty="0" smtClean="0"/>
              <a:t>) </a:t>
            </a:r>
            <a:endParaRPr lang="en-US" sz="2400" i="1" dirty="0" smtClean="0"/>
          </a:p>
          <a:p>
            <a:pPr algn="ctr"/>
            <a:r>
              <a:rPr lang="en-US" sz="2400" i="1" dirty="0" smtClean="0"/>
              <a:t>Quentin </a:t>
            </a:r>
            <a:r>
              <a:rPr lang="en-US" sz="2400" i="1" dirty="0" err="1" smtClean="0"/>
              <a:t>Durward</a:t>
            </a:r>
            <a:r>
              <a:rPr lang="en-US" sz="2400" i="1" dirty="0" smtClean="0"/>
              <a:t> </a:t>
            </a:r>
            <a:r>
              <a:rPr lang="en-US" sz="2400" dirty="0" smtClean="0"/>
              <a:t>(</a:t>
            </a:r>
            <a:r>
              <a:rPr lang="en-US" sz="2400" dirty="0" smtClean="0"/>
              <a:t>1823</a:t>
            </a:r>
            <a:r>
              <a:rPr lang="en-US" sz="2400" dirty="0" smtClean="0"/>
              <a:t>)</a:t>
            </a:r>
          </a:p>
          <a:p>
            <a:pPr algn="ctr"/>
            <a:r>
              <a:rPr lang="en-US" sz="2400" i="1" dirty="0" smtClean="0"/>
              <a:t>The Talisman </a:t>
            </a:r>
            <a:r>
              <a:rPr lang="en-US" sz="2400" dirty="0" smtClean="0"/>
              <a:t>(</a:t>
            </a:r>
            <a:r>
              <a:rPr lang="en-US" sz="2400" dirty="0" smtClean="0"/>
              <a:t>1825</a:t>
            </a:r>
            <a:r>
              <a:rPr lang="en-US" sz="2400" dirty="0" smtClean="0"/>
              <a:t>) </a:t>
            </a:r>
          </a:p>
          <a:p>
            <a:pPr algn="ctr"/>
            <a:r>
              <a:rPr lang="en-US" sz="2400" i="1" dirty="0" smtClean="0"/>
              <a:t>Woodstock </a:t>
            </a:r>
            <a:r>
              <a:rPr lang="en-US" sz="2400" dirty="0" smtClean="0"/>
              <a:t>(1826</a:t>
            </a:r>
            <a:r>
              <a:rPr lang="en-US" sz="2400" dirty="0" smtClean="0"/>
              <a:t>)</a:t>
            </a:r>
            <a:endParaRPr lang="ru-RU" sz="2200" dirty="0">
              <a:solidFill>
                <a:schemeClr val="tx1">
                  <a:lumMod val="95000"/>
                </a:schemeClr>
              </a:solidFill>
            </a:endParaRPr>
          </a:p>
        </p:txBody>
      </p:sp>
      <p:sp>
        <p:nvSpPr>
          <p:cNvPr id="3" name="Заголовок 2"/>
          <p:cNvSpPr>
            <a:spLocks noGrp="1"/>
          </p:cNvSpPr>
          <p:nvPr>
            <p:ph type="title"/>
          </p:nvPr>
        </p:nvSpPr>
        <p:spPr>
          <a:xfrm>
            <a:off x="142844" y="1142984"/>
            <a:ext cx="6929486" cy="1928826"/>
          </a:xfrm>
        </p:spPr>
        <p:txBody>
          <a:bodyPr>
            <a:normAutofit fontScale="90000"/>
          </a:bodyPr>
          <a:lstStyle/>
          <a:p>
            <a:r>
              <a:rPr sz="2700" smtClean="0">
                <a:latin typeface="Arial" charset="0"/>
                <a:cs typeface="Arial" charset="0"/>
              </a:rPr>
              <a:t>The name of Sir Walter Scott is closely connected with the genre of the historical novel. He was interested in the romantic aspects of Scottish history and his historical novels changed attitudes towards the past, he made the world aware of Scotland, his novel struck the reader with their epic quality.</a:t>
            </a:r>
            <a:r>
              <a:rPr lang="ru-RU" dirty="0" smtClean="0"/>
              <a:t/>
            </a:r>
            <a:br>
              <a:rPr lang="ru-RU" dirty="0" smtClean="0"/>
            </a:br>
            <a:endParaRPr lang="ru-RU" dirty="0"/>
          </a:p>
        </p:txBody>
      </p:sp>
      <p:pic>
        <p:nvPicPr>
          <p:cNvPr id="14338" name="Picture 2" descr="http://thales.cica.es/rd/Recursos/rd98/Naturales/02/walter-scott.jpg"/>
          <p:cNvPicPr>
            <a:picLocks noChangeAspect="1" noChangeArrowheads="1"/>
          </p:cNvPicPr>
          <p:nvPr/>
        </p:nvPicPr>
        <p:blipFill>
          <a:blip r:embed="rId2"/>
          <a:srcRect/>
          <a:stretch>
            <a:fillRect/>
          </a:stretch>
        </p:blipFill>
        <p:spPr bwMode="auto">
          <a:xfrm>
            <a:off x="6857984" y="1"/>
            <a:ext cx="2286016" cy="2928934"/>
          </a:xfrm>
          <a:prstGeom prst="rect">
            <a:avLst/>
          </a:prstGeom>
          <a:ln>
            <a:noFill/>
          </a:ln>
          <a:effectLst>
            <a:softEdge rad="112500"/>
          </a:effectLst>
        </p:spPr>
      </p:pic>
      <p:pic>
        <p:nvPicPr>
          <p:cNvPr id="14340" name="Picture 4" descr="http://www.loyalbooks.com/image/detail/ivanhoe-by-sir-walter-scott.jpg"/>
          <p:cNvPicPr>
            <a:picLocks noChangeAspect="1" noChangeArrowheads="1"/>
          </p:cNvPicPr>
          <p:nvPr/>
        </p:nvPicPr>
        <p:blipFill>
          <a:blip r:embed="rId3"/>
          <a:srcRect/>
          <a:stretch>
            <a:fillRect/>
          </a:stretch>
        </p:blipFill>
        <p:spPr bwMode="auto">
          <a:xfrm>
            <a:off x="857224" y="2476499"/>
            <a:ext cx="2695575" cy="43815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85720" y="1071546"/>
            <a:ext cx="5072098" cy="5572164"/>
          </a:xfrm>
        </p:spPr>
        <p:txBody>
          <a:bodyPr>
            <a:normAutofit fontScale="92500" lnSpcReduction="20000"/>
          </a:bodyPr>
          <a:lstStyle/>
          <a:p>
            <a:r>
              <a:rPr lang="en-US" dirty="0" smtClean="0"/>
              <a:t>The young English hero, </a:t>
            </a:r>
            <a:r>
              <a:rPr lang="en-US" dirty="0" smtClean="0"/>
              <a:t>Frank, </a:t>
            </a:r>
            <a:r>
              <a:rPr lang="en-US" dirty="0" smtClean="0"/>
              <a:t>travels first to the north of England and then to the Scottish Highlands to retrieve money stolen from his father by his villainous </a:t>
            </a:r>
            <a:r>
              <a:rPr lang="en-US" dirty="0" smtClean="0"/>
              <a:t>cousin, </a:t>
            </a:r>
            <a:r>
              <a:rPr lang="en-US" dirty="0" smtClean="0"/>
              <a:t>and meets the famous outlaw Rob Roy. Despite the title, Rob Roy is not the main character, but his actions drive the plot. He appears out of the shadows, usually to help Frank, and disappears as quickly</a:t>
            </a:r>
            <a:r>
              <a:rPr lang="en-US" dirty="0" smtClean="0"/>
              <a:t>.</a:t>
            </a:r>
          </a:p>
          <a:p>
            <a:r>
              <a:rPr lang="en-US" dirty="0" smtClean="0"/>
              <a:t>The novel is a brutally realistic depiction of the social conditions in Highland and Lowland Scotland in the early 18th century. Full of drama, rich language and </a:t>
            </a:r>
            <a:r>
              <a:rPr lang="en-US" dirty="0" err="1" smtClean="0"/>
              <a:t>humour</a:t>
            </a:r>
            <a:r>
              <a:rPr lang="en-US" dirty="0" smtClean="0"/>
              <a:t>, the novel created Rob Roy's iconic status. </a:t>
            </a:r>
            <a:endParaRPr lang="ru-RU" dirty="0"/>
          </a:p>
        </p:txBody>
      </p:sp>
      <p:sp>
        <p:nvSpPr>
          <p:cNvPr id="3" name="Заголовок 2"/>
          <p:cNvSpPr>
            <a:spLocks noGrp="1"/>
          </p:cNvSpPr>
          <p:nvPr>
            <p:ph type="title"/>
          </p:nvPr>
        </p:nvSpPr>
        <p:spPr>
          <a:xfrm>
            <a:off x="0" y="0"/>
            <a:ext cx="8401080" cy="847708"/>
          </a:xfrm>
        </p:spPr>
        <p:txBody>
          <a:bodyPr>
            <a:normAutofit/>
          </a:bodyPr>
          <a:lstStyle/>
          <a:p>
            <a:pPr algn="ctr"/>
            <a:r>
              <a:rPr i="1" spc="300" smtClean="0">
                <a:effectLst>
                  <a:outerShdw blurRad="38100" dist="38100" dir="2700000" algn="tl">
                    <a:srgbClr val="000000">
                      <a:alpha val="43137"/>
                    </a:srgbClr>
                  </a:outerShdw>
                </a:effectLst>
              </a:rPr>
              <a:t>Rob Roy</a:t>
            </a:r>
            <a:endParaRPr lang="ru-RU" i="1" spc="300" dirty="0">
              <a:effectLst>
                <a:outerShdw blurRad="38100" dist="38100" dir="2700000" algn="tl">
                  <a:srgbClr val="000000">
                    <a:alpha val="43137"/>
                  </a:srgbClr>
                </a:outerShdw>
              </a:effectLst>
            </a:endParaRPr>
          </a:p>
        </p:txBody>
      </p:sp>
      <p:pic>
        <p:nvPicPr>
          <p:cNvPr id="17412" name="Picture 4" descr="http://images.contentreserve.com/ImageType-100/1785-1/%7B5700BAAC-1849-4BBE-BFF7-1116A3CD24D8%7DImg100.jpg"/>
          <p:cNvPicPr>
            <a:picLocks noChangeAspect="1" noChangeArrowheads="1"/>
          </p:cNvPicPr>
          <p:nvPr/>
        </p:nvPicPr>
        <p:blipFill>
          <a:blip r:embed="rId2"/>
          <a:srcRect/>
          <a:stretch>
            <a:fillRect/>
          </a:stretch>
        </p:blipFill>
        <p:spPr bwMode="auto">
          <a:xfrm>
            <a:off x="5357818" y="928670"/>
            <a:ext cx="3571868" cy="5397489"/>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74</TotalTime>
  <Words>355</Words>
  <PresentationFormat>Экран (4:3)</PresentationFormat>
  <Paragraphs>24</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Бумажная</vt:lpstr>
      <vt:lpstr>Sir Walter Scott (1771-1831) The Creator of the historical novel in the world literature</vt:lpstr>
      <vt:lpstr>Biography</vt:lpstr>
      <vt:lpstr>Walter Scott's  poetry</vt:lpstr>
      <vt:lpstr>The name of Sir Walter Scott is closely connected with the genre of the historical novel. He was interested in the romantic aspects of Scottish history and his historical novels changed attitudes towards the past, he made the world aware of Scotland, his novel struck the reader with their epic quality. </vt:lpstr>
      <vt:lpstr>Rob Roy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BATMAN</dc:creator>
  <cp:lastModifiedBy>user</cp:lastModifiedBy>
  <cp:revision>9</cp:revision>
  <dcterms:created xsi:type="dcterms:W3CDTF">2015-01-30T20:51:37Z</dcterms:created>
  <dcterms:modified xsi:type="dcterms:W3CDTF">2015-01-30T22:17:18Z</dcterms:modified>
</cp:coreProperties>
</file>