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FF"/>
    <a:srgbClr val="FF6600"/>
    <a:srgbClr val="008000"/>
    <a:srgbClr val="00FFFF"/>
    <a:srgbClr val="6600CC"/>
    <a:srgbClr val="F2FB3B"/>
    <a:srgbClr val="00CC00"/>
    <a:srgbClr val="66FF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1000">
              <a:schemeClr val="bg1"/>
            </a:gs>
            <a:gs pos="3000">
              <a:schemeClr val="accent4">
                <a:lumMod val="75000"/>
                <a:alpha val="91000"/>
              </a:schemeClr>
            </a:gs>
            <a:gs pos="3000">
              <a:schemeClr val="accent4">
                <a:lumMod val="75000"/>
                <a:alpha val="91000"/>
              </a:schemeClr>
            </a:gs>
            <a:gs pos="3000">
              <a:schemeClr val="accent4">
                <a:lumMod val="75000"/>
                <a:alpha val="91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FBEEA-8014-4984-B632-03E305AC88A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52DCA-6D83-4FA1-B8A1-353D23ED1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9885362_1ba021ab24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0"/>
            <a:ext cx="7500990" cy="1785926"/>
          </a:xfrm>
        </p:spPr>
        <p:txBody>
          <a:bodyPr>
            <a:normAutofit/>
          </a:bodyPr>
          <a:lstStyle/>
          <a:p>
            <a:r>
              <a:rPr lang="ru-RU" sz="9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Ощущения</a:t>
            </a:r>
            <a:endParaRPr lang="ru-RU" sz="9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285860"/>
            <a:ext cx="792961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err="1" smtClean="0">
                <a:solidFill>
                  <a:schemeClr val="accent2">
                    <a:lumMod val="75000"/>
                  </a:schemeClr>
                </a:solidFill>
              </a:rPr>
              <a:t>Дистантные</a:t>
            </a:r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</a:rPr>
              <a:t> рецепторы</a:t>
            </a:r>
          </a:p>
          <a:p>
            <a:r>
              <a:rPr lang="ru-RU" sz="40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реагируют на раздражения, исходящие от удаленного объекта.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 К ним относятся зрительный, слуховой и обонятельный.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68580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660066"/>
                </a:solidFill>
              </a:rPr>
              <a:t>Наши ощущения развиваются под влиянием условий жизни и требований практической трудовой деятельности.</a:t>
            </a:r>
            <a:endParaRPr lang="ru-RU" sz="44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336867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rgbClr val="FF0066"/>
                </a:solidFill>
              </a:rPr>
              <a:t>О богатстве окружающего мира, о звуках и красках, запахах и температуре, величине и о многом другом мы узнаем благодаря органам чувств. </a:t>
            </a:r>
            <a:r>
              <a:rPr lang="en-US" sz="3600" dirty="0" smtClean="0">
                <a:solidFill>
                  <a:srgbClr val="FF0066"/>
                </a:solidFill>
              </a:rPr>
              <a:t/>
            </a:r>
            <a:br>
              <a:rPr lang="en-US" sz="3600" dirty="0" smtClean="0">
                <a:solidFill>
                  <a:srgbClr val="FF0066"/>
                </a:solidFill>
              </a:rPr>
            </a:br>
            <a:endParaRPr lang="ru-RU" sz="3600" dirty="0"/>
          </a:p>
        </p:txBody>
      </p:sp>
      <p:pic>
        <p:nvPicPr>
          <p:cNvPr id="7" name="Рисунок 6" descr="Oshushenie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57356" y="2928934"/>
            <a:ext cx="5593705" cy="3690928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1604639_3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071538" y="2071678"/>
            <a:ext cx="70723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FF0066"/>
                </a:solidFill>
              </a:rPr>
              <a:t>С</a:t>
            </a:r>
            <a:r>
              <a:rPr lang="ru-RU" sz="3600" dirty="0" smtClean="0">
                <a:solidFill>
                  <a:srgbClr val="FF0066"/>
                </a:solidFill>
              </a:rPr>
              <a:t> помощью органов чувств человеческий организм получает в виде ощущений разнообразную информацию о состоянии внешней и внутренней среды.</a:t>
            </a:r>
            <a:r>
              <a:rPr lang="ru-RU" sz="3600" dirty="0" smtClean="0">
                <a:solidFill>
                  <a:srgbClr val="0000FF"/>
                </a:solidFill>
              </a:rPr>
              <a:t/>
            </a:r>
            <a:br>
              <a:rPr lang="ru-RU" sz="3600" dirty="0" smtClean="0">
                <a:solidFill>
                  <a:srgbClr val="0000FF"/>
                </a:solidFill>
              </a:rPr>
            </a:b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0" accel="5000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6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14348" y="1643050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0000FF"/>
                </a:solidFill>
              </a:rPr>
              <a:t>Это простейший психический процесс, состоящий в отражении отдельных свойств предметов и явлений материального мира, а также внутренних состояний организма при непосредственном воздействии раздражителей на соответствующие рецепторы.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14546" y="357166"/>
            <a:ext cx="3568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Ощущение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42910" y="857232"/>
            <a:ext cx="74295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6600CC"/>
                </a:solidFill>
              </a:rPr>
              <a:t>По характеру отражения и месту расположения рецепторов принято делить ощущения на три группы:</a:t>
            </a:r>
          </a:p>
          <a:p>
            <a:endParaRPr lang="ru-RU" sz="4400" dirty="0" smtClean="0">
              <a:solidFill>
                <a:srgbClr val="6600CC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3714752"/>
            <a:ext cx="5143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 typeface="Arial" pitchFamily="34" charset="0"/>
              <a:buChar char="•"/>
            </a:pPr>
            <a:r>
              <a:rPr lang="ru-RU" sz="4000" b="1" i="1" dirty="0" err="1" smtClean="0">
                <a:solidFill>
                  <a:srgbClr val="FF00FF"/>
                </a:solidFill>
              </a:rPr>
              <a:t>Экстероцептивные</a:t>
            </a:r>
            <a:endParaRPr lang="ru-RU" sz="4000" b="1" i="1" dirty="0" smtClean="0">
              <a:solidFill>
                <a:srgbClr val="FF00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4643446"/>
            <a:ext cx="4821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4000" b="1" i="1" dirty="0" err="1" smtClean="0">
                <a:solidFill>
                  <a:srgbClr val="0070C0"/>
                </a:solidFill>
              </a:rPr>
              <a:t>Интероцептивные</a:t>
            </a:r>
            <a:endParaRPr lang="ru-RU" sz="4000" b="1" i="1" dirty="0" smtClean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5572140"/>
            <a:ext cx="49556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4000" b="1" i="1" dirty="0" err="1" smtClean="0">
                <a:solidFill>
                  <a:srgbClr val="FF00FF"/>
                </a:solidFill>
              </a:rPr>
              <a:t>Проприоцептивные</a:t>
            </a:r>
            <a:endParaRPr lang="ru-RU" sz="4000" b="1" i="1" dirty="0" smtClean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3438" y="642918"/>
            <a:ext cx="450056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800" b="1" i="1" dirty="0" err="1" smtClean="0">
                <a:solidFill>
                  <a:srgbClr val="FF00FF"/>
                </a:solidFill>
              </a:rPr>
              <a:t>Экстероцептивные</a:t>
            </a:r>
            <a:endParaRPr lang="ru-RU" sz="3800" b="1" i="1" dirty="0" smtClean="0">
              <a:solidFill>
                <a:srgbClr val="FF00FF"/>
              </a:solidFill>
            </a:endParaRPr>
          </a:p>
          <a:p>
            <a:pPr algn="ctr"/>
            <a:r>
              <a:rPr lang="ru-RU" sz="3800" i="1" dirty="0" smtClean="0">
                <a:solidFill>
                  <a:srgbClr val="FF00FF"/>
                </a:solidFill>
              </a:rPr>
              <a:t> </a:t>
            </a:r>
            <a:r>
              <a:rPr lang="ru-RU" sz="4000" dirty="0" smtClean="0">
                <a:solidFill>
                  <a:srgbClr val="FF00FF"/>
                </a:solidFill>
              </a:rPr>
              <a:t>отражают свойства предметов и явлений внешней среды и имеющие рецепторы на поверхности тела; </a:t>
            </a:r>
            <a:endParaRPr lang="ru-RU" sz="4000" dirty="0">
              <a:solidFill>
                <a:srgbClr val="FF00FF"/>
              </a:solidFill>
            </a:endParaRPr>
          </a:p>
        </p:txBody>
      </p:sp>
      <p:pic>
        <p:nvPicPr>
          <p:cNvPr id="3" name="Рисунок 2" descr="chaterdag-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64393" cy="685800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0"/>
            <a:ext cx="700092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err="1" smtClean="0">
                <a:solidFill>
                  <a:srgbClr val="FFFF00"/>
                </a:solidFill>
              </a:rPr>
              <a:t>Интероцептивные</a:t>
            </a:r>
            <a:endParaRPr lang="ru-RU" sz="4400" b="1" i="1" dirty="0" smtClean="0">
              <a:solidFill>
                <a:srgbClr val="FFFF00"/>
              </a:solidFill>
            </a:endParaRPr>
          </a:p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имеют рецепторы,   расположенные во внутренних органах и тканях тела и отражающие состояние внутренних органов;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Рисунок 2" descr="61089429_enc_entry_98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3808806"/>
            <a:ext cx="5572132" cy="304919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312631028_180ca64fd9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0"/>
            <a:ext cx="5786446" cy="390171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357166"/>
            <a:ext cx="54292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err="1" smtClean="0">
                <a:solidFill>
                  <a:srgbClr val="FF00FF"/>
                </a:solidFill>
              </a:rPr>
              <a:t>Проприоцептивные</a:t>
            </a:r>
            <a:endParaRPr lang="ru-RU" sz="4400" b="1" i="1" dirty="0" smtClean="0">
              <a:solidFill>
                <a:srgbClr val="FF00FF"/>
              </a:solidFill>
            </a:endParaRPr>
          </a:p>
          <a:p>
            <a:endParaRPr lang="ru-RU" sz="40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441680"/>
            <a:ext cx="51435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600" dirty="0" smtClean="0">
                <a:solidFill>
                  <a:srgbClr val="008000"/>
                </a:solidFill>
              </a:rPr>
              <a:t>рецепторы которых расположены в мышцах и связках и дающие информацию о движении и положении нашего тела. </a:t>
            </a:r>
            <a:endParaRPr lang="ru-RU" sz="36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571480"/>
            <a:ext cx="728667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660066"/>
                </a:solidFill>
              </a:rPr>
              <a:t>Экстероцепторы можно подразделить на две группы: контактные и </a:t>
            </a:r>
            <a:r>
              <a:rPr lang="ru-RU" sz="3200" dirty="0" err="1" smtClean="0">
                <a:solidFill>
                  <a:srgbClr val="660066"/>
                </a:solidFill>
              </a:rPr>
              <a:t>дистантные</a:t>
            </a:r>
            <a:r>
              <a:rPr lang="ru-RU" sz="3200" dirty="0" smtClean="0">
                <a:solidFill>
                  <a:srgbClr val="660066"/>
                </a:solidFill>
              </a:rPr>
              <a:t> рецепторы. </a:t>
            </a:r>
          </a:p>
          <a:p>
            <a:endParaRPr lang="ru-RU" sz="3200" dirty="0" smtClean="0">
              <a:solidFill>
                <a:srgbClr val="660066"/>
              </a:solidFill>
            </a:endParaRPr>
          </a:p>
          <a:p>
            <a:r>
              <a:rPr lang="ru-RU" sz="3600" b="1" dirty="0" smtClean="0">
                <a:solidFill>
                  <a:srgbClr val="660066"/>
                </a:solidFill>
              </a:rPr>
              <a:t>Контактные рецепторы </a:t>
            </a:r>
            <a:r>
              <a:rPr lang="ru-RU" sz="3200" dirty="0" smtClean="0">
                <a:solidFill>
                  <a:srgbClr val="660066"/>
                </a:solidFill>
              </a:rPr>
              <a:t>передают раздражение при непосредственном контакте с воздействующими на них объектами. К ним относятся: осязательный и вкусовой рецепторы.</a:t>
            </a:r>
          </a:p>
          <a:p>
            <a:r>
              <a:rPr lang="ru-RU" sz="3200" dirty="0" smtClean="0">
                <a:solidFill>
                  <a:srgbClr val="660066"/>
                </a:solidFill>
              </a:rPr>
              <a:t>Боль, температурные ощущения, вибрационные  и кинестетические.</a:t>
            </a:r>
            <a:endParaRPr lang="ru-RU" sz="32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222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Ощущения</vt:lpstr>
      <vt:lpstr>О богатстве окружающего мира, о звуках и красках, запахах и температуре, величине и о многом другом мы узнаем благодаря органам чувств.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Ощущения</dc:title>
  <dc:creator>Admin</dc:creator>
  <cp:lastModifiedBy>User</cp:lastModifiedBy>
  <cp:revision>47</cp:revision>
  <dcterms:created xsi:type="dcterms:W3CDTF">2012-01-17T16:02:56Z</dcterms:created>
  <dcterms:modified xsi:type="dcterms:W3CDTF">2014-06-02T13:22:32Z</dcterms:modified>
</cp:coreProperties>
</file>