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9" r:id="rId4"/>
    <p:sldId id="259" r:id="rId5"/>
    <p:sldId id="273" r:id="rId6"/>
    <p:sldId id="260" r:id="rId7"/>
    <p:sldId id="261" r:id="rId8"/>
    <p:sldId id="263" r:id="rId9"/>
    <p:sldId id="262" r:id="rId10"/>
    <p:sldId id="268" r:id="rId11"/>
    <p:sldId id="264" r:id="rId12"/>
    <p:sldId id="270" r:id="rId13"/>
    <p:sldId id="271"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A69CF81-CB42-4366-9360-6E6D846E7522}" type="datetimeFigureOut">
              <a:rPr lang="ru-RU" smtClean="0"/>
              <a:t>26.03.2013</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B9338C0-0A67-46F8-BB10-820775517FE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69CF81-CB42-4366-9360-6E6D846E7522}"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9338C0-0A67-46F8-BB10-820775517FE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69CF81-CB42-4366-9360-6E6D846E7522}"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9338C0-0A67-46F8-BB10-820775517FE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69CF81-CB42-4366-9360-6E6D846E7522}"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9338C0-0A67-46F8-BB10-820775517FE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69CF81-CB42-4366-9360-6E6D846E7522}"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9338C0-0A67-46F8-BB10-820775517FE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A69CF81-CB42-4366-9360-6E6D846E7522}"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9338C0-0A67-46F8-BB10-820775517FEA}"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EA69CF81-CB42-4366-9360-6E6D846E7522}"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B9338C0-0A67-46F8-BB10-820775517FEA}"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A69CF81-CB42-4366-9360-6E6D846E7522}"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9338C0-0A67-46F8-BB10-820775517FE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9CF81-CB42-4366-9360-6E6D846E7522}"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B9338C0-0A67-46F8-BB10-820775517FE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EA69CF81-CB42-4366-9360-6E6D846E7522}" type="datetimeFigureOut">
              <a:rPr lang="ru-RU" smtClean="0"/>
              <a:t>26.03.2013</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EB9338C0-0A67-46F8-BB10-820775517FE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EA69CF81-CB42-4366-9360-6E6D846E7522}" type="datetimeFigureOut">
              <a:rPr lang="ru-RU" smtClean="0"/>
              <a:t>26.03.2013</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EB9338C0-0A67-46F8-BB10-820775517FE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A69CF81-CB42-4366-9360-6E6D846E7522}" type="datetimeFigureOut">
              <a:rPr lang="ru-RU" smtClean="0"/>
              <a:t>26.03.2013</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B9338C0-0A67-46F8-BB10-820775517FE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a:latin typeface="Times New Roman" pitchFamily="18" charset="0"/>
                <a:cs typeface="Times New Roman" pitchFamily="18" charset="0"/>
              </a:rPr>
              <a:t>Salvador </a:t>
            </a:r>
            <a:r>
              <a:rPr lang="en-US" sz="5400" dirty="0" err="1" smtClean="0">
                <a:latin typeface="Times New Roman" pitchFamily="18" charset="0"/>
                <a:cs typeface="Times New Roman" pitchFamily="18" charset="0"/>
              </a:rPr>
              <a:t>Dalí</a:t>
            </a:r>
            <a:endParaRPr lang="ru-RU" sz="54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567" y="2119313"/>
            <a:ext cx="5600228" cy="3603625"/>
          </a:xfrm>
        </p:spPr>
      </p:pic>
    </p:spTree>
    <p:extLst>
      <p:ext uri="{BB962C8B-B14F-4D97-AF65-F5344CB8AC3E}">
        <p14:creationId xmlns:p14="http://schemas.microsoft.com/office/powerpoint/2010/main" val="162183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60000">
            <a:off x="1056490" y="1295390"/>
            <a:ext cx="3064827" cy="1503037"/>
          </a:xfrm>
        </p:spPr>
        <p:txBody>
          <a:bodyPr>
            <a:noAutofit/>
          </a:bodyPr>
          <a:lstStyle/>
          <a:p>
            <a:r>
              <a:rPr lang="en-US" sz="3200" dirty="0">
                <a:latin typeface="Times New Roman" pitchFamily="18" charset="0"/>
                <a:cs typeface="Times New Roman" pitchFamily="18" charset="0"/>
              </a:rPr>
              <a:t>«Corpus </a:t>
            </a:r>
            <a:r>
              <a:rPr lang="en-US" sz="3200" dirty="0" err="1">
                <a:latin typeface="Times New Roman" pitchFamily="18" charset="0"/>
                <a:cs typeface="Times New Roman" pitchFamily="18" charset="0"/>
              </a:rPr>
              <a:t>Hypercubus</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(1954)</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rot="-60000">
            <a:off x="1139915" y="2953838"/>
            <a:ext cx="3335778" cy="2813749"/>
          </a:xfrm>
        </p:spPr>
        <p:txBody>
          <a:bodyPr>
            <a:noAutofit/>
          </a:bodyPr>
          <a:lstStyle/>
          <a:p>
            <a:r>
              <a:rPr lang="en-US" sz="2000" dirty="0" smtClean="0">
                <a:latin typeface="Times New Roman" pitchFamily="18" charset="0"/>
                <a:cs typeface="Times New Roman" pitchFamily="18" charset="0"/>
              </a:rPr>
              <a:t>Painting </a:t>
            </a:r>
            <a:r>
              <a:rPr lang="en-US" sz="2000" dirty="0">
                <a:latin typeface="Times New Roman" pitchFamily="18" charset="0"/>
                <a:cs typeface="Times New Roman" pitchFamily="18" charset="0"/>
              </a:rPr>
              <a:t>«Corpus </a:t>
            </a:r>
            <a:r>
              <a:rPr lang="en-US" sz="2000" dirty="0" err="1">
                <a:latin typeface="Times New Roman" pitchFamily="18" charset="0"/>
                <a:cs typeface="Times New Roman" pitchFamily="18" charset="0"/>
              </a:rPr>
              <a:t>Hypercubus</a:t>
            </a:r>
            <a:r>
              <a:rPr lang="en-US" sz="2000" dirty="0">
                <a:latin typeface="Times New Roman" pitchFamily="18" charset="0"/>
                <a:cs typeface="Times New Roman" pitchFamily="18" charset="0"/>
              </a:rPr>
              <a:t>» written in 1954. Crucifixion of Jesus Christ on the unfolding of the </a:t>
            </a:r>
            <a:r>
              <a:rPr lang="en-US" sz="2000" dirty="0" smtClean="0">
                <a:latin typeface="Times New Roman" pitchFamily="18" charset="0"/>
                <a:cs typeface="Times New Roman" pitchFamily="18" charset="0"/>
              </a:rPr>
              <a:t>hypercube. At </a:t>
            </a:r>
            <a:r>
              <a:rPr lang="en-US" sz="2000" dirty="0">
                <a:latin typeface="Times New Roman" pitchFamily="18" charset="0"/>
                <a:cs typeface="Times New Roman" pitchFamily="18" charset="0"/>
              </a:rPr>
              <a:t>the bottom left of Dali's wife Gala. In the background, bay </a:t>
            </a:r>
            <a:r>
              <a:rPr lang="en-US" sz="2000" dirty="0" err="1">
                <a:latin typeface="Times New Roman" pitchFamily="18" charset="0"/>
                <a:cs typeface="Times New Roman" pitchFamily="18" charset="0"/>
              </a:rPr>
              <a:t>Portligat</a:t>
            </a:r>
            <a:r>
              <a:rPr lang="en-US" sz="2000" dirty="0">
                <a:latin typeface="Times New Roman" pitchFamily="18" charset="0"/>
                <a:cs typeface="Times New Roman" pitchFamily="18" charset="0"/>
              </a:rPr>
              <a:t>. Is at the Metropolitan Museum in New York.</a:t>
            </a:r>
            <a:endParaRPr lang="ru-RU" sz="2000" dirty="0">
              <a:latin typeface="Times New Roman" pitchFamily="18" charset="0"/>
              <a:cs typeface="Times New Roman" pitchFamily="18"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1052736"/>
            <a:ext cx="3052670" cy="4831604"/>
          </a:xfrm>
        </p:spPr>
      </p:pic>
    </p:spTree>
    <p:extLst>
      <p:ext uri="{BB962C8B-B14F-4D97-AF65-F5344CB8AC3E}">
        <p14:creationId xmlns:p14="http://schemas.microsoft.com/office/powerpoint/2010/main" val="189990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a:latin typeface="Times New Roman" pitchFamily="18" charset="0"/>
                <a:cs typeface="Times New Roman" pitchFamily="18" charset="0"/>
              </a:rPr>
              <a:t>"Portrait of my late </a:t>
            </a:r>
            <a:r>
              <a:rPr lang="en-US" sz="4000" dirty="0" smtClean="0">
                <a:latin typeface="Times New Roman" pitchFamily="18" charset="0"/>
                <a:cs typeface="Times New Roman" pitchFamily="18" charset="0"/>
              </a:rPr>
              <a:t>brother“(1963)</a:t>
            </a:r>
            <a:endParaRPr lang="ru-RU" sz="40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2060848"/>
            <a:ext cx="3865236" cy="4088231"/>
          </a:xfrm>
        </p:spPr>
      </p:pic>
    </p:spTree>
    <p:extLst>
      <p:ext uri="{BB962C8B-B14F-4D97-AF65-F5344CB8AC3E}">
        <p14:creationId xmlns:p14="http://schemas.microsoft.com/office/powerpoint/2010/main" val="162593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772816"/>
            <a:ext cx="5256584" cy="4392488"/>
          </a:xfrm>
        </p:spPr>
      </p:pic>
      <p:sp>
        <p:nvSpPr>
          <p:cNvPr id="2" name="Заголовок 1"/>
          <p:cNvSpPr>
            <a:spLocks noGrp="1"/>
          </p:cNvSpPr>
          <p:nvPr>
            <p:ph type="title"/>
          </p:nvPr>
        </p:nvSpPr>
        <p:spPr/>
        <p:txBody>
          <a:bodyPr>
            <a:normAutofit/>
          </a:bodyPr>
          <a:lstStyle/>
          <a:p>
            <a:r>
              <a:rPr lang="en-US" sz="6000" dirty="0">
                <a:latin typeface="Times New Roman" pitchFamily="18" charset="0"/>
                <a:cs typeface="Times New Roman" pitchFamily="18" charset="0"/>
              </a:rPr>
              <a:t>Recent years</a:t>
            </a:r>
            <a:endParaRPr lang="ru-RU" sz="6000" dirty="0">
              <a:latin typeface="Times New Roman" pitchFamily="18" charset="0"/>
              <a:cs typeface="Times New Roman" pitchFamily="18" charset="0"/>
            </a:endParaRPr>
          </a:p>
        </p:txBody>
      </p:sp>
    </p:spTree>
    <p:extLst>
      <p:ext uri="{BB962C8B-B14F-4D97-AF65-F5344CB8AC3E}">
        <p14:creationId xmlns:p14="http://schemas.microsoft.com/office/powerpoint/2010/main" val="190140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817582"/>
            <a:ext cx="7272808" cy="2395394"/>
          </a:xfrm>
        </p:spPr>
        <p:txBody>
          <a:bodyPr>
            <a:noAutofit/>
          </a:bodyPr>
          <a:lstStyle/>
          <a:p>
            <a:r>
              <a:rPr lang="en-US" sz="2400" dirty="0">
                <a:latin typeface="Times New Roman" pitchFamily="18" charset="0"/>
                <a:cs typeface="Times New Roman" pitchFamily="18" charset="0"/>
              </a:rPr>
              <a:t>After his wife is going through a deep depression Dali. His paintings themselves are simplified, and they long dominated by the motive of sorrow (variations on "Pieta"). Parkinson's disease also interferes Dali painting. His most recent work ("Cockfights") are simple squiggles in which veiled body of characters - the last attempt of expression poor sick person.</a:t>
            </a:r>
            <a:endParaRPr lang="ru-RU" sz="2400" dirty="0">
              <a:latin typeface="Times New Roman" pitchFamily="18" charset="0"/>
              <a:cs typeface="Times New Roman" pitchFamily="18" charset="0"/>
            </a:endParaRPr>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91680" y="3356992"/>
            <a:ext cx="5904656" cy="2846103"/>
          </a:xfrm>
        </p:spPr>
      </p:pic>
    </p:spTree>
    <p:extLst>
      <p:ext uri="{BB962C8B-B14F-4D97-AF65-F5344CB8AC3E}">
        <p14:creationId xmlns:p14="http://schemas.microsoft.com/office/powerpoint/2010/main" val="154914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2683426"/>
          </a:xfrm>
        </p:spPr>
        <p:txBody>
          <a:bodyPr>
            <a:noAutofit/>
          </a:bodyPr>
          <a:lstStyle/>
          <a:p>
            <a:r>
              <a:rPr lang="en-US" sz="2400" dirty="0">
                <a:latin typeface="Times New Roman" pitchFamily="18" charset="0"/>
                <a:cs typeface="Times New Roman" pitchFamily="18" charset="0"/>
              </a:rPr>
              <a:t> Sick, weak, Dali died January 23, 1989 of a heart attack. The only legible phrase he uttered during the years of the disease, was "My friend Lorca": artist remembered the years of happy, healthy youth, when he was friends with the poet Federico Garcia Lorca. Dali walled body on the floor in one room of the theater, the </a:t>
            </a:r>
            <a:r>
              <a:rPr lang="en-US" sz="2400" dirty="0" err="1">
                <a:latin typeface="Times New Roman" pitchFamily="18" charset="0"/>
                <a:cs typeface="Times New Roman" pitchFamily="18" charset="0"/>
              </a:rPr>
              <a:t>Dalí</a:t>
            </a:r>
            <a:r>
              <a:rPr lang="en-US" sz="2400" dirty="0">
                <a:latin typeface="Times New Roman" pitchFamily="18" charset="0"/>
                <a:cs typeface="Times New Roman" pitchFamily="18" charset="0"/>
              </a:rPr>
              <a:t> Museum in </a:t>
            </a:r>
            <a:r>
              <a:rPr lang="en-US" sz="2400" dirty="0" err="1">
                <a:latin typeface="Times New Roman" pitchFamily="18" charset="0"/>
                <a:cs typeface="Times New Roman" pitchFamily="18" charset="0"/>
              </a:rPr>
              <a:t>Figueres</a:t>
            </a:r>
            <a:r>
              <a:rPr lang="en-US" sz="2400" dirty="0">
                <a:latin typeface="Times New Roman" pitchFamily="18" charset="0"/>
                <a:cs typeface="Times New Roman" pitchFamily="18" charset="0"/>
              </a:rPr>
              <a:t>. Artist bury it so that on the grave of people could </a:t>
            </a:r>
            <a:r>
              <a:rPr lang="en-US" sz="2400" dirty="0" smtClean="0">
                <a:latin typeface="Times New Roman" pitchFamily="18" charset="0"/>
                <a:cs typeface="Times New Roman" pitchFamily="18" charset="0"/>
              </a:rPr>
              <a:t>walk.</a:t>
            </a:r>
            <a:endParaRPr lang="ru-RU" sz="2400" dirty="0">
              <a:latin typeface="Times New Roman" pitchFamily="18" charset="0"/>
              <a:cs typeface="Times New Roman" pitchFamily="18" charset="0"/>
            </a:endParaRPr>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3789040"/>
            <a:ext cx="3600400" cy="2395903"/>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3789040"/>
            <a:ext cx="3529064" cy="2360062"/>
          </a:xfrm>
        </p:spPr>
      </p:pic>
    </p:spTree>
    <p:extLst>
      <p:ext uri="{BB962C8B-B14F-4D97-AF65-F5344CB8AC3E}">
        <p14:creationId xmlns:p14="http://schemas.microsoft.com/office/powerpoint/2010/main" val="212116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latin typeface="Times New Roman" pitchFamily="18" charset="0"/>
                <a:cs typeface="Times New Roman" pitchFamily="18" charset="0"/>
              </a:rPr>
              <a:t>Salvador Domingo Felipe Jacinto </a:t>
            </a:r>
            <a:r>
              <a:rPr lang="en-US" sz="2400" b="1" dirty="0" err="1">
                <a:latin typeface="Times New Roman" pitchFamily="18" charset="0"/>
                <a:cs typeface="Times New Roman" pitchFamily="18" charset="0"/>
              </a:rPr>
              <a:t>Dalí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Domènech</a:t>
            </a:r>
            <a:r>
              <a:rPr lang="en-US" sz="2400" b="1" dirty="0">
                <a:latin typeface="Times New Roman" pitchFamily="18" charset="0"/>
                <a:cs typeface="Times New Roman" pitchFamily="18" charset="0"/>
              </a:rPr>
              <a:t>, 1st Marqués de Dalí de Pubol</a:t>
            </a:r>
            <a:r>
              <a:rPr lang="en-US" sz="2400" dirty="0">
                <a:latin typeface="Times New Roman" pitchFamily="18" charset="0"/>
                <a:cs typeface="Times New Roman" pitchFamily="18" charset="0"/>
              </a:rPr>
              <a:t> (May 11, 1904 – January 23, 1989</a:t>
            </a:r>
            <a:r>
              <a:rPr lang="en-US" sz="2400" dirty="0" smtClean="0">
                <a:latin typeface="Times New Roman" pitchFamily="18" charset="0"/>
                <a:cs typeface="Times New Roman" pitchFamily="18" charset="0"/>
              </a:rPr>
              <a:t>) known </a:t>
            </a:r>
            <a:r>
              <a:rPr lang="en-US" sz="2400" dirty="0">
                <a:latin typeface="Times New Roman" pitchFamily="18" charset="0"/>
                <a:cs typeface="Times New Roman" pitchFamily="18" charset="0"/>
              </a:rPr>
              <a:t>as </a:t>
            </a:r>
            <a:r>
              <a:rPr lang="en-US" sz="2400" b="1" dirty="0">
                <a:latin typeface="Times New Roman" pitchFamily="18" charset="0"/>
                <a:cs typeface="Times New Roman" pitchFamily="18" charset="0"/>
              </a:rPr>
              <a:t>Salvador </a:t>
            </a:r>
            <a:r>
              <a:rPr lang="en-US" sz="2400" b="1" dirty="0" smtClean="0">
                <a:latin typeface="Times New Roman" pitchFamily="18" charset="0"/>
                <a:cs typeface="Times New Roman" pitchFamily="18" charset="0"/>
              </a:rPr>
              <a:t>Dalí,</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was </a:t>
            </a:r>
            <a:r>
              <a:rPr lang="en-US" sz="2400" dirty="0">
                <a:latin typeface="Times New Roman" pitchFamily="18" charset="0"/>
                <a:cs typeface="Times New Roman" pitchFamily="18" charset="0"/>
              </a:rPr>
              <a:t>a prominent Spanish surrealist painter born in Figueres, Spain.</a:t>
            </a:r>
            <a:endParaRPr lang="ru-RU" sz="24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348880"/>
            <a:ext cx="4804299" cy="3750311"/>
          </a:xfrm>
        </p:spPr>
      </p:pic>
    </p:spTree>
    <p:extLst>
      <p:ext uri="{BB962C8B-B14F-4D97-AF65-F5344CB8AC3E}">
        <p14:creationId xmlns:p14="http://schemas.microsoft.com/office/powerpoint/2010/main" val="212079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764704"/>
            <a:ext cx="3765009" cy="5112568"/>
          </a:xfrm>
        </p:spPr>
        <p:txBody>
          <a:bodyPr>
            <a:noAutofit/>
          </a:bodyPr>
          <a:lstStyle/>
          <a:p>
            <a:r>
              <a:rPr lang="en-US" sz="2400" dirty="0" err="1">
                <a:latin typeface="Times New Roman" pitchFamily="18" charset="0"/>
                <a:cs typeface="Times New Roman" pitchFamily="18" charset="0"/>
              </a:rPr>
              <a:t>Dalí</a:t>
            </a:r>
            <a:r>
              <a:rPr lang="en-US" sz="2400" dirty="0">
                <a:latin typeface="Times New Roman" pitchFamily="18" charset="0"/>
                <a:cs typeface="Times New Roman" pitchFamily="18" charset="0"/>
              </a:rPr>
              <a:t> attended drawing school.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1916, </a:t>
            </a:r>
            <a:r>
              <a:rPr lang="en-US" sz="2400" dirty="0" err="1">
                <a:latin typeface="Times New Roman" pitchFamily="18" charset="0"/>
                <a:cs typeface="Times New Roman" pitchFamily="18" charset="0"/>
              </a:rPr>
              <a:t>Dalí</a:t>
            </a:r>
            <a:r>
              <a:rPr lang="en-US" sz="2400" dirty="0">
                <a:latin typeface="Times New Roman" pitchFamily="18" charset="0"/>
                <a:cs typeface="Times New Roman" pitchFamily="18" charset="0"/>
              </a:rPr>
              <a:t> also discovered modern painting on a summer vacation trip to </a:t>
            </a:r>
            <a:r>
              <a:rPr lang="en-US" sz="2400" dirty="0" err="1">
                <a:latin typeface="Times New Roman" pitchFamily="18" charset="0"/>
                <a:cs typeface="Times New Roman" pitchFamily="18" charset="0"/>
              </a:rPr>
              <a:t>Cadaqués</a:t>
            </a:r>
            <a:r>
              <a:rPr lang="en-US" sz="2400" dirty="0">
                <a:latin typeface="Times New Roman" pitchFamily="18" charset="0"/>
                <a:cs typeface="Times New Roman" pitchFamily="18" charset="0"/>
              </a:rPr>
              <a:t> with the family of Ramon </a:t>
            </a:r>
            <a:r>
              <a:rPr lang="en-US" sz="2400" dirty="0" err="1">
                <a:latin typeface="Times New Roman" pitchFamily="18" charset="0"/>
                <a:cs typeface="Times New Roman" pitchFamily="18" charset="0"/>
              </a:rPr>
              <a:t>Pichot</a:t>
            </a:r>
            <a:r>
              <a:rPr lang="en-US" sz="2400" dirty="0">
                <a:latin typeface="Times New Roman" pitchFamily="18" charset="0"/>
                <a:cs typeface="Times New Roman" pitchFamily="18" charset="0"/>
              </a:rPr>
              <a:t>, a local artist who made regular trips to Paris</a:t>
            </a: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next year, </a:t>
            </a:r>
            <a:r>
              <a:rPr lang="en-US" sz="2400" dirty="0" err="1">
                <a:latin typeface="Times New Roman" pitchFamily="18" charset="0"/>
                <a:cs typeface="Times New Roman" pitchFamily="18" charset="0"/>
              </a:rPr>
              <a:t>Dalí's</a:t>
            </a:r>
            <a:r>
              <a:rPr lang="en-US" sz="2400" dirty="0">
                <a:latin typeface="Times New Roman" pitchFamily="18" charset="0"/>
                <a:cs typeface="Times New Roman" pitchFamily="18" charset="0"/>
              </a:rPr>
              <a:t> father organized an exhibition of his charcoal drawings in their family home. He had his first public exhibition at the Municipal Theater in </a:t>
            </a:r>
            <a:r>
              <a:rPr lang="en-US" sz="2400" dirty="0" err="1">
                <a:latin typeface="Times New Roman" pitchFamily="18" charset="0"/>
                <a:cs typeface="Times New Roman" pitchFamily="18" charset="0"/>
              </a:rPr>
              <a:t>Figueres</a:t>
            </a:r>
            <a:r>
              <a:rPr lang="en-US" sz="2400" dirty="0">
                <a:latin typeface="Times New Roman" pitchFamily="18" charset="0"/>
                <a:cs typeface="Times New Roman" pitchFamily="18" charset="0"/>
              </a:rPr>
              <a:t> in 1919.</a:t>
            </a:r>
            <a:endParaRPr lang="ru-RU" sz="24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056" y="980728"/>
            <a:ext cx="3077462" cy="4834764"/>
          </a:xfrm>
        </p:spPr>
      </p:pic>
    </p:spTree>
    <p:extLst>
      <p:ext uri="{BB962C8B-B14F-4D97-AF65-F5344CB8AC3E}">
        <p14:creationId xmlns:p14="http://schemas.microsoft.com/office/powerpoint/2010/main" val="309872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203706"/>
          </a:xfrm>
        </p:spPr>
        <p:txBody>
          <a:bodyPr>
            <a:noAutofit/>
          </a:bodyPr>
          <a:lstStyle/>
          <a:p>
            <a:pPr algn="l"/>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 child, Dali was smart, but arrogant and uncontrollable child. He achieved his whims and simulation, always wanted to stand out and attract attention.</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Dalí</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was a skilled draftsman, best known for the striking and bizarre images in his surrealist work. His painterly skills are often attributed to the influence </a:t>
            </a:r>
            <a:r>
              <a:rPr lang="en-US" sz="2400" dirty="0" smtClean="0">
                <a:latin typeface="Times New Roman" pitchFamily="18" charset="0"/>
                <a:cs typeface="Times New Roman" pitchFamily="18" charset="0"/>
              </a:rPr>
              <a:t>of Renaissance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masters.</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Dalí</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was highly imaginative, and also enjoyed indulging in unusual and grandiose behavior. His eccentric manner and attention-grabbing public actions sometimes drew more attention than his </a:t>
            </a:r>
            <a:r>
              <a:rPr lang="en-US" sz="2400" dirty="0" smtClean="0">
                <a:latin typeface="Times New Roman" pitchFamily="18" charset="0"/>
                <a:cs typeface="Times New Roman" pitchFamily="18" charset="0"/>
              </a:rPr>
              <a:t>artwork.</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11297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332656"/>
            <a:ext cx="8114713" cy="6083667"/>
          </a:xfrm>
        </p:spPr>
      </p:pic>
      <p:sp>
        <p:nvSpPr>
          <p:cNvPr id="2" name="Заголовок 1"/>
          <p:cNvSpPr>
            <a:spLocks noGrp="1"/>
          </p:cNvSpPr>
          <p:nvPr>
            <p:ph type="title"/>
          </p:nvPr>
        </p:nvSpPr>
        <p:spPr>
          <a:xfrm>
            <a:off x="1095023" y="817582"/>
            <a:ext cx="6965245" cy="5059690"/>
          </a:xfrm>
        </p:spPr>
        <p:txBody>
          <a:bodyPr>
            <a:noAutofit/>
          </a:bodyPr>
          <a:lstStyle/>
          <a:p>
            <a:r>
              <a:rPr lang="en-US" sz="3600" b="1" dirty="0">
                <a:solidFill>
                  <a:srgbClr val="00FF00"/>
                </a:solidFill>
                <a:latin typeface="Times New Roman" pitchFamily="18" charset="0"/>
                <a:cs typeface="Times New Roman" pitchFamily="18" charset="0"/>
              </a:rPr>
              <a:t>Surrealism</a:t>
            </a:r>
            <a:r>
              <a:rPr lang="en-US" sz="3600" dirty="0">
                <a:solidFill>
                  <a:srgbClr val="00FF00"/>
                </a:solidFill>
                <a:latin typeface="Times New Roman" pitchFamily="18" charset="0"/>
                <a:cs typeface="Times New Roman" pitchFamily="18" charset="0"/>
              </a:rPr>
              <a:t> is a cultural movement that began in the early </a:t>
            </a:r>
            <a:r>
              <a:rPr lang="en-US" sz="3600" dirty="0" err="1">
                <a:solidFill>
                  <a:srgbClr val="00FF00"/>
                </a:solidFill>
                <a:latin typeface="Times New Roman" pitchFamily="18" charset="0"/>
                <a:cs typeface="Times New Roman" pitchFamily="18" charset="0"/>
              </a:rPr>
              <a:t>1920s</a:t>
            </a:r>
            <a:r>
              <a:rPr lang="en-US" sz="3600" dirty="0">
                <a:solidFill>
                  <a:srgbClr val="00FF00"/>
                </a:solidFill>
                <a:latin typeface="Times New Roman" pitchFamily="18" charset="0"/>
                <a:cs typeface="Times New Roman" pitchFamily="18" charset="0"/>
              </a:rPr>
              <a:t>, and is best known for its visual artworks and writings.</a:t>
            </a:r>
            <a:br>
              <a:rPr lang="en-US" sz="3600" dirty="0">
                <a:solidFill>
                  <a:srgbClr val="00FF00"/>
                </a:solidFill>
                <a:latin typeface="Times New Roman" pitchFamily="18" charset="0"/>
                <a:cs typeface="Times New Roman" pitchFamily="18" charset="0"/>
              </a:rPr>
            </a:br>
            <a:r>
              <a:rPr lang="en-US" sz="3600" dirty="0">
                <a:solidFill>
                  <a:srgbClr val="00FF00"/>
                </a:solidFill>
                <a:latin typeface="Times New Roman" pitchFamily="18" charset="0"/>
                <a:cs typeface="Times New Roman" pitchFamily="18" charset="0"/>
              </a:rPr>
              <a:t>Surrealist works feature the element of surprise, unexpected juxtapositions and non sequitur; however, many Surrealist artists and writers regard their work as an expression of the philosophical movement.</a:t>
            </a:r>
            <a:endParaRPr lang="ru-RU" sz="3600" dirty="0">
              <a:solidFill>
                <a:srgbClr val="00FF00"/>
              </a:solidFill>
            </a:endParaRPr>
          </a:p>
        </p:txBody>
      </p:sp>
    </p:spTree>
    <p:extLst>
      <p:ext uri="{BB962C8B-B14F-4D97-AF65-F5344CB8AC3E}">
        <p14:creationId xmlns:p14="http://schemas.microsoft.com/office/powerpoint/2010/main" val="341881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dirty="0" smtClean="0">
                <a:latin typeface="Times New Roman" pitchFamily="18" charset="0"/>
                <a:cs typeface="Times New Roman" pitchFamily="18" charset="0"/>
              </a:rPr>
              <a:t>Creativity </a:t>
            </a:r>
            <a:r>
              <a:rPr lang="en-US" sz="4800" dirty="0">
                <a:latin typeface="Times New Roman" pitchFamily="18" charset="0"/>
                <a:cs typeface="Times New Roman" pitchFamily="18" charset="0"/>
              </a:rPr>
              <a:t>Salvador </a:t>
            </a:r>
            <a:r>
              <a:rPr lang="en-US" sz="4800" dirty="0" err="1">
                <a:latin typeface="Times New Roman" pitchFamily="18" charset="0"/>
                <a:cs typeface="Times New Roman" pitchFamily="18" charset="0"/>
              </a:rPr>
              <a:t>Dalí</a:t>
            </a:r>
            <a:endParaRPr lang="ru-RU" sz="48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916832"/>
            <a:ext cx="5904656" cy="4116332"/>
          </a:xfrm>
        </p:spPr>
      </p:pic>
    </p:spTree>
    <p:extLst>
      <p:ext uri="{BB962C8B-B14F-4D97-AF65-F5344CB8AC3E}">
        <p14:creationId xmlns:p14="http://schemas.microsoft.com/office/powerpoint/2010/main" val="32462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latin typeface="Times New Roman" pitchFamily="18" charset="0"/>
                <a:cs typeface="Times New Roman" pitchFamily="18" charset="0"/>
              </a:rPr>
              <a:t>His best-known work, </a:t>
            </a:r>
            <a:r>
              <a:rPr lang="en-US" sz="2800" i="1" dirty="0">
                <a:latin typeface="Times New Roman" pitchFamily="18" charset="0"/>
                <a:cs typeface="Times New Roman" pitchFamily="18" charset="0"/>
              </a:rPr>
              <a:t>The Persistence of Memory</a:t>
            </a:r>
            <a:r>
              <a:rPr lang="en-US" sz="2800" dirty="0">
                <a:latin typeface="Times New Roman" pitchFamily="18" charset="0"/>
                <a:cs typeface="Times New Roman" pitchFamily="18" charset="0"/>
              </a:rPr>
              <a:t>, was completed in 1931.</a:t>
            </a:r>
            <a:endParaRPr lang="ru-RU" sz="28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132856"/>
            <a:ext cx="5482580" cy="3991318"/>
          </a:xfrm>
        </p:spPr>
      </p:pic>
    </p:spTree>
    <p:extLst>
      <p:ext uri="{BB962C8B-B14F-4D97-AF65-F5344CB8AC3E}">
        <p14:creationId xmlns:p14="http://schemas.microsoft.com/office/powerpoint/2010/main" val="76285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400" dirty="0">
                <a:latin typeface="Times New Roman" pitchFamily="18" charset="0"/>
                <a:cs typeface="Times New Roman" pitchFamily="18" charset="0"/>
              </a:rPr>
              <a:t>"Portrait of </a:t>
            </a:r>
            <a:r>
              <a:rPr lang="en-US" sz="4400" dirty="0" smtClean="0">
                <a:latin typeface="Times New Roman" pitchFamily="18" charset="0"/>
                <a:cs typeface="Times New Roman" pitchFamily="18" charset="0"/>
              </a:rPr>
              <a:t>Picasso“</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(1947)</a:t>
            </a:r>
            <a:endParaRPr lang="ru-RU" sz="4400" dirty="0">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3" y="1052736"/>
            <a:ext cx="3196638" cy="4680520"/>
          </a:xfrm>
        </p:spPr>
      </p:pic>
    </p:spTree>
    <p:extLst>
      <p:ext uri="{BB962C8B-B14F-4D97-AF65-F5344CB8AC3E}">
        <p14:creationId xmlns:p14="http://schemas.microsoft.com/office/powerpoint/2010/main" val="260332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t-BR" sz="3200" dirty="0">
                <a:latin typeface="Times New Roman" pitchFamily="18" charset="0"/>
                <a:cs typeface="Times New Roman" pitchFamily="18" charset="0"/>
              </a:rPr>
              <a:t>Salvador Dali as Mona Lisa</a:t>
            </a:r>
            <a:r>
              <a:rPr lang="pt-BR" dirty="0"/>
              <a:t/>
            </a:r>
            <a:br>
              <a:rPr lang="pt-BR" dirty="0"/>
            </a:b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4171" r="4171"/>
          <a:stretch>
            <a:fillRect/>
          </a:stretch>
        </p:blipFill>
        <p:spPr>
          <a:xfrm rot="60000">
            <a:off x="4724300" y="933531"/>
            <a:ext cx="3236798" cy="5042502"/>
          </a:xfrm>
        </p:spPr>
      </p:pic>
      <p:sp>
        <p:nvSpPr>
          <p:cNvPr id="4" name="Текст 3"/>
          <p:cNvSpPr>
            <a:spLocks noGrp="1"/>
          </p:cNvSpPr>
          <p:nvPr>
            <p:ph type="body" sz="half" idx="2"/>
          </p:nvPr>
        </p:nvSpPr>
        <p:spPr/>
        <p:txBody>
          <a:bodyPr>
            <a:normAutofit/>
          </a:bodyPr>
          <a:lstStyle/>
          <a:p>
            <a:r>
              <a:rPr lang="en-US" sz="2000" dirty="0">
                <a:latin typeface="Times New Roman" pitchFamily="18" charset="0"/>
                <a:cs typeface="Times New Roman" pitchFamily="18" charset="0"/>
              </a:rPr>
              <a:t>Salvador Dali executed in 1954 his "Self-Portrait as Mona Lisa."</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3921441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138</TotalTime>
  <Words>318</Words>
  <Application>Microsoft Office PowerPoint</Application>
  <PresentationFormat>Экран (4:3)</PresentationFormat>
  <Paragraphs>16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Кнопка</vt:lpstr>
      <vt:lpstr>Salvador Dalí</vt:lpstr>
      <vt:lpstr>Salvador Domingo Felipe Jacinto Dalí i Domènech, 1st Marqués de Dalí de Pubol (May 11, 1904 – January 23, 1989) known as Salvador Dalí, was a prominent Spanish surrealist painter born in Figueres, Spain.</vt:lpstr>
      <vt:lpstr>Dalí attended drawing school.  In 1916, Dalí also discovered modern painting on a summer vacation trip to Cadaqués with the family of Ramon Pichot, a local artist who made regular trips to Paris. The next year, Dalí's father organized an exhibition of his charcoal drawings in their family home. He had his first public exhibition at the Municipal Theater in Figueres in 1919.</vt:lpstr>
      <vt:lpstr> - As a child, Dali was smart, but arrogant and uncontrollable child. He achieved his whims and simulation, always wanted to stand out and attract attention.  - Dalí was a skilled draftsman, best known for the striking and bizarre images in his surrealist work. His painterly skills are often attributed to the influence of Renaissance masters.   - Dalí was highly imaginative, and also enjoyed indulging in unusual and grandiose behavior. His eccentric manner and attention-grabbing public actions sometimes drew more attention than his artwork.</vt:lpstr>
      <vt:lpstr>Surrealism is a cultural movement that began in the early 1920s, and is best known for its visual artworks and writings. Surrealist works feature the element of surprise, unexpected juxtapositions and non sequitur; however, many Surrealist artists and writers regard their work as an expression of the philosophical movement.</vt:lpstr>
      <vt:lpstr>Creativity Salvador Dalí</vt:lpstr>
      <vt:lpstr>His best-known work, The Persistence of Memory, was completed in 1931.</vt:lpstr>
      <vt:lpstr>"Portrait of Picasso“ (1947)</vt:lpstr>
      <vt:lpstr>Salvador Dali as Mona Lisa </vt:lpstr>
      <vt:lpstr>«Corpus Hypercubus» (1954)</vt:lpstr>
      <vt:lpstr>"Portrait of my late brother“(1963)</vt:lpstr>
      <vt:lpstr>Recent years</vt:lpstr>
      <vt:lpstr>After his wife is going through a deep depression Dali. His paintings themselves are simplified, and they long dominated by the motive of sorrow (variations on "Pieta"). Parkinson's disease also interferes Dali painting. His most recent work ("Cockfights") are simple squiggles in which veiled body of characters - the last attempt of expression poor sick person.</vt:lpstr>
      <vt:lpstr> Sick, weak, Dali died January 23, 1989 of a heart attack. The only legible phrase he uttered during the years of the disease, was "My friend Lorca": artist remembered the years of happy, healthy youth, when he was friends with the poet Federico Garcia Lorca. Dali walled body on the floor in one room of the theater, the Dalí Museum in Figueres. Artist bury it so that on the grave of people could walk.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Salvador Dalí</dc:title>
  <dc:creator>ИЛЬЯ</dc:creator>
  <cp:lastModifiedBy>ИЛЬЯ</cp:lastModifiedBy>
  <cp:revision>12</cp:revision>
  <dcterms:created xsi:type="dcterms:W3CDTF">2013-03-22T16:28:04Z</dcterms:created>
  <dcterms:modified xsi:type="dcterms:W3CDTF">2013-03-26T15:19:18Z</dcterms:modified>
</cp:coreProperties>
</file>