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8" r:id="rId3"/>
    <p:sldId id="276" r:id="rId4"/>
    <p:sldId id="273" r:id="rId5"/>
    <p:sldId id="260" r:id="rId6"/>
    <p:sldId id="267" r:id="rId7"/>
    <p:sldId id="270" r:id="rId8"/>
    <p:sldId id="281" r:id="rId9"/>
    <p:sldId id="277" r:id="rId10"/>
    <p:sldId id="274" r:id="rId11"/>
    <p:sldId id="280" r:id="rId12"/>
    <p:sldId id="279" r:id="rId13"/>
    <p:sldId id="275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  <a:srgbClr val="00FF00"/>
    <a:srgbClr val="6600CC"/>
    <a:srgbClr val="FF6600"/>
    <a:srgbClr val="00F61D"/>
    <a:srgbClr val="FF0000"/>
    <a:srgbClr val="09FF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717" autoAdjust="0"/>
  </p:normalViewPr>
  <p:slideViewPr>
    <p:cSldViewPr>
      <p:cViewPr varScale="1">
        <p:scale>
          <a:sx n="58" d="100"/>
          <a:sy n="58" d="100"/>
        </p:scale>
        <p:origin x="-7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F2D6D-C686-48AC-9DBE-7C34090346F6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E6A3B-C00E-483A-852D-C736F0B300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1C934-2B63-4B63-A7B1-577C48678E7E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6D4A3-49EA-4573-BC6B-2EDBDC0622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410B1-0C06-479E-BEA7-C03F10891588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17EC0-2862-4169-A7B0-5E5EA7B7E6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E7F1B-549F-4AC4-80D8-F906C81BF29B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4235D-D131-4A2B-A88A-264FBC21F7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DFCA1-61B1-43AD-AF69-0861AB5246CD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F381EF3-478D-43DE-8F26-182B37A6A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AFF8F-8FCC-40D9-B62E-A8F526E2BE17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00201-CEAA-4DDB-A8D2-A13A58C4A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4E820-F5FD-4689-888F-62D58BA01762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A0C5-C2C8-4A2F-B00F-E9AAA93BD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A966D-7156-4FDD-BCAF-90786F85B608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0A984-44F2-45B4-9FA5-CF27CE80A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066A8-E8C7-4290-A709-65C4738220CB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F8F6B-2A93-4ADF-914F-DC2A3E7943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D8FB0-02BD-4C0E-8F49-E250F2515E86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57D66-E7EE-44D0-BD84-87030A8072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A9C633-7821-4A39-A4B6-81FC95D193D7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6E291-4306-474F-9706-4FC40CC644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86F2D6D-C686-48AC-9DBE-7C34090346F6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74E6A3B-C00E-483A-852D-C736F0B300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body" idx="1"/>
          </p:nvPr>
        </p:nvSpPr>
        <p:spPr>
          <a:xfrm>
            <a:off x="5148064" y="4509120"/>
            <a:ext cx="3924176" cy="2276550"/>
          </a:xfrm>
        </p:spPr>
        <p:txBody>
          <a:bodyPr tIns="0" rIns="45720" bIns="0" anchor="b"/>
          <a:lstStyle/>
          <a:p>
            <a:pPr marL="571500" indent="-571500" algn="r">
              <a:buFont typeface="Wingdings 2" pitchFamily="18" charset="2"/>
              <a:buNone/>
            </a:pPr>
            <a:r>
              <a:rPr lang="ru-RU" sz="3600" b="1" i="1" dirty="0" err="1" smtClean="0"/>
              <a:t>Підготував</a:t>
            </a:r>
            <a:endParaRPr lang="ru-RU" sz="3600" b="1" i="1" dirty="0" smtClean="0"/>
          </a:p>
          <a:p>
            <a:pPr marL="571500" indent="-571500" algn="r">
              <a:buFont typeface="Wingdings 2" pitchFamily="18" charset="2"/>
              <a:buNone/>
            </a:pPr>
            <a:r>
              <a:rPr lang="ru-RU" sz="2800" b="1" i="1" dirty="0" err="1" smtClean="0"/>
              <a:t>Учень</a:t>
            </a:r>
            <a:r>
              <a:rPr lang="ru-RU" sz="2800" b="1" i="1" dirty="0" smtClean="0"/>
              <a:t> 9 </a:t>
            </a:r>
            <a:r>
              <a:rPr lang="ru-RU" sz="2800" b="1" i="1" dirty="0" err="1" smtClean="0"/>
              <a:t>класу</a:t>
            </a:r>
            <a:endParaRPr lang="ru-RU" sz="2800" b="1" i="1" dirty="0" smtClean="0"/>
          </a:p>
          <a:p>
            <a:pPr marL="571500" indent="-571500" algn="r">
              <a:buFont typeface="Wingdings 2" pitchFamily="18" charset="2"/>
              <a:buNone/>
            </a:pPr>
            <a:r>
              <a:rPr lang="ru-RU" sz="2800" b="1" i="1" dirty="0" err="1" smtClean="0"/>
              <a:t>Пуздрак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Марян</a:t>
            </a:r>
            <a:endParaRPr lang="ru-RU" sz="2800" b="1" i="1" dirty="0" smtClean="0"/>
          </a:p>
          <a:p>
            <a:pPr marL="571500" indent="-571500" algn="r">
              <a:buFont typeface="Wingdings 2" pitchFamily="18" charset="2"/>
              <a:buNone/>
            </a:pPr>
            <a:endParaRPr lang="ru-RU" sz="2800" b="1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5419" y="476672"/>
            <a:ext cx="71850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6600" b="1" i="1" cap="none" spc="0" dirty="0" smtClean="0">
                <a:ln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Репродуктивне </a:t>
            </a:r>
            <a:endParaRPr lang="uk-UA" sz="6600" b="1" i="1" dirty="0">
              <a:ln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uk-UA" sz="6600" b="1" i="1" cap="none" spc="0" dirty="0" smtClean="0">
                <a:ln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здоров</a:t>
            </a:r>
            <a:r>
              <a:rPr lang="en-US" sz="6600" b="1" i="1" cap="none" spc="0" dirty="0" smtClean="0">
                <a:ln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’</a:t>
            </a:r>
            <a:r>
              <a:rPr lang="uk-UA" sz="6600" b="1" i="1" cap="none" spc="0" dirty="0" smtClean="0">
                <a:ln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</a:t>
            </a:r>
            <a:endParaRPr lang="ru-RU" sz="6600" b="1" cap="none" spc="0" dirty="0">
              <a:ln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Збереження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репродуктивного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здоров'я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оберігатися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інфекцій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передаються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статевим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шляхом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вберегти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випадку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небажаної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вагітності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дотримуватися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правил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гігієни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тримайте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ноги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теплі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відвідувати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двічі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гінеколога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Висновок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Для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того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скоротити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рівень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підліткової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вагітності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поділіться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інформацією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Кожному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підлітку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бути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відомий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ризик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пов'язаний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вагітністю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наслідки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статевих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</a:t>
            </a:r>
            <a:r>
              <a:rPr lang="uk-UA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ід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носин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ранньому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віці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80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відсотків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молодих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матерів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кидають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школу, через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вони не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забезпечені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необхідними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знаннями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Давайте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допоможемо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скоротити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ці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цифри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Почніть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ділитися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вам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відомо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сьогодні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66" y="4323"/>
            <a:ext cx="9154665" cy="68536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Власне репродуктивне здоров*я і здоров*я майбутніх дітей залежить від вас, і тільки від вас.</a:t>
            </a:r>
            <a:endParaRPr lang="ru-RU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02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78163ba548e1cb03603e6e51e5f6d0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132512" cy="3071834"/>
          </a:xfrm>
          <a:prstGeom prst="rect">
            <a:avLst/>
          </a:prstGeom>
        </p:spPr>
      </p:pic>
      <p:pic>
        <p:nvPicPr>
          <p:cNvPr id="3" name="Рисунок 2" descr="3038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4394200" cy="3441700"/>
          </a:xfrm>
          <a:prstGeom prst="rect">
            <a:avLst/>
          </a:prstGeom>
        </p:spPr>
      </p:pic>
      <p:pic>
        <p:nvPicPr>
          <p:cNvPr id="4" name="Рисунок 3" descr="66827342_26363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42852"/>
            <a:ext cx="4357718" cy="3013778"/>
          </a:xfrm>
          <a:prstGeom prst="rect">
            <a:avLst/>
          </a:prstGeom>
        </p:spPr>
      </p:pic>
      <p:pic>
        <p:nvPicPr>
          <p:cNvPr id="5" name="Рисунок 4" descr="RRN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286124"/>
            <a:ext cx="4710229" cy="32861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85723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Дякую за увагу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5794"/>
            <a:ext cx="9144001" cy="6072206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214282" y="1857364"/>
            <a:ext cx="4714908" cy="4071966"/>
          </a:xfrm>
        </p:spPr>
        <p:txBody>
          <a:bodyPr>
            <a:normAutofit lnSpcReduction="10000"/>
          </a:bodyPr>
          <a:lstStyle/>
          <a:p>
            <a:endParaRPr lang="uk-UA" sz="2400" b="1" i="1" dirty="0" smtClean="0"/>
          </a:p>
          <a:p>
            <a:r>
              <a:rPr lang="uk-UA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Репродуктивне здоров</a:t>
            </a:r>
            <a:r>
              <a:rPr lang="en-US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- це здатність чоловіка або жінки протягом віку народжувати здорових дітей. Воно означає не лише сформованість репродуктивної системи організму і відсутність порушень у її функціонуванні, а й психологічне та соціальне благополуччя людини.</a:t>
            </a:r>
            <a:endParaRPr lang="ru-RU" sz="2400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-900113" y="-17463"/>
            <a:ext cx="2286001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solidFill>
                  <a:srgbClr val="FFFFFF"/>
                </a:solidFill>
              </a:rPr>
              <a:t>                   </a:t>
            </a:r>
            <a:r>
              <a:rPr lang="uk-UA" sz="3200">
                <a:solidFill>
                  <a:srgbClr val="FFFFFF"/>
                </a:solidFill>
              </a:rPr>
              <a:t>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19" y="116632"/>
            <a:ext cx="80469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i="1" cap="none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Репродуктивне</a:t>
            </a:r>
            <a:r>
              <a:rPr lang="uk-UA" sz="5400" b="1" i="1" cap="none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здоров</a:t>
            </a:r>
            <a:r>
              <a:rPr lang="en-US" sz="5400" b="1" i="1" cap="none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’</a:t>
            </a:r>
            <a:r>
              <a:rPr lang="uk-UA" sz="5400" b="1" i="1" cap="none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 </a:t>
            </a:r>
            <a:endParaRPr lang="ru-RU" sz="5400" b="1" cap="none" spc="15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 descr="27376406_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928802"/>
            <a:ext cx="3723111" cy="37862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9600"/>
            <a:ext cx="8329642" cy="7476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Список </a:t>
            </a:r>
            <a:r>
              <a:rPr lang="ru-RU" dirty="0" err="1" smtClean="0">
                <a:solidFill>
                  <a:schemeClr val="tx1"/>
                </a:solidFill>
              </a:rPr>
              <a:t>ознак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вагітності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57298"/>
            <a:ext cx="8686800" cy="4714908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800" i="1" dirty="0" smtClean="0">
                <a:solidFill>
                  <a:schemeClr val="bg1"/>
                </a:solidFill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</a:rPr>
              <a:t>Н</a:t>
            </a:r>
            <a:r>
              <a:rPr lang="ru-RU" sz="2800" dirty="0" err="1" smtClean="0">
                <a:solidFill>
                  <a:schemeClr val="bg1"/>
                </a:solidFill>
              </a:rPr>
              <a:t>удота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блювання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,яка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втім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виникнути</a:t>
            </a:r>
            <a:r>
              <a:rPr lang="ru-RU" sz="2800" dirty="0" smtClean="0">
                <a:solidFill>
                  <a:schemeClr val="bg1"/>
                </a:solidFill>
              </a:rPr>
              <a:t> в будь </a:t>
            </a:r>
            <a:r>
              <a:rPr lang="ru-RU" sz="2800" dirty="0" err="1" smtClean="0">
                <a:solidFill>
                  <a:schemeClr val="bg1"/>
                </a:solidFill>
              </a:rPr>
              <a:t>який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інший</a:t>
            </a:r>
            <a:r>
              <a:rPr lang="ru-RU" sz="2800" dirty="0" smtClean="0">
                <a:solidFill>
                  <a:schemeClr val="bg1"/>
                </a:solidFill>
              </a:rPr>
              <a:t> час </a:t>
            </a:r>
            <a:r>
              <a:rPr lang="ru-RU" sz="2800" dirty="0" err="1" smtClean="0">
                <a:solidFill>
                  <a:schemeClr val="bg1"/>
                </a:solidFill>
              </a:rPr>
              <a:t>доби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</a:rPr>
              <a:t>Н</a:t>
            </a:r>
            <a:r>
              <a:rPr lang="ru-RU" sz="2800" dirty="0" err="1" smtClean="0">
                <a:solidFill>
                  <a:schemeClr val="bg1"/>
                </a:solidFill>
              </a:rPr>
              <a:t>есподіване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непереборне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почуття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відрази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деяких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продуктів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частіше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всього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до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м'яса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жирностям, </a:t>
            </a:r>
            <a:r>
              <a:rPr lang="ru-RU" sz="2800" dirty="0" err="1" smtClean="0">
                <a:solidFill>
                  <a:schemeClr val="bg1"/>
                </a:solidFill>
              </a:rPr>
              <a:t>смаженої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їжі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</a:rPr>
              <a:t>Х</a:t>
            </a:r>
            <a:r>
              <a:rPr lang="ru-RU" sz="2800" dirty="0" err="1" smtClean="0">
                <a:solidFill>
                  <a:schemeClr val="bg1"/>
                </a:solidFill>
              </a:rPr>
              <a:t>воробливі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відчуття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 грудях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</a:rPr>
              <a:t>Н</a:t>
            </a:r>
            <a:r>
              <a:rPr lang="ru-RU" sz="2800" dirty="0" err="1" smtClean="0">
                <a:solidFill>
                  <a:schemeClr val="bg1"/>
                </a:solidFill>
              </a:rPr>
              <a:t>езвична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втома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</a:rPr>
              <a:t>П</a:t>
            </a:r>
            <a:r>
              <a:rPr lang="ru-RU" sz="2800" dirty="0" err="1" smtClean="0">
                <a:solidFill>
                  <a:schemeClr val="bg1"/>
                </a:solidFill>
              </a:rPr>
              <a:t>рискорене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сечовипускання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</a:rPr>
              <a:t>Р</a:t>
            </a:r>
            <a:r>
              <a:rPr lang="ru-RU" sz="2800" dirty="0" err="1" smtClean="0">
                <a:solidFill>
                  <a:schemeClr val="bg1"/>
                </a:solidFill>
              </a:rPr>
              <a:t>ізкі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необґрунтовані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зміни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настрою.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репродуктивне здоров’я вливають </a:t>
            </a:r>
            <a:r>
              <a:rPr lang="uk-UA" sz="28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психоактивні</a:t>
            </a:r>
            <a:r>
              <a:rPr lang="uk-UA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речовини, такі як: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</a:t>
            </a:r>
            <a:r>
              <a:rPr lang="uk-UA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іння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uk-UA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Вживанння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Вживання</a:t>
            </a:r>
          </a:p>
          <a:p>
            <a:pPr>
              <a:buNone/>
            </a:pP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алкоголю                  наркотиків    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28662" y="2714620"/>
            <a:ext cx="785818" cy="107157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571868" y="2786058"/>
            <a:ext cx="785818" cy="107157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929454" y="2714620"/>
            <a:ext cx="785818" cy="107157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556169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857628"/>
            <a:ext cx="2000264" cy="2258363"/>
          </a:xfrm>
          <a:prstGeom prst="rect">
            <a:avLst/>
          </a:prstGeom>
        </p:spPr>
      </p:pic>
      <p:pic>
        <p:nvPicPr>
          <p:cNvPr id="18" name="Рисунок 17" descr="gravida_cu_pahar_de_vi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857628"/>
            <a:ext cx="2357454" cy="2214578"/>
          </a:xfrm>
          <a:prstGeom prst="rect">
            <a:avLst/>
          </a:prstGeom>
        </p:spPr>
      </p:pic>
      <p:pic>
        <p:nvPicPr>
          <p:cNvPr id="19" name="Рисунок 18" descr="247220_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857628"/>
            <a:ext cx="2780050" cy="221457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7505" y="857232"/>
            <a:ext cx="5607503" cy="3857652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Палити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вчас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вагітності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погано, просто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неприпустимо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адже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народжуються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слабенькі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діти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важать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вони мало,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хворіють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часто. 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Куріння нерідко спричиняє безпліддя у жінок. Куріння під час вагітності по-справжньому небезпечно для майбутнього малюка. Навіть якщо Ви викурюєте всього кілька сигарет в день, плід все одно страждає. Шкідливо навіть пасивне вдихання тютюнового диму. Через його впливу порушується кровообіг в плаценті, а сама вона формується недостатнього розміру. У результаті дитина </a:t>
            </a:r>
            <a:r>
              <a:rPr lang="uk-UA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недоотримує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живильні речовини і кисень, у нього починається гіпоксія.</a:t>
            </a:r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2"/>
          </p:nvPr>
        </p:nvSpPr>
        <p:spPr>
          <a:xfrm>
            <a:off x="1187624" y="142853"/>
            <a:ext cx="2808312" cy="714380"/>
          </a:xfrm>
        </p:spPr>
        <p:txBody>
          <a:bodyPr>
            <a:normAutofit fontScale="85000" lnSpcReduction="10000"/>
          </a:bodyPr>
          <a:lstStyle/>
          <a:p>
            <a:r>
              <a:rPr lang="uk-UA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КУРІННЯ</a:t>
            </a:r>
            <a:endParaRPr lang="ru-RU" sz="48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88913"/>
            <a:ext cx="3052763" cy="3124200"/>
          </a:xfrm>
        </p:spPr>
      </p:pic>
      <p:pic>
        <p:nvPicPr>
          <p:cNvPr id="6" name="Рисунок 5" descr="556169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429000"/>
            <a:ext cx="3024192" cy="3143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43446"/>
            <a:ext cx="3500462" cy="23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1268413"/>
            <a:ext cx="5544616" cy="2517777"/>
          </a:xfrm>
        </p:spPr>
        <p:txBody>
          <a:bodyPr>
            <a:normAutofit fontScale="90000"/>
          </a:bodyPr>
          <a:lstStyle/>
          <a:p>
            <a:r>
              <a:rPr lang="uk-UA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людей, які вживають спиртні напої завжди виникає запалювальний процес слизової оболонки шлунка гострий гастрит. Згодом ускладнюється виразкою шлунка або 12-ти палої кишки.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результаті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наукових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експериментів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з'ясувалося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діти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матерів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зловживають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алкогольними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напоями, не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приймати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швидких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рішень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активно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діяти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незнайомій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ситуації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>
          <a:xfrm>
            <a:off x="683568" y="188640"/>
            <a:ext cx="7776864" cy="780058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ЗЛОВЖИВАННЯ АЛКОГОЛЕМ</a:t>
            </a:r>
            <a:endParaRPr lang="ru-RU" sz="4000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9322" y="857232"/>
            <a:ext cx="2381266" cy="28575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29066"/>
            <a:ext cx="2643206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428892" cy="282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71736" y="3731898"/>
            <a:ext cx="2571768" cy="312610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7503" y="620688"/>
            <a:ext cx="7536331" cy="30226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людей,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вживають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наркотики,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значно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знижується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вироблення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статевих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гормонів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призводить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низької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здатності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зачаття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Статевий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потяг 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наркоманів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поступово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знижується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все ж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25%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них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Але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діти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нещасні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так як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страждають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важкими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захворюваннями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патологіями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якими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нагородили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недбайливі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батьки. 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Наркотики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викликають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ризик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передчасних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пологів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народження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малою вагою,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вроджених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дефектів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відхилень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розумовому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2357422" y="-315914"/>
            <a:ext cx="3376628" cy="1101707"/>
          </a:xfrm>
        </p:spPr>
        <p:txBody>
          <a:bodyPr>
            <a:normAutofit fontScale="70000" lnSpcReduction="20000"/>
          </a:bodyPr>
          <a:lstStyle/>
          <a:p>
            <a:r>
              <a:rPr lang="uk-UA" sz="5400" dirty="0" smtClean="0"/>
              <a:t>               </a:t>
            </a:r>
            <a:r>
              <a:rPr lang="uk-UA" sz="5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Наркотики</a:t>
            </a:r>
          </a:p>
          <a:p>
            <a:endParaRPr lang="uk-UA" sz="5400" dirty="0" smtClean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3744416" cy="23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1927720_035_big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929066"/>
            <a:ext cx="2786082" cy="2781735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 flipV="1">
            <a:off x="3571868" y="7072337"/>
            <a:ext cx="1714512" cy="50006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280212_12462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4000464" cy="4643470"/>
          </a:xfrm>
          <a:prstGeom prst="rect">
            <a:avLst/>
          </a:prstGeom>
        </p:spPr>
      </p:pic>
      <p:pic>
        <p:nvPicPr>
          <p:cNvPr id="8" name="Рисунок 7" descr="alcoholverb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357562"/>
            <a:ext cx="4071966" cy="3286124"/>
          </a:xfrm>
          <a:prstGeom prst="rect">
            <a:avLst/>
          </a:prstGeom>
        </p:spPr>
      </p:pic>
      <p:pic>
        <p:nvPicPr>
          <p:cNvPr id="9" name="Рисунок 8" descr="no_smo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0"/>
            <a:ext cx="4143404" cy="33575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2858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Статистика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9001156" cy="457203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30% </a:t>
            </a:r>
            <a:r>
              <a:rPr lang="ru-RU" dirty="0" err="1" smtClean="0">
                <a:solidFill>
                  <a:schemeClr val="bg1"/>
                </a:solidFill>
              </a:rPr>
              <a:t>вступають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статевий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зв'язок</a:t>
            </a:r>
            <a:r>
              <a:rPr lang="ru-RU" dirty="0" smtClean="0">
                <a:solidFill>
                  <a:schemeClr val="bg1"/>
                </a:solidFill>
              </a:rPr>
              <a:t> до 15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80</a:t>
            </a:r>
            <a:r>
              <a:rPr lang="ru-RU" dirty="0" smtClean="0">
                <a:solidFill>
                  <a:schemeClr val="bg1"/>
                </a:solidFill>
              </a:rPr>
              <a:t>% </a:t>
            </a:r>
            <a:r>
              <a:rPr lang="ru-RU" dirty="0" err="1" smtClean="0">
                <a:solidFill>
                  <a:schemeClr val="bg1"/>
                </a:solidFill>
              </a:rPr>
              <a:t>неповнолітніх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роблять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аборти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10 </a:t>
            </a:r>
            <a:r>
              <a:rPr lang="ru-RU" dirty="0" err="1" smtClean="0">
                <a:solidFill>
                  <a:schemeClr val="bg1"/>
                </a:solidFill>
              </a:rPr>
              <a:t>стають</a:t>
            </a:r>
            <a:r>
              <a:rPr lang="ru-RU" dirty="0" smtClean="0">
                <a:solidFill>
                  <a:schemeClr val="bg1"/>
                </a:solidFill>
              </a:rPr>
              <a:t> матерями (материнство </a:t>
            </a:r>
            <a:r>
              <a:rPr lang="ru-RU" dirty="0" err="1" smtClean="0">
                <a:solidFill>
                  <a:schemeClr val="bg1"/>
                </a:solidFill>
              </a:rPr>
              <a:t>неповнолітніх</a:t>
            </a:r>
            <a:r>
              <a:rPr lang="ru-RU" dirty="0" smtClean="0">
                <a:solidFill>
                  <a:schemeClr val="bg1"/>
                </a:solidFill>
              </a:rPr>
              <a:t>);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34% </a:t>
            </a:r>
            <a:r>
              <a:rPr lang="ru-RU" dirty="0" err="1" smtClean="0">
                <a:solidFill>
                  <a:schemeClr val="bg1"/>
                </a:solidFill>
              </a:rPr>
              <a:t>матері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одиначки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400 тис. </a:t>
            </a:r>
            <a:r>
              <a:rPr lang="ru-RU" dirty="0" err="1" smtClean="0">
                <a:solidFill>
                  <a:schemeClr val="bg1"/>
                </a:solidFill>
              </a:rPr>
              <a:t>дітей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народжуються</a:t>
            </a:r>
            <a:r>
              <a:rPr lang="ru-RU" dirty="0" smtClean="0">
                <a:solidFill>
                  <a:schemeClr val="bg1"/>
                </a:solidFill>
              </a:rPr>
              <a:t> поза </a:t>
            </a:r>
            <a:r>
              <a:rPr lang="ru-RU" dirty="0" err="1" smtClean="0">
                <a:solidFill>
                  <a:schemeClr val="bg1"/>
                </a:solidFill>
              </a:rPr>
              <a:t>шлюбом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Картинка 302 из 4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643446"/>
            <a:ext cx="2643206" cy="1881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7" descr="Картинка 48 из 4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783134"/>
            <a:ext cx="2500330" cy="2074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10" descr="Картинка 7 из 4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8713">
            <a:off x="510779" y="4663581"/>
            <a:ext cx="219075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729</TotalTime>
  <Words>500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Список ознак  вагітності</vt:lpstr>
      <vt:lpstr>На репродуктивне здоров’я вливають психоактивні речовини, такі як:</vt:lpstr>
      <vt:lpstr>Палити вчас вагітності погано, просто неприпустимо, адже від цього народжуються слабенькі діти: важать вони мало, хворіють часто. Куріння нерідко спричиняє безпліддя у жінок. Куріння під час вагітності по-справжньому небезпечно для майбутнього малюка. Навіть якщо Ви викурюєте всього кілька сигарет в день, плід все одно страждає. Шкідливо навіть пасивне вдихання тютюнового диму. Через його впливу порушується кровообіг в плаценті, а сама вона формується недостатнього розміру. У результаті дитина недоотримує живильні речовини і кисень, у нього починається гіпоксія.</vt:lpstr>
      <vt:lpstr>У людей, які вживають спиртні напої завжди виникає запалювальний процес слизової оболонки шлунка гострий гастрит. Згодом ускладнюється виразкою шлунка або 12-ти палої кишки. У результаті наукових експериментів з'ясувалося: діти матерів, що зловживають алкогольними напоями, не можуть приймати швидких рішень і активно діяти в незнайомій ситуації.</vt:lpstr>
      <vt:lpstr>У людей, які вживають наркотики, значно знижується вироблення статевих гормонів, що призводить до низької здатності до зачаття. Статевий потяг у наркоманів поступово знижується, але все ж близько 25% з них мають дітей. Але діти ці нещасні, так як страждають важкими захворюваннями і патологіями, якими їх нагородили недбайливі батьки.  Наркотики викликають ризик передчасних пологів, народження дитини з малою вагою, вроджених дефектів, відхилень у розумовому розвитку дитини.</vt:lpstr>
      <vt:lpstr>Слайд 8</vt:lpstr>
      <vt:lpstr>Статистика</vt:lpstr>
      <vt:lpstr>Збереження репродуктивного здоров'я</vt:lpstr>
      <vt:lpstr>Висновок</vt:lpstr>
      <vt:lpstr>Власне репродуктивне здоров*я і здоров*я майбутніх дітей залежить від вас, і тільки від вас.</vt:lpstr>
      <vt:lpstr>Слайд 13</vt:lpstr>
      <vt:lpstr>Дякую за увагу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Підготувала учениця 9-го класу Миколаївського НВК Тютюнник Аліна</dc:title>
  <dc:creator>user</dc:creator>
  <cp:lastModifiedBy>Пользователь</cp:lastModifiedBy>
  <cp:revision>49</cp:revision>
  <dcterms:created xsi:type="dcterms:W3CDTF">2013-12-15T08:41:03Z</dcterms:created>
  <dcterms:modified xsi:type="dcterms:W3CDTF">2014-03-06T18:51:02Z</dcterms:modified>
</cp:coreProperties>
</file>