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57" r:id="rId3"/>
    <p:sldId id="267" r:id="rId4"/>
    <p:sldId id="268" r:id="rId5"/>
    <p:sldId id="258" r:id="rId6"/>
    <p:sldId id="264" r:id="rId7"/>
    <p:sldId id="265" r:id="rId8"/>
    <p:sldId id="266" r:id="rId9"/>
    <p:sldId id="260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7" d="100"/>
          <a:sy n="87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47A4E-4709-4CF9-BEFC-240F788F7B6A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D6861-72CE-44A4-8665-0AFB68802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4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2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7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03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9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923DE-76BC-4E54-8414-553DF1D64CB5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8581B-09D1-40CD-89D0-B9106E40C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0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4C8D9-69F7-4094-8481-7F41080DCE45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AEC5-8F2A-4C21-BFBA-A3E750329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B3F96-4327-44C8-8DA7-70CE0D6C7BA0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D5A5-BA5A-4082-9A69-553764C43A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1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EACC8-412E-40E2-B5EB-C9050B999467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9D01B-1765-46CE-B6BC-84665F82B5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9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BC731-16BE-491B-A505-73609AB5E985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0E77F-B378-4D5F-BD40-381D58AB7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F11D0-4888-4C44-B0AE-25DF2DDD30D7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39BE-BA34-416B-B011-9817F909B5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4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03D7F-FC51-43CF-8B42-10E393AA0C3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C6B08-F683-48AA-A495-7857B735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2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9FFE5-B760-44D4-85D0-2053DD234F08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5C2A-1E41-4EC6-8D40-9F380EA9D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0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1B144-5CF3-4178-99FE-D72A95C3DA3F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5D86-80A5-4532-B499-2AF6D912AB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9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3DD2-01ED-4176-9845-098FA29ADFEA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8C02E-81B9-454C-B72E-F7CFC2214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E73C5-9651-47D5-98DC-33F6A35628E9}" type="datetimeFigureOut">
              <a:rPr lang="ru-RU" smtClean="0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B369560-B634-4A1E-9491-27ED0D5506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6786610" cy="178595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4"/>
                </a:solidFill>
              </a:rPr>
              <a:t>Реферат</a:t>
            </a:r>
            <a:br>
              <a:rPr lang="uk-UA" sz="4800" b="1" dirty="0" smtClean="0">
                <a:solidFill>
                  <a:schemeClr val="accent4"/>
                </a:solidFill>
              </a:rPr>
            </a:br>
            <a:r>
              <a:rPr lang="uk-UA" sz="4800" b="1" dirty="0" smtClean="0">
                <a:solidFill>
                  <a:schemeClr val="accent4"/>
                </a:solidFill>
              </a:rPr>
              <a:t>із біології </a:t>
            </a:r>
            <a:r>
              <a:rPr lang="uk-UA" sz="4800" b="1" dirty="0">
                <a:solidFill>
                  <a:schemeClr val="accent4"/>
                </a:solidFill>
              </a:rPr>
              <a:t>    Базедова хвороба</a:t>
            </a:r>
            <a:endParaRPr lang="ru-RU" sz="7200" b="1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420888"/>
            <a:ext cx="8119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4"/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</a:effectLst>
                <a:latin typeface="+mj-lt"/>
              </a:rPr>
              <a:t> </a:t>
            </a:r>
            <a:endParaRPr lang="uk-UA" sz="4800" dirty="0">
              <a:solidFill>
                <a:schemeClr val="accent4"/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9629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Коновальчук</a:t>
            </a:r>
            <a:r>
              <a:rPr lang="ru-RU" dirty="0" smtClean="0">
                <a:solidFill>
                  <a:srgbClr val="002060"/>
                </a:solidFill>
              </a:rPr>
              <a:t> Юл</a:t>
            </a:r>
            <a:r>
              <a:rPr lang="uk-UA" dirty="0" err="1" smtClean="0">
                <a:solidFill>
                  <a:srgbClr val="002060"/>
                </a:solidFill>
              </a:rPr>
              <a:t>ія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     9-а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24744"/>
            <a:ext cx="3312368" cy="2365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225625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43711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642910" cy="6143668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88" y="285750"/>
            <a:ext cx="5072062" cy="5143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Базедова хвороба </a:t>
            </a:r>
            <a:r>
              <a:rPr lang="uk-UA" sz="2000" dirty="0" smtClean="0">
                <a:solidFill>
                  <a:srgbClr val="00B0F0"/>
                </a:solidFill>
              </a:rPr>
              <a:t>-  ендокринна </a:t>
            </a:r>
            <a:r>
              <a:rPr lang="uk-UA" sz="2000" dirty="0">
                <a:solidFill>
                  <a:srgbClr val="00B0F0"/>
                </a:solidFill>
              </a:rPr>
              <a:t>хвороба, що характеризується надлишком гормонів щитовидної залози, </a:t>
            </a:r>
            <a:r>
              <a:rPr lang="uk-UA" sz="2000" dirty="0" smtClean="0">
                <a:solidFill>
                  <a:srgbClr val="00B0F0"/>
                </a:solidFill>
              </a:rPr>
              <a:t> інша </a:t>
            </a:r>
            <a:r>
              <a:rPr lang="uk-UA" sz="2000" dirty="0">
                <a:solidFill>
                  <a:srgbClr val="00B0F0"/>
                </a:solidFill>
              </a:rPr>
              <a:t>її назва - дифузний токсичний зоб. Захворювання було вперше описано Базедова в 1840 році, власне тому і прийняла вона таку назву, правда в деяких джерелах, особливо західної медичної літератури, хвороба носить і деякі інші найменування.</a:t>
            </a:r>
            <a:endParaRPr lang="uk-UA" sz="2000" dirty="0" smtClean="0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678121"/>
            <a:ext cx="3528392" cy="282271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642910" cy="6143668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908720"/>
            <a:ext cx="68831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Базедова хвороба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розвивається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внаслідок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підвищення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функції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щитовидної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залози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гіпертиреоз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) та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утворення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надмірній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кількості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гормону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тироксину.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Важливим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моментом при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виникненні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даної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недуги є те,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вражає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переважно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жінок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найчастіше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віці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30 до 40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років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.</a:t>
            </a:r>
            <a:endParaRPr lang="uk-UA" sz="2400" b="1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Поштовхом до виникнення хвороби можуть стати інфекції (грип, тонзиліт, </a:t>
            </a:r>
            <a:r>
              <a:rPr lang="uk-UA" sz="2400" b="1" dirty="0" err="1">
                <a:solidFill>
                  <a:srgbClr val="002060"/>
                </a:solidFill>
                <a:latin typeface="+mn-lt"/>
              </a:rPr>
              <a:t>тубер-кульоз</a:t>
            </a:r>
            <a:r>
              <a:rPr lang="uk-UA" sz="2400" b="1" dirty="0">
                <a:solidFill>
                  <a:srgbClr val="002060"/>
                </a:solidFill>
                <a:latin typeface="+mn-lt"/>
              </a:rPr>
              <a:t>, скарлатина, ревматизм, енцефаліт, тиф), психічна </a:t>
            </a:r>
            <a:r>
              <a:rPr lang="uk-UA" sz="2400" b="1" dirty="0" smtClean="0">
                <a:solidFill>
                  <a:srgbClr val="002060"/>
                </a:solidFill>
                <a:latin typeface="+mn-lt"/>
              </a:rPr>
              <a:t>травма. </a:t>
            </a:r>
            <a:endParaRPr lang="uk-UA" sz="2400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+mn-lt"/>
              </a:rPr>
              <a:t> </a:t>
            </a:r>
            <a:endParaRPr lang="uk-UA" sz="2800" dirty="0"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Симптоми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200800" cy="3880773"/>
          </a:xfrm>
        </p:spPr>
        <p:txBody>
          <a:bodyPr>
            <a:noAutofit/>
          </a:bodyPr>
          <a:lstStyle/>
          <a:p>
            <a:r>
              <a:rPr lang="ru-RU" sz="1400" b="1" dirty="0" err="1"/>
              <a:t>Основними</a:t>
            </a:r>
            <a:r>
              <a:rPr lang="ru-RU" sz="1400" b="1" dirty="0"/>
              <a:t> симптомами </a:t>
            </a:r>
            <a:r>
              <a:rPr lang="ru-RU" sz="1400" b="1" dirty="0" err="1"/>
              <a:t>хвороби</a:t>
            </a:r>
            <a:r>
              <a:rPr lang="ru-RU" sz="1400" b="1" dirty="0"/>
              <a:t> є зоб (</a:t>
            </a:r>
            <a:r>
              <a:rPr lang="ru-RU" sz="1400" b="1" dirty="0" err="1"/>
              <a:t>патологічне</a:t>
            </a:r>
            <a:r>
              <a:rPr lang="ru-RU" sz="1400" b="1" dirty="0"/>
              <a:t> </a:t>
            </a:r>
            <a:r>
              <a:rPr lang="ru-RU" sz="1400" b="1" dirty="0" err="1"/>
              <a:t>збільшення</a:t>
            </a:r>
            <a:r>
              <a:rPr lang="ru-RU" sz="1400" b="1" dirty="0"/>
              <a:t> </a:t>
            </a:r>
            <a:r>
              <a:rPr lang="ru-RU" sz="1400" b="1" dirty="0" err="1"/>
              <a:t>щитовидної</a:t>
            </a:r>
            <a:r>
              <a:rPr lang="ru-RU" sz="1400" b="1" dirty="0"/>
              <a:t> </a:t>
            </a:r>
            <a:r>
              <a:rPr lang="ru-RU" sz="1400" b="1" dirty="0" err="1"/>
              <a:t>залози</a:t>
            </a:r>
            <a:r>
              <a:rPr lang="ru-RU" sz="1400" b="1" dirty="0"/>
              <a:t>), </a:t>
            </a:r>
            <a:r>
              <a:rPr lang="ru-RU" sz="1400" b="1" dirty="0" err="1"/>
              <a:t>екзофтальм</a:t>
            </a:r>
            <a:r>
              <a:rPr lang="ru-RU" sz="1400" b="1" dirty="0"/>
              <a:t> (</a:t>
            </a:r>
            <a:r>
              <a:rPr lang="ru-RU" sz="1400" b="1" dirty="0" err="1"/>
              <a:t>витрішкуватість</a:t>
            </a:r>
            <a:r>
              <a:rPr lang="ru-RU" sz="1400" b="1" dirty="0"/>
              <a:t>) та </a:t>
            </a:r>
            <a:r>
              <a:rPr lang="ru-RU" sz="1400" b="1" dirty="0" err="1"/>
              <a:t>тахікардія</a:t>
            </a:r>
            <a:r>
              <a:rPr lang="ru-RU" sz="1400" b="1" dirty="0"/>
              <a:t> (</a:t>
            </a:r>
            <a:r>
              <a:rPr lang="ru-RU" sz="1400" b="1" dirty="0" err="1"/>
              <a:t>збільшення</a:t>
            </a:r>
            <a:r>
              <a:rPr lang="ru-RU" sz="1400" b="1" dirty="0"/>
              <a:t> </a:t>
            </a:r>
            <a:r>
              <a:rPr lang="ru-RU" sz="1400" b="1" dirty="0" err="1"/>
              <a:t>частоти</a:t>
            </a:r>
            <a:r>
              <a:rPr lang="ru-RU" sz="1400" b="1" dirty="0"/>
              <a:t> </a:t>
            </a:r>
            <a:r>
              <a:rPr lang="ru-RU" sz="1400" b="1" dirty="0" err="1"/>
              <a:t>серцевих</a:t>
            </a:r>
            <a:r>
              <a:rPr lang="ru-RU" sz="1400" b="1" dirty="0"/>
              <a:t> </a:t>
            </a:r>
            <a:r>
              <a:rPr lang="ru-RU" sz="1400" b="1" dirty="0" err="1"/>
              <a:t>скорочень</a:t>
            </a:r>
            <a:r>
              <a:rPr lang="ru-RU" sz="1400" b="1" dirty="0"/>
              <a:t>),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зберігається</a:t>
            </a:r>
            <a:r>
              <a:rPr lang="ru-RU" sz="1400" b="1" dirty="0"/>
              <a:t> у </a:t>
            </a:r>
            <a:r>
              <a:rPr lang="ru-RU" sz="1400" b="1" dirty="0" err="1"/>
              <a:t>дітей</a:t>
            </a:r>
            <a:r>
              <a:rPr lang="ru-RU" sz="1400" b="1" dirty="0"/>
              <a:t> і </a:t>
            </a:r>
            <a:r>
              <a:rPr lang="ru-RU" sz="1400" b="1" dirty="0" err="1"/>
              <a:t>під</a:t>
            </a:r>
            <a:r>
              <a:rPr lang="ru-RU" sz="1400" b="1" dirty="0"/>
              <a:t> час сну.</a:t>
            </a:r>
          </a:p>
          <a:p>
            <a:r>
              <a:rPr lang="ru-RU" sz="1400" b="1" dirty="0" err="1"/>
              <a:t>Дитина</a:t>
            </a:r>
            <a:r>
              <a:rPr lang="ru-RU" sz="1400" b="1" dirty="0"/>
              <a:t> </a:t>
            </a:r>
            <a:r>
              <a:rPr lang="ru-RU" sz="1400" b="1" dirty="0" err="1"/>
              <a:t>худне</a:t>
            </a:r>
            <a:r>
              <a:rPr lang="ru-RU" sz="1400" b="1" dirty="0"/>
              <a:t>, </a:t>
            </a:r>
            <a:r>
              <a:rPr lang="ru-RU" sz="1400" b="1" dirty="0" err="1"/>
              <a:t>стає</a:t>
            </a:r>
            <a:r>
              <a:rPr lang="ru-RU" sz="1400" b="1" dirty="0"/>
              <a:t> </a:t>
            </a:r>
            <a:r>
              <a:rPr lang="ru-RU" sz="1400" b="1" dirty="0" err="1"/>
              <a:t>дратівливою</a:t>
            </a:r>
            <a:r>
              <a:rPr lang="ru-RU" sz="1400" b="1" dirty="0"/>
              <a:t>, </a:t>
            </a:r>
            <a:r>
              <a:rPr lang="ru-RU" sz="1400" b="1" dirty="0" err="1"/>
              <a:t>спостерігаються</a:t>
            </a:r>
            <a:r>
              <a:rPr lang="ru-RU" sz="1400" b="1" dirty="0"/>
              <a:t> </a:t>
            </a:r>
            <a:r>
              <a:rPr lang="ru-RU" sz="1400" b="1" dirty="0" err="1"/>
              <a:t>безсоння</a:t>
            </a:r>
            <a:r>
              <a:rPr lang="ru-RU" sz="1400" b="1" dirty="0"/>
              <a:t>, </a:t>
            </a:r>
            <a:r>
              <a:rPr lang="ru-RU" sz="1400" b="1" dirty="0" err="1"/>
              <a:t>пітливість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Температура </a:t>
            </a:r>
            <a:r>
              <a:rPr lang="ru-RU" sz="1400" b="1" dirty="0" err="1"/>
              <a:t>тіла</a:t>
            </a:r>
            <a:r>
              <a:rPr lang="ru-RU" sz="1400" b="1" dirty="0"/>
              <a:t> </a:t>
            </a:r>
            <a:r>
              <a:rPr lang="ru-RU" sz="1400" b="1" dirty="0" err="1"/>
              <a:t>може</a:t>
            </a:r>
            <a:r>
              <a:rPr lang="ru-RU" sz="1400" b="1" dirty="0"/>
              <a:t> </a:t>
            </a:r>
            <a:r>
              <a:rPr lang="ru-RU" sz="1400" b="1" dirty="0" err="1"/>
              <a:t>підвищуватися</a:t>
            </a:r>
            <a:r>
              <a:rPr lang="ru-RU" sz="1400" b="1" dirty="0"/>
              <a:t> до 37 — 38 °С. </a:t>
            </a:r>
            <a:r>
              <a:rPr lang="ru-RU" sz="1400" b="1" dirty="0" err="1"/>
              <a:t>Апетит</a:t>
            </a:r>
            <a:r>
              <a:rPr lang="ru-RU" sz="1400" b="1" dirty="0"/>
              <a:t> </a:t>
            </a:r>
            <a:r>
              <a:rPr lang="ru-RU" sz="1400" b="1" dirty="0" err="1"/>
              <a:t>звичайно</a:t>
            </a:r>
            <a:r>
              <a:rPr lang="ru-RU" sz="1400" b="1" dirty="0"/>
              <a:t> </a:t>
            </a:r>
            <a:r>
              <a:rPr lang="ru-RU" sz="1400" b="1" dirty="0" err="1"/>
              <a:t>зберігається</a:t>
            </a:r>
            <a:r>
              <a:rPr lang="ru-RU" sz="1400" b="1" dirty="0"/>
              <a:t>, </a:t>
            </a:r>
            <a:r>
              <a:rPr lang="ru-RU" sz="1400" b="1" dirty="0" err="1"/>
              <a:t>посилюється</a:t>
            </a:r>
            <a:r>
              <a:rPr lang="ru-RU" sz="1400" b="1" dirty="0"/>
              <a:t> </a:t>
            </a:r>
            <a:r>
              <a:rPr lang="ru-RU" sz="1400" b="1" dirty="0" err="1"/>
              <a:t>спрага</a:t>
            </a:r>
            <a:r>
              <a:rPr lang="ru-RU" sz="1400" b="1" dirty="0"/>
              <a:t>, </a:t>
            </a:r>
            <a:r>
              <a:rPr lang="ru-RU" sz="1400" b="1" dirty="0" err="1"/>
              <a:t>іноді</a:t>
            </a:r>
            <a:r>
              <a:rPr lang="ru-RU" sz="1400" b="1" dirty="0"/>
              <a:t> </a:t>
            </a:r>
            <a:r>
              <a:rPr lang="ru-RU" sz="1400" b="1" dirty="0" err="1"/>
              <a:t>буває</a:t>
            </a:r>
            <a:r>
              <a:rPr lang="ru-RU" sz="1400" b="1" dirty="0"/>
              <a:t> пронос. </a:t>
            </a:r>
            <a:r>
              <a:rPr lang="ru-RU" sz="1400" b="1" dirty="0" err="1"/>
              <a:t>Діти</a:t>
            </a:r>
            <a:r>
              <a:rPr lang="ru-RU" sz="1400" b="1" dirty="0"/>
              <a:t> </a:t>
            </a:r>
            <a:r>
              <a:rPr lang="ru-RU" sz="1400" b="1" dirty="0" err="1"/>
              <a:t>збудливі</a:t>
            </a:r>
            <a:r>
              <a:rPr lang="ru-RU" sz="1400" b="1" dirty="0"/>
              <a:t>, </a:t>
            </a:r>
            <a:r>
              <a:rPr lang="ru-RU" sz="1400" b="1" dirty="0" err="1"/>
              <a:t>плаксиві</a:t>
            </a:r>
            <a:r>
              <a:rPr lang="ru-RU" sz="1400" b="1" dirty="0"/>
              <a:t>, </a:t>
            </a:r>
            <a:r>
              <a:rPr lang="ru-RU" sz="1400" b="1" dirty="0" err="1"/>
              <a:t>психіка</a:t>
            </a:r>
            <a:r>
              <a:rPr lang="ru-RU" sz="1400" b="1" dirty="0"/>
              <a:t> у них не-</a:t>
            </a:r>
            <a:r>
              <a:rPr lang="ru-RU" sz="1400" b="1" dirty="0" err="1"/>
              <a:t>стійка</a:t>
            </a:r>
            <a:r>
              <a:rPr lang="ru-RU" sz="1400" b="1" dirty="0"/>
              <a:t>, </a:t>
            </a:r>
            <a:r>
              <a:rPr lang="ru-RU" sz="1400" b="1" dirty="0" err="1"/>
              <a:t>іноді</a:t>
            </a:r>
            <a:r>
              <a:rPr lang="ru-RU" sz="1400" b="1" dirty="0"/>
              <a:t> </a:t>
            </a:r>
            <a:r>
              <a:rPr lang="ru-RU" sz="1400" b="1" dirty="0" err="1"/>
              <a:t>тремтять</a:t>
            </a:r>
            <a:r>
              <a:rPr lang="ru-RU" sz="1400" b="1" dirty="0"/>
              <a:t> руки, </a:t>
            </a:r>
            <a:r>
              <a:rPr lang="ru-RU" sz="1400" b="1" dirty="0" err="1"/>
              <a:t>язик</a:t>
            </a:r>
            <a:r>
              <a:rPr lang="ru-RU" sz="1400" b="1" dirty="0"/>
              <a:t>. </a:t>
            </a:r>
            <a:r>
              <a:rPr lang="ru-RU" sz="1400" b="1" dirty="0" err="1"/>
              <a:t>Волосся</a:t>
            </a:r>
            <a:r>
              <a:rPr lang="ru-RU" sz="1400" b="1" dirty="0"/>
              <a:t> </a:t>
            </a:r>
            <a:r>
              <a:rPr lang="ru-RU" sz="1400" b="1" dirty="0" err="1"/>
              <a:t>нерідко</a:t>
            </a:r>
            <a:r>
              <a:rPr lang="ru-RU" sz="1400" b="1" dirty="0"/>
              <a:t> </a:t>
            </a:r>
            <a:r>
              <a:rPr lang="ru-RU" sz="1400" b="1" dirty="0" err="1"/>
              <a:t>випадає</a:t>
            </a:r>
            <a:r>
              <a:rPr lang="ru-RU" sz="1400" b="1" dirty="0"/>
              <a:t>, </a:t>
            </a:r>
            <a:r>
              <a:rPr lang="ru-RU" sz="1400" b="1" dirty="0" err="1"/>
              <a:t>обмін</a:t>
            </a:r>
            <a:r>
              <a:rPr lang="ru-RU" sz="1400" b="1" dirty="0"/>
              <a:t> </a:t>
            </a:r>
            <a:r>
              <a:rPr lang="ru-RU" sz="1400" b="1" dirty="0" err="1"/>
              <a:t>речовин</a:t>
            </a:r>
            <a:r>
              <a:rPr lang="ru-RU" sz="1400" b="1" dirty="0"/>
              <a:t> </a:t>
            </a:r>
            <a:r>
              <a:rPr lang="ru-RU" sz="1400" b="1" dirty="0" err="1"/>
              <a:t>порушуєть-ся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Щитовидна </a:t>
            </a:r>
            <a:r>
              <a:rPr lang="ru-RU" sz="1400" b="1" dirty="0" err="1"/>
              <a:t>залоза</a:t>
            </a:r>
            <a:r>
              <a:rPr lang="ru-RU" sz="1400" b="1" dirty="0"/>
              <a:t> </a:t>
            </a:r>
            <a:r>
              <a:rPr lang="ru-RU" sz="1400" b="1" dirty="0" err="1"/>
              <a:t>збільшується</a:t>
            </a:r>
            <a:r>
              <a:rPr lang="ru-RU" sz="1400" b="1" dirty="0"/>
              <a:t>. Зоб </a:t>
            </a:r>
            <a:r>
              <a:rPr lang="ru-RU" sz="1400" b="1" dirty="0" err="1"/>
              <a:t>може</a:t>
            </a:r>
            <a:r>
              <a:rPr lang="ru-RU" sz="1400" b="1" dirty="0"/>
              <a:t> бути </a:t>
            </a:r>
            <a:r>
              <a:rPr lang="ru-RU" sz="1400" b="1" dirty="0" err="1"/>
              <a:t>дифузним</a:t>
            </a:r>
            <a:r>
              <a:rPr lang="ru-RU" sz="1400" b="1" dirty="0"/>
              <a:t>, </a:t>
            </a:r>
            <a:r>
              <a:rPr lang="ru-RU" sz="1400" b="1" dirty="0" err="1"/>
              <a:t>дифузно-вузловим</a:t>
            </a:r>
            <a:r>
              <a:rPr lang="ru-RU" sz="1400" b="1" dirty="0"/>
              <a:t> та </a:t>
            </a:r>
            <a:r>
              <a:rPr lang="ru-RU" sz="1400" b="1" dirty="0" err="1"/>
              <a:t>вузловим</a:t>
            </a:r>
            <a:r>
              <a:rPr lang="ru-RU" sz="1400" b="1" dirty="0"/>
              <a:t> </a:t>
            </a:r>
          </a:p>
          <a:p>
            <a:r>
              <a:rPr lang="ru-RU" sz="1400" b="1" dirty="0"/>
              <a:t>Хвороба </a:t>
            </a:r>
            <a:r>
              <a:rPr lang="ru-RU" sz="1400" b="1" dirty="0" err="1"/>
              <a:t>може</a:t>
            </a:r>
            <a:r>
              <a:rPr lang="ru-RU" sz="1400" b="1" dirty="0"/>
              <a:t> </a:t>
            </a:r>
            <a:r>
              <a:rPr lang="ru-RU" sz="1400" b="1" dirty="0" err="1"/>
              <a:t>початися</a:t>
            </a:r>
            <a:r>
              <a:rPr lang="ru-RU" sz="1400" b="1" dirty="0"/>
              <a:t> </a:t>
            </a:r>
            <a:r>
              <a:rPr lang="ru-RU" sz="1400" b="1" dirty="0" err="1"/>
              <a:t>гостро</a:t>
            </a:r>
            <a:r>
              <a:rPr lang="ru-RU" sz="1400" b="1" dirty="0"/>
              <a:t>, з </a:t>
            </a:r>
            <a:r>
              <a:rPr lang="ru-RU" sz="1400" b="1" dirty="0" err="1"/>
              <a:t>раптовим</a:t>
            </a:r>
            <a:r>
              <a:rPr lang="ru-RU" sz="1400" b="1" dirty="0"/>
              <a:t> </a:t>
            </a:r>
            <a:r>
              <a:rPr lang="ru-RU" sz="1400" b="1" dirty="0" err="1"/>
              <a:t>розвитком</a:t>
            </a:r>
            <a:r>
              <a:rPr lang="ru-RU" sz="1400" b="1" dirty="0"/>
              <a:t> </a:t>
            </a:r>
            <a:r>
              <a:rPr lang="ru-RU" sz="1400" b="1" dirty="0" err="1"/>
              <a:t>зазначених</a:t>
            </a:r>
            <a:r>
              <a:rPr lang="ru-RU" sz="1400" b="1" dirty="0"/>
              <a:t> </a:t>
            </a:r>
            <a:r>
              <a:rPr lang="ru-RU" sz="1400" b="1" dirty="0" err="1"/>
              <a:t>ознак</a:t>
            </a:r>
            <a:r>
              <a:rPr lang="ru-RU" sz="1400" b="1" dirty="0"/>
              <a:t>, </a:t>
            </a:r>
            <a:r>
              <a:rPr lang="ru-RU" sz="1400" b="1" dirty="0" err="1"/>
              <a:t>різким</a:t>
            </a:r>
            <a:r>
              <a:rPr lang="ru-RU" sz="1400" b="1" dirty="0"/>
              <a:t> </a:t>
            </a:r>
            <a:r>
              <a:rPr lang="ru-RU" sz="1400" b="1" dirty="0" err="1"/>
              <a:t>занепадом</a:t>
            </a:r>
            <a:r>
              <a:rPr lang="ru-RU" sz="1400" b="1" dirty="0"/>
              <a:t> сил. </a:t>
            </a:r>
            <a:r>
              <a:rPr lang="ru-RU" sz="1400" b="1" dirty="0" err="1"/>
              <a:t>Частіше</a:t>
            </a:r>
            <a:r>
              <a:rPr lang="ru-RU" sz="1400" b="1" dirty="0"/>
              <a:t> вона </a:t>
            </a:r>
            <a:r>
              <a:rPr lang="ru-RU" sz="1400" b="1" dirty="0" err="1"/>
              <a:t>має</a:t>
            </a:r>
            <a:r>
              <a:rPr lang="ru-RU" sz="1400" b="1" dirty="0"/>
              <a:t> </a:t>
            </a:r>
            <a:r>
              <a:rPr lang="ru-RU" sz="1400" b="1" dirty="0" err="1"/>
              <a:t>хронічний</a:t>
            </a:r>
            <a:r>
              <a:rPr lang="ru-RU" sz="1400" b="1" dirty="0"/>
              <a:t> </a:t>
            </a:r>
            <a:r>
              <a:rPr lang="ru-RU" sz="1400" b="1" dirty="0" err="1"/>
              <a:t>перебіг</a:t>
            </a:r>
            <a:r>
              <a:rPr lang="ru-RU" sz="1400" b="1" dirty="0"/>
              <a:t> з </a:t>
            </a:r>
            <a:r>
              <a:rPr lang="ru-RU" sz="1400" b="1" dirty="0" err="1"/>
              <a:t>періодами</a:t>
            </a:r>
            <a:r>
              <a:rPr lang="ru-RU" sz="1400" b="1" dirty="0"/>
              <a:t> </a:t>
            </a:r>
            <a:r>
              <a:rPr lang="ru-RU" sz="1400" b="1" dirty="0" err="1"/>
              <a:t>поліпшення</a:t>
            </a:r>
            <a:r>
              <a:rPr lang="ru-RU" sz="1400" b="1" dirty="0"/>
              <a:t> та </a:t>
            </a:r>
            <a:r>
              <a:rPr lang="ru-RU" sz="1400" b="1" dirty="0" err="1"/>
              <a:t>загострення</a:t>
            </a:r>
            <a:r>
              <a:rPr lang="ru-RU" sz="1400" b="1" dirty="0"/>
              <a:t>.</a:t>
            </a:r>
          </a:p>
          <a:p>
            <a:r>
              <a:rPr lang="ru-RU" sz="1400" b="1" dirty="0" err="1"/>
              <a:t>Внаслідок</a:t>
            </a:r>
            <a:r>
              <a:rPr lang="ru-RU" sz="1400" b="1" dirty="0"/>
              <a:t> </a:t>
            </a:r>
            <a:r>
              <a:rPr lang="ru-RU" sz="1400" b="1" dirty="0" err="1"/>
              <a:t>тиску</a:t>
            </a:r>
            <a:r>
              <a:rPr lang="ru-RU" sz="1400" b="1" dirty="0"/>
              <a:t> </a:t>
            </a:r>
            <a:r>
              <a:rPr lang="ru-RU" sz="1400" b="1" dirty="0" err="1"/>
              <a:t>збільшеної</a:t>
            </a:r>
            <a:r>
              <a:rPr lang="ru-RU" sz="1400" b="1" dirty="0"/>
              <a:t> </a:t>
            </a:r>
            <a:r>
              <a:rPr lang="ru-RU" sz="1400" b="1" dirty="0" err="1"/>
              <a:t>щитовидної</a:t>
            </a:r>
            <a:r>
              <a:rPr lang="ru-RU" sz="1400" b="1" dirty="0"/>
              <a:t> </a:t>
            </a:r>
            <a:r>
              <a:rPr lang="ru-RU" sz="1400" b="1" dirty="0" err="1"/>
              <a:t>залози</a:t>
            </a:r>
            <a:r>
              <a:rPr lang="ru-RU" sz="1400" b="1" dirty="0"/>
              <a:t> на трахею </a:t>
            </a:r>
            <a:r>
              <a:rPr lang="ru-RU" sz="1400" b="1" dirty="0" err="1"/>
              <a:t>виникають</a:t>
            </a:r>
            <a:r>
              <a:rPr lang="ru-RU" sz="1400" b="1" dirty="0"/>
              <a:t> </a:t>
            </a:r>
            <a:r>
              <a:rPr lang="ru-RU" sz="1400" b="1" dirty="0" err="1"/>
              <a:t>сухий</a:t>
            </a:r>
            <a:r>
              <a:rPr lang="ru-RU" sz="1400" b="1" dirty="0"/>
              <a:t> кашель, приступи </a:t>
            </a:r>
            <a:r>
              <a:rPr lang="ru-RU" sz="1400" b="1" dirty="0" err="1"/>
              <a:t>ядухи</a:t>
            </a:r>
            <a:r>
              <a:rPr lang="ru-RU" sz="1400" b="1" dirty="0"/>
              <a:t>. У </a:t>
            </a:r>
            <a:r>
              <a:rPr lang="ru-RU" sz="1400" b="1" dirty="0" err="1"/>
              <a:t>разі</a:t>
            </a:r>
            <a:r>
              <a:rPr lang="ru-RU" sz="1400" b="1" dirty="0"/>
              <a:t> </a:t>
            </a:r>
            <a:r>
              <a:rPr lang="ru-RU" sz="1400" b="1" dirty="0" err="1"/>
              <a:t>стискання</a:t>
            </a:r>
            <a:r>
              <a:rPr lang="ru-RU" sz="1400" b="1" dirty="0"/>
              <a:t> </a:t>
            </a:r>
            <a:r>
              <a:rPr lang="ru-RU" sz="1400" b="1" dirty="0" err="1"/>
              <a:t>стравоходу</a:t>
            </a:r>
            <a:r>
              <a:rPr lang="ru-RU" sz="1400" b="1" dirty="0"/>
              <a:t> </a:t>
            </a:r>
            <a:r>
              <a:rPr lang="ru-RU" sz="1400" b="1" dirty="0" err="1"/>
              <a:t>порушуються</a:t>
            </a:r>
            <a:r>
              <a:rPr lang="ru-RU" sz="1400" b="1" dirty="0"/>
              <a:t> </a:t>
            </a:r>
            <a:r>
              <a:rPr lang="ru-RU" sz="1400" b="1" dirty="0" err="1"/>
              <a:t>ковтання</a:t>
            </a:r>
            <a:r>
              <a:rPr lang="ru-RU" sz="1400" b="1" dirty="0"/>
              <a:t> та </a:t>
            </a:r>
            <a:r>
              <a:rPr lang="ru-RU" sz="1400" b="1" dirty="0" err="1"/>
              <a:t>проходження</a:t>
            </a:r>
            <a:r>
              <a:rPr lang="ru-RU" sz="1400" b="1" dirty="0"/>
              <a:t> </a:t>
            </a:r>
            <a:r>
              <a:rPr lang="ru-RU" sz="1400" b="1" dirty="0" err="1"/>
              <a:t>їжі</a:t>
            </a:r>
            <a:r>
              <a:rPr lang="ru-RU" sz="1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2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836712"/>
            <a:ext cx="8215312" cy="5000625"/>
          </a:xfrm>
        </p:spPr>
        <p:txBody>
          <a:bodyPr>
            <a:normAutofit lnSpcReduction="10000"/>
          </a:bodyPr>
          <a:lstStyle/>
          <a:p>
            <a:pPr marL="448056" indent="-384048">
              <a:buNone/>
              <a:defRPr/>
            </a:pPr>
            <a:r>
              <a:rPr lang="uk-UA" b="1" dirty="0">
                <a:solidFill>
                  <a:srgbClr val="7030A0"/>
                </a:solidFill>
              </a:rPr>
              <a:t>На відміну від дорослих, у дітей звичайно спостерігається виразне збільшення щитовидної залози, причому вузли бувають </a:t>
            </a:r>
            <a:r>
              <a:rPr lang="uk-UA" b="1" dirty="0" err="1">
                <a:solidFill>
                  <a:srgbClr val="7030A0"/>
                </a:solidFill>
              </a:rPr>
              <a:t>рідко</a:t>
            </a:r>
            <a:r>
              <a:rPr lang="uk-UA" b="1" dirty="0">
                <a:solidFill>
                  <a:srgbClr val="7030A0"/>
                </a:solidFill>
              </a:rPr>
              <a:t>. Діти скаржаться на головний біль, погіршення пам'яті, що знижує розумову працездатність.</a:t>
            </a:r>
          </a:p>
          <a:p>
            <a:pPr marL="448056" indent="-384048">
              <a:buNone/>
              <a:defRPr/>
            </a:pPr>
            <a:r>
              <a:rPr lang="uk-UA" b="1" dirty="0">
                <a:solidFill>
                  <a:srgbClr val="7030A0"/>
                </a:solidFill>
              </a:rPr>
              <a:t>Однією із характерних особливостей токсичного зобу в дитячому віці є </a:t>
            </a:r>
            <a:r>
              <a:rPr lang="uk-UA" b="1" dirty="0" smtClean="0">
                <a:solidFill>
                  <a:srgbClr val="7030A0"/>
                </a:solidFill>
              </a:rPr>
              <a:t>прискорення </a:t>
            </a:r>
            <a:r>
              <a:rPr lang="uk-UA" b="1" dirty="0">
                <a:solidFill>
                  <a:srgbClr val="7030A0"/>
                </a:solidFill>
              </a:rPr>
              <a:t>росту кісток та їх скостеніння. Особливо чітко воно виявляється у дітей </a:t>
            </a:r>
            <a:r>
              <a:rPr lang="uk-UA" b="1" dirty="0" err="1">
                <a:solidFill>
                  <a:srgbClr val="7030A0"/>
                </a:solidFill>
              </a:rPr>
              <a:t>стар-шого</a:t>
            </a:r>
            <a:r>
              <a:rPr lang="uk-UA" b="1" dirty="0">
                <a:solidFill>
                  <a:srgbClr val="7030A0"/>
                </a:solidFill>
              </a:rPr>
              <a:t> віку (13—15 років). Нерідко паралельно із цим спостерігається затримка </a:t>
            </a:r>
            <a:r>
              <a:rPr lang="uk-UA" b="1" dirty="0" smtClean="0">
                <a:solidFill>
                  <a:srgbClr val="7030A0"/>
                </a:solidFill>
              </a:rPr>
              <a:t>статевого </a:t>
            </a:r>
            <a:r>
              <a:rPr lang="uk-UA" b="1" dirty="0">
                <a:solidFill>
                  <a:srgbClr val="7030A0"/>
                </a:solidFill>
              </a:rPr>
              <a:t>розвитку.</a:t>
            </a:r>
          </a:p>
          <a:p>
            <a:pPr marL="448056" indent="-384048">
              <a:buNone/>
              <a:defRPr/>
            </a:pPr>
            <a:r>
              <a:rPr lang="uk-UA" b="1" dirty="0">
                <a:solidFill>
                  <a:srgbClr val="7030A0"/>
                </a:solidFill>
              </a:rPr>
              <a:t>У дітей </a:t>
            </a:r>
            <a:r>
              <a:rPr lang="uk-UA" b="1" dirty="0" err="1">
                <a:solidFill>
                  <a:srgbClr val="7030A0"/>
                </a:solidFill>
              </a:rPr>
              <a:t>рідко</a:t>
            </a:r>
            <a:r>
              <a:rPr lang="uk-UA" b="1" dirty="0">
                <a:solidFill>
                  <a:srgbClr val="7030A0"/>
                </a:solidFill>
              </a:rPr>
              <a:t> бувають серцева недостатність, миготлива аритмія та шлунково-кишкові розлади.</a:t>
            </a:r>
          </a:p>
          <a:p>
            <a:pPr marL="448056" indent="-384048">
              <a:buNone/>
              <a:defRPr/>
            </a:pPr>
            <a:r>
              <a:rPr lang="uk-UA" b="1" dirty="0">
                <a:solidFill>
                  <a:srgbClr val="7030A0"/>
                </a:solidFill>
              </a:rPr>
              <a:t>Хворі на тиреотоксикоз діти дуже чутливі до різних алергенів. Це треба </a:t>
            </a:r>
            <a:r>
              <a:rPr lang="uk-UA" b="1" dirty="0" smtClean="0">
                <a:solidFill>
                  <a:srgbClr val="7030A0"/>
                </a:solidFill>
              </a:rPr>
              <a:t>пам'ятати</a:t>
            </a:r>
            <a:r>
              <a:rPr lang="uk-UA" b="1" dirty="0">
                <a:solidFill>
                  <a:srgbClr val="7030A0"/>
                </a:solidFill>
              </a:rPr>
              <a:t>, призначаючи медикаментозне лікування.</a:t>
            </a:r>
          </a:p>
          <a:p>
            <a:pPr marL="448056" indent="-384048">
              <a:buNone/>
              <a:defRPr/>
            </a:pPr>
            <a:r>
              <a:rPr lang="uk-UA" b="1" dirty="0">
                <a:solidFill>
                  <a:srgbClr val="7030A0"/>
                </a:solidFill>
              </a:rPr>
              <a:t>Хворі потребують повноцінного харчування з достатнім вмістом у раціоні білків та вітамінів. Дієта повинна бути переважно молочно-рослинна. Корисні морква, </a:t>
            </a:r>
            <a:r>
              <a:rPr lang="uk-UA" b="1" dirty="0" err="1">
                <a:solidFill>
                  <a:srgbClr val="7030A0"/>
                </a:solidFill>
              </a:rPr>
              <a:t>капус</a:t>
            </a:r>
            <a:r>
              <a:rPr lang="uk-UA" b="1" dirty="0">
                <a:solidFill>
                  <a:srgbClr val="7030A0"/>
                </a:solidFill>
              </a:rPr>
              <a:t>-та, картопля, буряки, зелений горошок, редька, яблука, сир, кефір, сметана, молоко.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/>
              <a:t> </a:t>
            </a:r>
            <a:endParaRPr lang="uk-UA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67494"/>
            <a:ext cx="8229600" cy="804052"/>
          </a:xfrm>
          <a:prstGeom prst="rect">
            <a:avLst/>
          </a:prstGeo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endParaRPr lang="ru-RU" sz="4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81500"/>
            <a:ext cx="3333750" cy="385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93096"/>
            <a:ext cx="3387790" cy="2209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9520"/>
            <a:ext cx="2247900" cy="281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10386"/>
            <a:ext cx="8229600" cy="732614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Харчовий раціон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528637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0988" y="1340768"/>
            <a:ext cx="76535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До </a:t>
            </a:r>
            <a:r>
              <a:rPr lang="ru-RU" sz="1600" b="1" dirty="0" err="1">
                <a:solidFill>
                  <a:srgbClr val="0070C0"/>
                </a:solidFill>
              </a:rPr>
              <a:t>харчового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раціону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включають</a:t>
            </a:r>
            <a:r>
              <a:rPr lang="ru-RU" sz="1600" b="1" dirty="0">
                <a:solidFill>
                  <a:srgbClr val="0070C0"/>
                </a:solidFill>
              </a:rPr>
              <a:t> страви з </a:t>
            </a:r>
            <a:r>
              <a:rPr lang="ru-RU" sz="1600" b="1" dirty="0" err="1">
                <a:solidFill>
                  <a:srgbClr val="0070C0"/>
                </a:solidFill>
              </a:rPr>
              <a:t>вівса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пророслу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пшеницю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морську</a:t>
            </a:r>
            <a:r>
              <a:rPr lang="ru-RU" sz="1600" b="1" dirty="0">
                <a:solidFill>
                  <a:srgbClr val="0070C0"/>
                </a:solidFill>
              </a:rPr>
              <a:t> капусту (по 0,5—1 </a:t>
            </a:r>
            <a:r>
              <a:rPr lang="ru-RU" sz="1600" b="1" dirty="0" err="1">
                <a:solidFill>
                  <a:srgbClr val="0070C0"/>
                </a:solidFill>
              </a:rPr>
              <a:t>чайній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ложці</a:t>
            </a:r>
            <a:r>
              <a:rPr lang="ru-RU" sz="1600" b="1" dirty="0">
                <a:solidFill>
                  <a:srgbClr val="0070C0"/>
                </a:solidFill>
              </a:rPr>
              <a:t> на </a:t>
            </a:r>
            <a:r>
              <a:rPr lang="ru-RU" sz="1600" b="1" dirty="0" err="1">
                <a:solidFill>
                  <a:srgbClr val="0070C0"/>
                </a:solidFill>
              </a:rPr>
              <a:t>добу</a:t>
            </a:r>
            <a:r>
              <a:rPr lang="ru-RU" sz="1600" b="1" dirty="0">
                <a:solidFill>
                  <a:srgbClr val="0070C0"/>
                </a:solidFill>
              </a:rPr>
              <a:t>), </a:t>
            </a:r>
            <a:r>
              <a:rPr lang="ru-RU" sz="1600" b="1" dirty="0" err="1">
                <a:solidFill>
                  <a:srgbClr val="0070C0"/>
                </a:solidFill>
              </a:rPr>
              <a:t>чорноплоду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горобину</a:t>
            </a:r>
            <a:r>
              <a:rPr lang="ru-RU" sz="1600" b="1" dirty="0">
                <a:solidFill>
                  <a:srgbClr val="0070C0"/>
                </a:solidFill>
              </a:rPr>
              <a:t>, хурму (2 — 3 плоди на день), салат, </a:t>
            </a:r>
            <a:r>
              <a:rPr lang="ru-RU" sz="1600" b="1" dirty="0" err="1">
                <a:solidFill>
                  <a:srgbClr val="0070C0"/>
                </a:solidFill>
              </a:rPr>
              <a:t>яєчні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жовтки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Для </a:t>
            </a:r>
            <a:r>
              <a:rPr lang="ru-RU" sz="1600" b="1" dirty="0" err="1">
                <a:solidFill>
                  <a:srgbClr val="0070C0"/>
                </a:solidFill>
              </a:rPr>
              <a:t>збагачення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організму</a:t>
            </a:r>
            <a:r>
              <a:rPr lang="ru-RU" sz="1600" b="1" dirty="0">
                <a:solidFill>
                  <a:srgbClr val="0070C0"/>
                </a:solidFill>
              </a:rPr>
              <a:t> йодом </a:t>
            </a:r>
            <a:r>
              <a:rPr lang="ru-RU" sz="1600" b="1" dirty="0" err="1">
                <a:solidFill>
                  <a:srgbClr val="0070C0"/>
                </a:solidFill>
              </a:rPr>
              <a:t>корисно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вживати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продукти</a:t>
            </a:r>
            <a:r>
              <a:rPr lang="ru-RU" sz="1600" b="1" dirty="0">
                <a:solidFill>
                  <a:srgbClr val="0070C0"/>
                </a:solidFill>
              </a:rPr>
              <a:t> моря (</a:t>
            </a:r>
            <a:r>
              <a:rPr lang="ru-RU" sz="1600" b="1" dirty="0" err="1">
                <a:solidFill>
                  <a:srgbClr val="0070C0"/>
                </a:solidFill>
              </a:rPr>
              <a:t>морську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рибу</a:t>
            </a:r>
            <a:r>
              <a:rPr lang="ru-RU" sz="1600" b="1" dirty="0">
                <a:solidFill>
                  <a:srgbClr val="0070C0"/>
                </a:solidFill>
              </a:rPr>
              <a:t>, креветки, </a:t>
            </a:r>
            <a:r>
              <a:rPr lang="ru-RU" sz="1600" b="1" dirty="0" err="1">
                <a:solidFill>
                  <a:srgbClr val="0070C0"/>
                </a:solidFill>
              </a:rPr>
              <a:t>мідії</a:t>
            </a:r>
            <a:r>
              <a:rPr lang="ru-RU" sz="1600" b="1" dirty="0">
                <a:solidFill>
                  <a:srgbClr val="0070C0"/>
                </a:solidFill>
              </a:rPr>
              <a:t>), а </a:t>
            </a:r>
            <a:r>
              <a:rPr lang="ru-RU" sz="1600" b="1" dirty="0" err="1">
                <a:solidFill>
                  <a:srgbClr val="0070C0"/>
                </a:solidFill>
              </a:rPr>
              <a:t>також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груші</a:t>
            </a:r>
            <a:r>
              <a:rPr lang="ru-RU" sz="1600" b="1" dirty="0">
                <a:solidFill>
                  <a:srgbClr val="0070C0"/>
                </a:solidFill>
              </a:rPr>
              <a:t>, фейхоа, </a:t>
            </a:r>
            <a:r>
              <a:rPr lang="ru-RU" sz="1600" b="1" dirty="0" err="1">
                <a:solidFill>
                  <a:srgbClr val="0070C0"/>
                </a:solidFill>
              </a:rPr>
              <a:t>огірки</a:t>
            </a:r>
            <a:r>
              <a:rPr lang="ru-RU" sz="1600" b="1" dirty="0">
                <a:solidFill>
                  <a:srgbClr val="0070C0"/>
                </a:solidFill>
              </a:rPr>
              <a:t>. </a:t>
            </a:r>
            <a:r>
              <a:rPr lang="ru-RU" sz="1600" b="1" dirty="0" err="1">
                <a:solidFill>
                  <a:srgbClr val="0070C0"/>
                </a:solidFill>
              </a:rPr>
              <a:t>Вкрай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потрібні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продукти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що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багаті</a:t>
            </a:r>
            <a:r>
              <a:rPr lang="ru-RU" sz="1600" b="1" dirty="0">
                <a:solidFill>
                  <a:srgbClr val="0070C0"/>
                </a:solidFill>
              </a:rPr>
              <a:t> на </a:t>
            </a:r>
            <a:r>
              <a:rPr lang="ru-RU" sz="1600" b="1" dirty="0" err="1">
                <a:solidFill>
                  <a:srgbClr val="0070C0"/>
                </a:solidFill>
              </a:rPr>
              <a:t>вітамін</a:t>
            </a:r>
            <a:r>
              <a:rPr lang="ru-RU" sz="1600" b="1" dirty="0">
                <a:solidFill>
                  <a:srgbClr val="0070C0"/>
                </a:solidFill>
              </a:rPr>
              <a:t> С та каротин ( </a:t>
            </a:r>
            <a:r>
              <a:rPr lang="ru-RU" sz="1600" b="1" dirty="0" err="1">
                <a:solidFill>
                  <a:srgbClr val="0070C0"/>
                </a:solidFill>
              </a:rPr>
              <a:t>абрикоси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суниці</a:t>
            </a:r>
            <a:r>
              <a:rPr lang="ru-RU" sz="1600" b="1" dirty="0">
                <a:solidFill>
                  <a:srgbClr val="0070C0"/>
                </a:solidFill>
              </a:rPr>
              <a:t>, смородина </a:t>
            </a:r>
            <a:r>
              <a:rPr lang="ru-RU" sz="1600" b="1" dirty="0" err="1">
                <a:solidFill>
                  <a:srgbClr val="0070C0"/>
                </a:solidFill>
              </a:rPr>
              <a:t>чорна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чорниці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шипшина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горіхи</a:t>
            </a:r>
            <a:r>
              <a:rPr lang="ru-RU" sz="1600" b="1" dirty="0">
                <a:solidFill>
                  <a:srgbClr val="0070C0"/>
                </a:solidFill>
              </a:rPr>
              <a:t>, курага, </a:t>
            </a:r>
            <a:r>
              <a:rPr lang="ru-RU" sz="1600" b="1" dirty="0" err="1">
                <a:solidFill>
                  <a:srgbClr val="0070C0"/>
                </a:solidFill>
              </a:rPr>
              <a:t>апельсини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яблука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лимони</a:t>
            </a:r>
            <a:r>
              <a:rPr lang="ru-RU" sz="1600" b="1" dirty="0">
                <a:solidFill>
                  <a:srgbClr val="0070C0"/>
                </a:solidFill>
              </a:rPr>
              <a:t>).</a:t>
            </a:r>
          </a:p>
          <a:p>
            <a:r>
              <a:rPr lang="ru-RU" sz="1600" b="1" dirty="0" err="1">
                <a:solidFill>
                  <a:srgbClr val="0070C0"/>
                </a:solidFill>
              </a:rPr>
              <a:t>Слід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обмежити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кількість</a:t>
            </a:r>
            <a:r>
              <a:rPr lang="ru-RU" sz="1600" b="1" dirty="0">
                <a:solidFill>
                  <a:srgbClr val="0070C0"/>
                </a:solidFill>
              </a:rPr>
              <a:t> чаю, </a:t>
            </a:r>
            <a:r>
              <a:rPr lang="ru-RU" sz="1600" b="1" dirty="0" err="1">
                <a:solidFill>
                  <a:srgbClr val="0070C0"/>
                </a:solidFill>
              </a:rPr>
              <a:t>кави</a:t>
            </a:r>
            <a:r>
              <a:rPr lang="ru-RU" sz="1600" b="1" dirty="0">
                <a:solidFill>
                  <a:srgbClr val="0070C0"/>
                </a:solidFill>
              </a:rPr>
              <a:t>, шоколаду, какао.</a:t>
            </a:r>
          </a:p>
          <a:p>
            <a:r>
              <a:rPr lang="ru-RU" sz="1600" b="1" dirty="0" err="1">
                <a:solidFill>
                  <a:srgbClr val="0070C0"/>
                </a:solidFill>
              </a:rPr>
              <a:t>Вилучити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продукти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що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збуджують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нервову</a:t>
            </a:r>
            <a:r>
              <a:rPr lang="ru-RU" sz="1600" b="1" dirty="0">
                <a:solidFill>
                  <a:srgbClr val="0070C0"/>
                </a:solidFill>
              </a:rPr>
              <a:t> систему, — </a:t>
            </a:r>
            <a:r>
              <a:rPr lang="ru-RU" sz="1600" b="1" dirty="0" err="1">
                <a:solidFill>
                  <a:srgbClr val="0070C0"/>
                </a:solidFill>
              </a:rPr>
              <a:t>м'ясні</a:t>
            </a:r>
            <a:r>
              <a:rPr lang="ru-RU" sz="1600" b="1" dirty="0">
                <a:solidFill>
                  <a:srgbClr val="0070C0"/>
                </a:solidFill>
              </a:rPr>
              <a:t> та </a:t>
            </a:r>
            <a:r>
              <a:rPr lang="ru-RU" sz="1600" b="1" dirty="0" err="1">
                <a:solidFill>
                  <a:srgbClr val="0070C0"/>
                </a:solidFill>
              </a:rPr>
              <a:t>рибні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бульйони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копчення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гострі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приправи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прянощі</a:t>
            </a:r>
            <a:r>
              <a:rPr lang="ru-RU" sz="1600" b="1" dirty="0">
                <a:solidFill>
                  <a:srgbClr val="0070C0"/>
                </a:solidFill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</a:rPr>
              <a:t>Дієта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повинна бути </a:t>
            </a:r>
            <a:r>
              <a:rPr lang="ru-RU" sz="1600" b="1" dirty="0" err="1">
                <a:solidFill>
                  <a:srgbClr val="0070C0"/>
                </a:solidFill>
              </a:rPr>
              <a:t>переважно</a:t>
            </a:r>
            <a:r>
              <a:rPr lang="ru-RU" sz="1600" b="1" dirty="0">
                <a:solidFill>
                  <a:srgbClr val="0070C0"/>
                </a:solidFill>
              </a:rPr>
              <a:t> молочно-</a:t>
            </a:r>
            <a:r>
              <a:rPr lang="ru-RU" sz="1600" b="1" dirty="0" err="1">
                <a:solidFill>
                  <a:srgbClr val="0070C0"/>
                </a:solidFill>
              </a:rPr>
              <a:t>рослинна</a:t>
            </a:r>
            <a:r>
              <a:rPr lang="ru-RU" sz="1600" b="1" dirty="0">
                <a:solidFill>
                  <a:srgbClr val="0070C0"/>
                </a:solidFill>
              </a:rPr>
              <a:t>. </a:t>
            </a:r>
            <a:r>
              <a:rPr lang="ru-RU" sz="1600" b="1" dirty="0" err="1">
                <a:solidFill>
                  <a:srgbClr val="0070C0"/>
                </a:solidFill>
              </a:rPr>
              <a:t>Корисні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морква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капуста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картопля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буряки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err="1">
                <a:solidFill>
                  <a:srgbClr val="0070C0"/>
                </a:solidFill>
              </a:rPr>
              <a:t>зелений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горошок</a:t>
            </a:r>
            <a:r>
              <a:rPr lang="ru-RU" sz="1600" b="1" dirty="0">
                <a:solidFill>
                  <a:srgbClr val="0070C0"/>
                </a:solidFill>
              </a:rPr>
              <a:t>, редька, </a:t>
            </a:r>
            <a:r>
              <a:rPr lang="ru-RU" sz="1600" b="1" dirty="0" err="1">
                <a:solidFill>
                  <a:srgbClr val="0070C0"/>
                </a:solidFill>
              </a:rPr>
              <a:t>яблука</a:t>
            </a:r>
            <a:r>
              <a:rPr lang="ru-RU" sz="1600" b="1" dirty="0">
                <a:solidFill>
                  <a:srgbClr val="0070C0"/>
                </a:solidFill>
              </a:rPr>
              <a:t>, сир, </a:t>
            </a:r>
            <a:r>
              <a:rPr lang="ru-RU" sz="1600" b="1" dirty="0" err="1">
                <a:solidFill>
                  <a:srgbClr val="0070C0"/>
                </a:solidFill>
              </a:rPr>
              <a:t>кефір</a:t>
            </a:r>
            <a:r>
              <a:rPr lang="ru-RU" sz="1600" b="1" dirty="0">
                <a:solidFill>
                  <a:srgbClr val="0070C0"/>
                </a:solidFill>
              </a:rPr>
              <a:t>, сметана, молоко.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1435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6672"/>
            <a:ext cx="2371725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64904"/>
            <a:ext cx="3145412" cy="3145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27177"/>
            <a:ext cx="3582742" cy="28241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Методі лікування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7972425" cy="5429250"/>
          </a:xfrm>
        </p:spPr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ru-RU" b="1" i="1" dirty="0">
                <a:solidFill>
                  <a:srgbClr val="002060"/>
                </a:solidFill>
              </a:rPr>
              <a:t>У </a:t>
            </a:r>
            <a:r>
              <a:rPr lang="ru-RU" b="1" i="1" dirty="0" err="1">
                <a:solidFill>
                  <a:srgbClr val="002060"/>
                </a:solidFill>
              </a:rPr>
              <a:t>основі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лікування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базедової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хвороби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лежить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призначення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препаратів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гальмують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функцію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щитовидної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залози</a:t>
            </a:r>
            <a:r>
              <a:rPr lang="ru-RU" b="1" dirty="0"/>
              <a:t>.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002" y="177281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У </a:t>
            </a:r>
            <a:r>
              <a:rPr lang="ru-RU" b="1" i="1" dirty="0" err="1">
                <a:solidFill>
                  <a:srgbClr val="002060"/>
                </a:solidFill>
              </a:rPr>
              <a:t>початковій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стадії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хвороби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призначають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компреси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шию</a:t>
            </a:r>
            <a:r>
              <a:rPr lang="ru-RU" b="1" i="1" dirty="0">
                <a:solidFill>
                  <a:srgbClr val="002060"/>
                </a:solidFill>
              </a:rPr>
              <a:t> з </a:t>
            </a:r>
            <a:r>
              <a:rPr lang="ru-RU" b="1" i="1" dirty="0" err="1">
                <a:solidFill>
                  <a:srgbClr val="002060"/>
                </a:solidFill>
              </a:rPr>
              <a:t>відвару</a:t>
            </a:r>
            <a:r>
              <a:rPr lang="ru-RU" b="1" i="1" dirty="0">
                <a:solidFill>
                  <a:srgbClr val="002060"/>
                </a:solidFill>
              </a:rPr>
              <a:t> кори дуба </a:t>
            </a:r>
            <a:r>
              <a:rPr lang="ru-RU" b="1" i="1" dirty="0" err="1">
                <a:solidFill>
                  <a:srgbClr val="002060"/>
                </a:solidFill>
              </a:rPr>
              <a:t>звичайного</a:t>
            </a:r>
            <a:r>
              <a:rPr lang="ru-RU" b="1" i="1" dirty="0">
                <a:solidFill>
                  <a:srgbClr val="002060"/>
                </a:solidFill>
              </a:rPr>
              <a:t>: 20 г </a:t>
            </a:r>
            <a:r>
              <a:rPr lang="ru-RU" b="1" i="1" dirty="0" err="1">
                <a:solidFill>
                  <a:srgbClr val="002060"/>
                </a:solidFill>
              </a:rPr>
              <a:t>залити</a:t>
            </a:r>
            <a:r>
              <a:rPr lang="ru-RU" b="1" i="1" dirty="0">
                <a:solidFill>
                  <a:srgbClr val="002060"/>
                </a:solidFill>
              </a:rPr>
              <a:t> 200 мл води, </a:t>
            </a:r>
            <a:r>
              <a:rPr lang="ru-RU" b="1" i="1" dirty="0" err="1">
                <a:solidFill>
                  <a:srgbClr val="002060"/>
                </a:solidFill>
              </a:rPr>
              <a:t>кип'ятити</a:t>
            </a:r>
            <a:r>
              <a:rPr lang="ru-RU" b="1" i="1" dirty="0">
                <a:solidFill>
                  <a:srgbClr val="002060"/>
                </a:solidFill>
              </a:rPr>
              <a:t> 30 </a:t>
            </a:r>
            <a:r>
              <a:rPr lang="ru-RU" b="1" i="1" dirty="0" err="1">
                <a:solidFill>
                  <a:srgbClr val="002060"/>
                </a:solidFill>
              </a:rPr>
              <a:t>хв</a:t>
            </a:r>
            <a:r>
              <a:rPr lang="ru-RU" b="1" i="1" dirty="0">
                <a:solidFill>
                  <a:srgbClr val="002060"/>
                </a:solidFill>
              </a:rPr>
              <a:t> на малому </a:t>
            </a:r>
            <a:r>
              <a:rPr lang="ru-RU" b="1" i="1" dirty="0" err="1">
                <a:solidFill>
                  <a:srgbClr val="002060"/>
                </a:solidFill>
              </a:rPr>
              <a:t>вогні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процідити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гарячим</a:t>
            </a:r>
            <a:r>
              <a:rPr lang="ru-RU" b="1" i="1" dirty="0">
                <a:solidFill>
                  <a:srgbClr val="002060"/>
                </a:solidFill>
              </a:rPr>
              <a:t>. На </a:t>
            </a:r>
            <a:r>
              <a:rPr lang="ru-RU" b="1" i="1" dirty="0" err="1">
                <a:solidFill>
                  <a:srgbClr val="002060"/>
                </a:solidFill>
              </a:rPr>
              <a:t>ніч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робити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збуджувальне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обгортання</a:t>
            </a:r>
            <a:r>
              <a:rPr lang="ru-RU" b="1" i="1" dirty="0">
                <a:solidFill>
                  <a:srgbClr val="002060"/>
                </a:solidFill>
              </a:rPr>
              <a:t> живота (</a:t>
            </a:r>
            <a:r>
              <a:rPr lang="ru-RU" b="1" i="1" dirty="0" err="1">
                <a:solidFill>
                  <a:srgbClr val="002060"/>
                </a:solidFill>
              </a:rPr>
              <a:t>компрес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живіт</a:t>
            </a:r>
            <a:r>
              <a:rPr lang="ru-RU" b="1" i="1" dirty="0">
                <a:solidFill>
                  <a:srgbClr val="002060"/>
                </a:solidFill>
              </a:rPr>
              <a:t>).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 </a:t>
            </a:r>
            <a:r>
              <a:rPr lang="ru-RU" b="1" i="1" dirty="0" err="1">
                <a:solidFill>
                  <a:srgbClr val="002060"/>
                </a:solidFill>
              </a:rPr>
              <a:t>разі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прискореного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серцебиття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спричиненого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нервовим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збудженням</a:t>
            </a:r>
            <a:r>
              <a:rPr lang="ru-RU" b="1" i="1" dirty="0">
                <a:solidFill>
                  <a:srgbClr val="002060"/>
                </a:solidFill>
              </a:rPr>
              <a:t>, на </a:t>
            </a:r>
            <a:r>
              <a:rPr lang="ru-RU" b="1" i="1" dirty="0" err="1">
                <a:solidFill>
                  <a:srgbClr val="002060"/>
                </a:solidFill>
              </a:rPr>
              <a:t>ділянку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серця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накладають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компреси</a:t>
            </a:r>
            <a:r>
              <a:rPr lang="ru-RU" b="1" i="1" dirty="0">
                <a:solidFill>
                  <a:srgbClr val="002060"/>
                </a:solidFill>
              </a:rPr>
              <a:t> з води </a:t>
            </a:r>
            <a:r>
              <a:rPr lang="ru-RU" b="1" i="1" dirty="0" err="1">
                <a:solidFill>
                  <a:srgbClr val="002060"/>
                </a:solidFill>
              </a:rPr>
              <a:t>температури</a:t>
            </a:r>
            <a:r>
              <a:rPr lang="ru-RU" b="1" i="1" dirty="0">
                <a:solidFill>
                  <a:srgbClr val="002060"/>
                </a:solidFill>
              </a:rPr>
              <a:t> 20 °С на 10—15 </a:t>
            </a:r>
            <a:r>
              <a:rPr lang="ru-RU" b="1" i="1" dirty="0" err="1">
                <a:solidFill>
                  <a:srgbClr val="002060"/>
                </a:solidFill>
              </a:rPr>
              <a:t>хв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 </a:t>
            </a:r>
            <a:r>
              <a:rPr lang="ru-RU" b="1" i="1" dirty="0" err="1">
                <a:solidFill>
                  <a:srgbClr val="002060"/>
                </a:solidFill>
              </a:rPr>
              <a:t>разі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витрішкуватості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корисні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легенький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масаж</a:t>
            </a:r>
            <a:r>
              <a:rPr lang="ru-RU" b="1" i="1" dirty="0">
                <a:solidFill>
                  <a:srgbClr val="002060"/>
                </a:solidFill>
              </a:rPr>
              <a:t> очей, </a:t>
            </a:r>
            <a:r>
              <a:rPr lang="ru-RU" b="1" i="1" dirty="0" err="1">
                <a:solidFill>
                  <a:srgbClr val="002060"/>
                </a:solidFill>
              </a:rPr>
              <a:t>шиї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потилиці</a:t>
            </a:r>
            <a:r>
              <a:rPr lang="ru-RU" b="1" i="1" dirty="0">
                <a:solidFill>
                  <a:srgbClr val="002060"/>
                </a:solidFill>
              </a:rPr>
              <a:t> (1 раз на </a:t>
            </a:r>
            <a:r>
              <a:rPr lang="ru-RU" b="1" i="1" dirty="0" err="1">
                <a:solidFill>
                  <a:srgbClr val="002060"/>
                </a:solidFill>
              </a:rPr>
              <a:t>добу</a:t>
            </a:r>
            <a:r>
              <a:rPr lang="ru-RU" b="1" i="1" dirty="0">
                <a:solidFill>
                  <a:srgbClr val="002060"/>
                </a:solidFill>
              </a:rPr>
              <a:t>), а </a:t>
            </a:r>
            <a:r>
              <a:rPr lang="ru-RU" b="1" i="1" dirty="0" err="1">
                <a:solidFill>
                  <a:srgbClr val="002060"/>
                </a:solidFill>
              </a:rPr>
              <a:t>також</a:t>
            </a:r>
            <a:r>
              <a:rPr lang="ru-RU" b="1" i="1" dirty="0">
                <a:solidFill>
                  <a:srgbClr val="002060"/>
                </a:solidFill>
              </a:rPr>
              <a:t> ванночки для очей (температура води 20 — 22 °С) 5 — 6 </a:t>
            </a:r>
            <a:r>
              <a:rPr lang="ru-RU" b="1" i="1" dirty="0" err="1">
                <a:solidFill>
                  <a:srgbClr val="002060"/>
                </a:solidFill>
              </a:rPr>
              <a:t>разів</a:t>
            </a:r>
            <a:r>
              <a:rPr lang="ru-RU" b="1" i="1" dirty="0">
                <a:solidFill>
                  <a:srgbClr val="002060"/>
                </a:solidFill>
              </a:rPr>
              <a:t> на день. На </a:t>
            </a:r>
            <a:r>
              <a:rPr lang="ru-RU" b="1" i="1" dirty="0" err="1">
                <a:solidFill>
                  <a:srgbClr val="002060"/>
                </a:solidFill>
              </a:rPr>
              <a:t>ніч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накладають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компреси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очі</a:t>
            </a:r>
            <a:r>
              <a:rPr lang="ru-RU" b="1" i="1" dirty="0">
                <a:solidFill>
                  <a:srgbClr val="002060"/>
                </a:solidFill>
              </a:rPr>
              <a:t> з води </a:t>
            </a:r>
            <a:r>
              <a:rPr lang="ru-RU" b="1" i="1" dirty="0" err="1">
                <a:solidFill>
                  <a:srgbClr val="002060"/>
                </a:solidFill>
              </a:rPr>
              <a:t>температури</a:t>
            </a:r>
            <a:r>
              <a:rPr lang="ru-RU" b="1" i="1" dirty="0">
                <a:solidFill>
                  <a:srgbClr val="002060"/>
                </a:solidFill>
              </a:rPr>
              <a:t> 27 °С.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728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 2</vt:lpstr>
      <vt:lpstr>Wingdings 3</vt:lpstr>
      <vt:lpstr>Грань</vt:lpstr>
      <vt:lpstr>Реферат із біології     Базедова хвороба</vt:lpstr>
      <vt:lpstr>Презентация PowerPoint</vt:lpstr>
      <vt:lpstr> </vt:lpstr>
      <vt:lpstr>Симптоми</vt:lpstr>
      <vt:lpstr> </vt:lpstr>
      <vt:lpstr>Презентация PowerPoint</vt:lpstr>
      <vt:lpstr>Харчовий раціон</vt:lpstr>
      <vt:lpstr> </vt:lpstr>
      <vt:lpstr>Методі лікування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Види кіно,відеокліп</dc:title>
  <dc:creator>vova</dc:creator>
  <cp:lastModifiedBy>vova</cp:lastModifiedBy>
  <cp:revision>69</cp:revision>
  <dcterms:modified xsi:type="dcterms:W3CDTF">2014-01-19T16:16:35Z</dcterms:modified>
</cp:coreProperties>
</file>