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CC1898-6414-43B8-940B-36C29E99EAE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A9E9B4-37D8-4917-9C5D-2AD9FF8CC499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800" b="1" dirty="0" err="1" smtClean="0"/>
              <a:t>Ембріотехнології</a:t>
            </a:r>
            <a:endParaRPr lang="uk-UA" sz="6800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dirty="0" smtClean="0"/>
              <a:t/>
            </a:r>
            <a:br>
              <a:rPr lang="uk-UA" sz="8800" dirty="0" smtClean="0"/>
            </a:br>
            <a:r>
              <a:rPr lang="uk-UA" sz="8800" dirty="0" smtClean="0"/>
              <a:t/>
            </a:r>
            <a:br>
              <a:rPr lang="uk-UA" sz="8800" dirty="0" smtClean="0"/>
            </a:br>
            <a:r>
              <a:rPr lang="uk-UA" sz="8800" dirty="0" smtClean="0"/>
              <a:t/>
            </a:r>
            <a:br>
              <a:rPr lang="uk-UA" sz="8800" dirty="0" smtClean="0"/>
            </a:br>
            <a:r>
              <a:rPr lang="uk-UA" sz="8800" dirty="0" smtClean="0"/>
              <a:t>Клонування</a:t>
            </a:r>
            <a:endParaRPr lang="uk-UA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r>
              <a:rPr lang="uk-UA" sz="2800" i="1" dirty="0" smtClean="0"/>
              <a:t>Клонування </a:t>
            </a:r>
            <a:r>
              <a:rPr lang="uk-UA" sz="2800" dirty="0" smtClean="0"/>
              <a:t>— це метод розмноження </a:t>
            </a:r>
            <a:r>
              <a:rPr lang="uk-UA" sz="2800" dirty="0" err="1" smtClean="0"/>
              <a:t>статевороздільних</a:t>
            </a:r>
            <a:r>
              <a:rPr lang="uk-UA" sz="2800" dirty="0" smtClean="0"/>
              <a:t> істот (тварин і людей), з допомогою якого в нестатевий спосіб можна отримати новий організм, який буде генетично ідентичним до організму, що передбачається клонувати.</a:t>
            </a:r>
          </a:p>
          <a:p>
            <a:endParaRPr lang="uk-UA" dirty="0"/>
          </a:p>
        </p:txBody>
      </p:sp>
      <p:pic>
        <p:nvPicPr>
          <p:cNvPr id="34818" name="Picture 2" descr="Новотека: Новости - Ученые впервые клонировали стволовые клетки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67" y="2786058"/>
            <a:ext cx="7643866" cy="3803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1</a:t>
            </a:r>
            <a:r>
              <a:rPr lang="uk-UA" dirty="0" smtClean="0"/>
              <a:t>. Перенесення ядра клітини суб’єкта, якого хочуть клонувати (дублювати). Ядро вводять у запліднену або незапліднену яйцеклітину після видалення або нейтралізації існуючого в ній ядра. Ядро клітини має повний генетичний код певного організму, що дозволяє «відтворити» генетично ідентичний організм. Така техніка передбачає два моменти: видалення ядра з яйцеклітини або одноклітинного ембріона (зиготи) і злиття клітини, з якої береться ядро, з указаною яйцеклітиною або одноклітинним ембріоном з допомогою електричного шоку. Це дає змогу привести в дію процес поділу нового отриманого індивіда, якого потім переносять у матку особини жіночої статі.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Існують два різні шляхи, з допомогою яких можна досягнути клонування.</a:t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2. Розщеплення ембріонів, тобто штучне проведення природного процесу формування ідентичних близнюків (або </a:t>
            </a:r>
            <a:r>
              <a:rPr lang="uk-UA" sz="2000" dirty="0" err="1" smtClean="0"/>
              <a:t>монозигот</a:t>
            </a:r>
            <a:r>
              <a:rPr lang="uk-UA" sz="2000" dirty="0" smtClean="0"/>
              <a:t>), який полягає в мікрохірургічному поділі ембріональних клітин на перших стадіях їхнього розвитку (до 14 днів після запліднення) на два або більше ідентичних ембріонів. Після цього розділені організми здатні незалежно розвиватися завдяки клітинній </a:t>
            </a:r>
            <a:r>
              <a:rPr lang="uk-UA" sz="2000" dirty="0" err="1" smtClean="0"/>
              <a:t>поліпотенції</a:t>
            </a:r>
            <a:r>
              <a:rPr lang="uk-UA" sz="2000" dirty="0" smtClean="0"/>
              <a:t> — властивості однієї клітини давати початок різним тканинам, що формують організм.</a:t>
            </a:r>
            <a:endParaRPr lang="uk-UA" sz="2000" dirty="0"/>
          </a:p>
        </p:txBody>
      </p:sp>
      <p:pic>
        <p:nvPicPr>
          <p:cNvPr id="36868" name="Picture 4" descr="Через 50 років з'являться люди-клони - учений - Голос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7429552" cy="367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Вівця </a:t>
            </a:r>
            <a:r>
              <a:rPr lang="uk-UA" sz="2000" b="1" dirty="0" err="1" smtClean="0"/>
              <a:t>Доллі</a:t>
            </a:r>
            <a:r>
              <a:rPr lang="uk-UA" sz="2000" dirty="0" smtClean="0"/>
              <a:t> </a:t>
            </a:r>
            <a:r>
              <a:rPr lang="en-US" sz="2000" dirty="0" smtClean="0"/>
              <a:t>—</a:t>
            </a:r>
            <a:r>
              <a:rPr lang="en-US" sz="2000" dirty="0" smtClean="0"/>
              <a:t> </a:t>
            </a:r>
            <a:r>
              <a:rPr lang="uk-UA" sz="2000" dirty="0" smtClean="0"/>
              <a:t>самиця вівці, перша успішно клонована тварина з клітини іншого дорослого організму.</a:t>
            </a:r>
          </a:p>
          <a:p>
            <a:r>
              <a:rPr lang="uk-UA" sz="2000" dirty="0" smtClean="0"/>
              <a:t>Експеримент проводився у Великобританії, у місті </a:t>
            </a:r>
            <a:r>
              <a:rPr lang="uk-UA" sz="2000" dirty="0" err="1" smtClean="0"/>
              <a:t>Мітлодіан</a:t>
            </a:r>
            <a:r>
              <a:rPr lang="uk-UA" sz="2000" dirty="0" smtClean="0"/>
              <a:t>, Шотландія. Тут вона народилася 5 липня </a:t>
            </a:r>
            <a:r>
              <a:rPr lang="uk-UA" sz="2000" dirty="0" smtClean="0"/>
              <a:t>1996 року</a:t>
            </a:r>
            <a:r>
              <a:rPr lang="uk-UA" sz="2000" dirty="0" smtClean="0"/>
              <a:t>, преса ж повідомила про це лише через 7 місяців — 22 лютого 1997 року. Проживши 6 років, вона померла 14 лютого 2003 року.</a:t>
            </a:r>
          </a:p>
          <a:p>
            <a:endParaRPr lang="uk-UA" sz="2000" dirty="0"/>
          </a:p>
        </p:txBody>
      </p:sp>
      <p:pic>
        <p:nvPicPr>
          <p:cNvPr id="38914" name="Picture 2" descr="NEWSru.co.il - новости Израиля :: Скончался ученый, клониров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143536" cy="385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Autofit/>
          </a:bodyPr>
          <a:lstStyle/>
          <a:p>
            <a:r>
              <a:rPr lang="uk-UA" sz="2400" dirty="0" smtClean="0"/>
              <a:t>Мабуть, наймолодшим напрямком сучасної медицини можна вважати клітинні технології, в яких клітини є джерелом тих або інших необхідних чинників, наприклад пухлинних антигенів під час вакцинотерапії. Але використовувати клітину можна не тільки як джерело будь-яких </a:t>
            </a:r>
            <a:r>
              <a:rPr lang="uk-UA" sz="2400" dirty="0" err="1" smtClean="0"/>
              <a:t>субстанцій</a:t>
            </a:r>
            <a:r>
              <a:rPr lang="uk-UA" sz="2400" dirty="0" smtClean="0"/>
              <a:t>, а й для </a:t>
            </a:r>
            <a:r>
              <a:rPr lang="uk-UA" sz="2400" dirty="0" err="1" smtClean="0"/>
              <a:t>регенеративноїмедицини</a:t>
            </a:r>
            <a:r>
              <a:rPr lang="uk-UA" sz="2400" dirty="0" smtClean="0"/>
              <a:t>. Тут особливий інтерес викликають технології, засновані на стовбурових клітинах.</a:t>
            </a:r>
            <a:endParaRPr lang="uk-UA" sz="2400" dirty="0"/>
          </a:p>
        </p:txBody>
      </p:sp>
      <p:pic>
        <p:nvPicPr>
          <p:cNvPr id="4" name="Содержимое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513" y="3929066"/>
            <a:ext cx="5214974" cy="27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Стовбурові клітини (також відомі як </a:t>
            </a:r>
            <a:r>
              <a:rPr lang="uk-UA" sz="2400" dirty="0" err="1" smtClean="0"/>
              <a:t>шматові</a:t>
            </a:r>
            <a:r>
              <a:rPr lang="uk-UA" sz="2400" dirty="0" smtClean="0"/>
              <a:t> клітини) - це первинні клітини, що зустрічаються в усіх багатоклітинних організмах. Ці клітини можуть самовідновлюватися шляхом поділу клітини, а також можуть </a:t>
            </a:r>
            <a:r>
              <a:rPr lang="uk-UA" sz="2400" dirty="0" err="1" smtClean="0"/>
              <a:t>дифференціюватися</a:t>
            </a:r>
            <a:r>
              <a:rPr lang="uk-UA" sz="2400" dirty="0" smtClean="0"/>
              <a:t> в досить велику кількість спеціалізованих типів клітин. Цей термін вперше був введений у біологію О.О. Максимовим у 1908р.</a:t>
            </a:r>
            <a:endParaRPr lang="uk-UA" sz="2400" dirty="0"/>
          </a:p>
        </p:txBody>
      </p:sp>
      <p:pic>
        <p:nvPicPr>
          <p:cNvPr id="1026" name="Picture 2" descr="Американские ученые впервые вырастили кости из стволовых кл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43" y="3214686"/>
            <a:ext cx="7358114" cy="3469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Здатність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необмеженого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 (так звана </a:t>
            </a:r>
            <a:r>
              <a:rPr lang="ru-RU" sz="2400" dirty="0" err="1" smtClean="0"/>
              <a:t>плюрипотентність</a:t>
            </a:r>
            <a:r>
              <a:rPr lang="ru-RU" sz="2400" dirty="0" smtClean="0"/>
              <a:t>)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матеріалом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трансплантаційних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терапії</a:t>
            </a:r>
            <a:r>
              <a:rPr lang="ru-RU" sz="2400" dirty="0" smtClean="0"/>
              <a:t>. 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стовбурові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дорослого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потенціал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диференціювання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мало </a:t>
            </a:r>
            <a:r>
              <a:rPr lang="ru-RU" sz="2400" dirty="0" err="1" smtClean="0"/>
              <a:t>вивчений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28674" name="Picture 2" descr="В Беларуси с 2014 года начнут лечить стволовыми клетками Инф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7215238" cy="331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 </a:t>
            </a:r>
            <a:r>
              <a:rPr lang="uk-UA" sz="2400" dirty="0" smtClean="0"/>
              <a:t>відміну від звичайних клітин, приречених виконувати чітко визначені функції в організмі, СК у процесі розвитку мають можливість набувати спеціалізації. СК розмножуються шляхом поділу, як і всі інші клітини. Відмінність полягає в тому, що вони можуть ділитися необмежено, а зрілі клітини зазвичай мають обмежену кількість циклів поділу</a:t>
            </a:r>
            <a:endParaRPr lang="uk-UA" sz="2400" dirty="0"/>
          </a:p>
        </p:txBody>
      </p:sp>
      <p:pic>
        <p:nvPicPr>
          <p:cNvPr id="29698" name="Picture 2" descr="Мединские советы доктора Марии Струбциновой: стволовые клетк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522" y="3357562"/>
            <a:ext cx="7250957" cy="326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Тож</a:t>
            </a:r>
            <a:r>
              <a:rPr lang="ru-RU" sz="2400" dirty="0" smtClean="0"/>
              <a:t> </a:t>
            </a:r>
            <a:r>
              <a:rPr lang="ru-RU" sz="2400" dirty="0" err="1" smtClean="0"/>
              <a:t>говорять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стовбурові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клітини</a:t>
            </a:r>
            <a:r>
              <a:rPr lang="ru-RU" sz="2400" dirty="0" smtClean="0"/>
              <a:t>  </a:t>
            </a:r>
            <a:r>
              <a:rPr lang="ru-RU" sz="2400" dirty="0" err="1" smtClean="0"/>
              <a:t>здатні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проліферації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тривалого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розмноження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репродукції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.</a:t>
            </a:r>
            <a:r>
              <a:rPr lang="uk-UA" sz="2400" dirty="0" smtClean="0"/>
              <a:t> Вони здатні до диференціювання — процесу необоротної спеціалізації клітин.</a:t>
            </a:r>
            <a:endParaRPr lang="uk-UA" sz="2400" dirty="0"/>
          </a:p>
        </p:txBody>
      </p:sp>
      <p:pic>
        <p:nvPicPr>
          <p:cNvPr id="30724" name="Picture 4" descr="Стволовые клетки помогут в борьбе с инсультом - Медицина - N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53" y="2214554"/>
            <a:ext cx="807249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Потрапляючи в організм під час трансплантації, СК продовжують ділитися й самі знаходять місце, де їхня допомога найпотрібніша. Ця здатність СК отримала назву </a:t>
            </a:r>
            <a:r>
              <a:rPr lang="uk-UA" sz="2400" dirty="0" err="1" smtClean="0"/>
              <a:t>хоумінга</a:t>
            </a:r>
            <a:r>
              <a:rPr lang="uk-UA" sz="2400" dirty="0" smtClean="0"/>
              <a:t>. Отже, </a:t>
            </a:r>
            <a:r>
              <a:rPr lang="uk-UA" sz="2400" i="1" dirty="0" err="1" smtClean="0"/>
              <a:t>хоумінг</a:t>
            </a:r>
            <a:r>
              <a:rPr lang="uk-UA" sz="2400" i="1" dirty="0" smtClean="0"/>
              <a:t> </a:t>
            </a:r>
            <a:r>
              <a:rPr lang="uk-UA" sz="2400" dirty="0" smtClean="0"/>
              <a:t>— це здатність клітин до міграції в «потрібне місце» — «рідний» орган і тканину (у свою стовбурову нішу) або в ділянку ушкодження</a:t>
            </a:r>
            <a:endParaRPr lang="uk-UA" sz="2400" dirty="0"/>
          </a:p>
        </p:txBody>
      </p:sp>
      <p:pic>
        <p:nvPicPr>
          <p:cNvPr id="31746" name="Picture 2" descr="органы Центр цитологических исследований &quot;Sat-plus&quot; - Par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72866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Розроблено методики пересадження зародків свійських тварин. Для цього в самок вилучають зародки на стадії дроблення та утримують їх на поживних середовищах, де відбуваються початкові етапи зародкового роз­витку. У цей час дослідники можуть втручатись у генетичну інформацію клітин. Згодом такі генетично змінені (модифіковані) зародки пересаджу­ють до матки іншої тварини, де завершується ембріогенез. </a:t>
            </a:r>
          </a:p>
          <a:p>
            <a:endParaRPr lang="uk-UA" sz="2400" dirty="0"/>
          </a:p>
        </p:txBody>
      </p:sp>
      <p:pic>
        <p:nvPicPr>
          <p:cNvPr id="4" name="Picture 6" descr="http://www.medcollege.te.ua/sayt1/Lecturs/Lekcia%20biologia/Biologia%20UKR/2.%20Rozmnogenia.files/image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4214842" cy="1516784"/>
          </a:xfrm>
          <a:prstGeom prst="rect">
            <a:avLst/>
          </a:prstGeom>
          <a:noFill/>
        </p:spPr>
      </p:pic>
      <p:pic>
        <p:nvPicPr>
          <p:cNvPr id="5" name="Picture 4" descr="http://cdn1.img22.rian.ru/images/77185/60/771856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80"/>
            <a:ext cx="352987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3286116" y="0"/>
            <a:ext cx="5857884" cy="6572272"/>
          </a:xfrm>
        </p:spPr>
        <p:txBody>
          <a:bodyPr>
            <a:noAutofit/>
          </a:bodyPr>
          <a:lstStyle/>
          <a:p>
            <a:r>
              <a:rPr lang="uk-UA" sz="2300" dirty="0" smtClean="0"/>
              <a:t>Важливе значення в галузі пересадження клітин та тканин відіграють методи їхнього замороження. </a:t>
            </a:r>
            <a:r>
              <a:rPr lang="uk-UA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Кріобіологія</a:t>
            </a:r>
            <a:r>
              <a:rPr lang="uk-UA" sz="2300" dirty="0" smtClean="0"/>
              <a:t> (від </a:t>
            </a:r>
            <a:r>
              <a:rPr lang="uk-UA" sz="2300" dirty="0" err="1" smtClean="0"/>
              <a:t>грец</a:t>
            </a:r>
            <a:r>
              <a:rPr lang="uk-UA" sz="2300" dirty="0" smtClean="0"/>
              <a:t>. </a:t>
            </a:r>
            <a:r>
              <a:rPr lang="uk-UA" sz="2300" dirty="0" err="1" smtClean="0"/>
              <a:t>кріос</a:t>
            </a:r>
            <a:r>
              <a:rPr lang="uk-UA" sz="2300" dirty="0" smtClean="0"/>
              <a:t> - холод та біо­логія) - галузь біологічної науки, яка досліджує структурно-функціональні властивості біологічних систем різних рівнів організації під час впливу на них низьких температур. Зокрема, в Інституті кріобіології та кріомедицини Національної академії наук України (НАНУ) розроблено методи трива­лого зберігання за низьких температур соматичних і статевих клітин, тка­нин та ембріонів тварин, призначених для пересадження.</a:t>
            </a:r>
          </a:p>
          <a:p>
            <a:endParaRPr lang="uk-UA" sz="2300" dirty="0"/>
          </a:p>
        </p:txBody>
      </p:sp>
      <p:pic>
        <p:nvPicPr>
          <p:cNvPr id="32770" name="Picture 2" descr="Толковый словарь русского языка онлайн кр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21471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410</Words>
  <Application>Microsoft Office PowerPoint</Application>
  <PresentationFormat>Екран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Вестибюль</vt:lpstr>
      <vt:lpstr>Ембріотехнології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Клонування</vt:lpstr>
      <vt:lpstr>Слайд 11</vt:lpstr>
      <vt:lpstr>Існують два різні шляхи, з допомогою яких можна досягнути клонування. </vt:lpstr>
      <vt:lpstr>Слайд 13</vt:lpstr>
      <vt:lpstr>Слайд 14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Ембріотехнології</dc:title>
  <dc:creator>красуня</dc:creator>
  <cp:lastModifiedBy>красуня</cp:lastModifiedBy>
  <cp:revision>10</cp:revision>
  <dcterms:created xsi:type="dcterms:W3CDTF">2014-12-01T18:39:47Z</dcterms:created>
  <dcterms:modified xsi:type="dcterms:W3CDTF">2014-12-01T20:12:54Z</dcterms:modified>
</cp:coreProperties>
</file>