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2" r:id="rId3"/>
    <p:sldId id="261" r:id="rId4"/>
    <p:sldId id="260" r:id="rId5"/>
    <p:sldId id="263" r:id="rId6"/>
    <p:sldId id="264" r:id="rId7"/>
    <p:sldId id="269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D156-4CD0-4B15-952F-C28FE8FA74A0}" type="datetimeFigureOut">
              <a:rPr lang="ru-RU" smtClean="0"/>
              <a:t>10.04.2014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8ED92-FE47-41C5-9C78-0C827E80B48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D92-FE47-41C5-9C78-0C827E80B48E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ED92-FE47-41C5-9C78-0C827E80B48E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C466-B8A4-4C70-8E41-4DA4BCCA8953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8D64-4949-456D-A4ED-64AD6E9DB5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H2N2&amp;action=edit&amp;redlink=1" TargetMode="External"/><Relationship Id="rId13" Type="http://schemas.openxmlformats.org/officeDocument/2006/relationships/hyperlink" Target="http://uk.wikipedia.org/wiki/1968" TargetMode="External"/><Relationship Id="rId18" Type="http://schemas.openxmlformats.org/officeDocument/2006/relationships/hyperlink" Target="http://uk.wikipedia.org/wiki/%D0%95%D0%BD%D0%B4%D0%B5%D0%BC%D1%96%D1%8F" TargetMode="External"/><Relationship Id="rId3" Type="http://schemas.openxmlformats.org/officeDocument/2006/relationships/hyperlink" Target="http://uk.wikipedia.org/wiki/A/H1N1" TargetMode="External"/><Relationship Id="rId21" Type="http://schemas.openxmlformats.org/officeDocument/2006/relationships/hyperlink" Target="http://uk.wikipedia.org/w/index.php?title=H7N3&amp;action=edit&amp;redlink=1" TargetMode="External"/><Relationship Id="rId7" Type="http://schemas.openxmlformats.org/officeDocument/2006/relationships/hyperlink" Target="http://uk.wikipedia.org/wiki/2009" TargetMode="External"/><Relationship Id="rId12" Type="http://schemas.openxmlformats.org/officeDocument/2006/relationships/hyperlink" Target="http://uk.wikipedia.org/w/index.php?title=%D0%93%D0%BE%D0%BD%D0%BA%D0%BE%D0%BD%D0%B3%D1%96%D0%B2%D1%81%D1%8C%D0%BA%D0%B8%D0%B9_%D0%B3%D1%80%D0%B8%D0%BF&amp;action=edit&amp;redlink=1" TargetMode="External"/><Relationship Id="rId17" Type="http://schemas.openxmlformats.org/officeDocument/2006/relationships/hyperlink" Target="http://uk.wikipedia.org/w/index.php?title=H1N2&amp;action=edit&amp;redlink=1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uk.wikipedia.org/wiki/%D0%97%D0%BE%D0%BE%D0%BD%D0%BE%D0%B7" TargetMode="External"/><Relationship Id="rId20" Type="http://schemas.openxmlformats.org/officeDocument/2006/relationships/hyperlink" Target="http://uk.wikipedia.org/w/index.php?title=H7N2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1%D0%B2%D0%B8%D0%BD%D1%8F%D1%87%D0%B8%D0%B9_%D0%B3%D1%80%D0%B8%D0%BF" TargetMode="External"/><Relationship Id="rId11" Type="http://schemas.openxmlformats.org/officeDocument/2006/relationships/hyperlink" Target="http://uk.wikipedia.org/w/index.php?title=H3N2&amp;action=edit&amp;redlink=1" TargetMode="External"/><Relationship Id="rId5" Type="http://schemas.openxmlformats.org/officeDocument/2006/relationships/hyperlink" Target="http://uk.wikipedia.org/wiki/1918" TargetMode="External"/><Relationship Id="rId15" Type="http://schemas.openxmlformats.org/officeDocument/2006/relationships/hyperlink" Target="http://uk.wikipedia.org/w/index.php?title=H7N7&amp;action=edit&amp;redlink=1" TargetMode="External"/><Relationship Id="rId10" Type="http://schemas.openxmlformats.org/officeDocument/2006/relationships/hyperlink" Target="http://uk.wikipedia.org/wiki/1957" TargetMode="External"/><Relationship Id="rId19" Type="http://schemas.openxmlformats.org/officeDocument/2006/relationships/hyperlink" Target="http://uk.wikipedia.org/w/index.php?title=H9N2&amp;action=edit&amp;redlink=1" TargetMode="External"/><Relationship Id="rId4" Type="http://schemas.openxmlformats.org/officeDocument/2006/relationships/hyperlink" Target="http://uk.wikipedia.org/wiki/%D0%86%D1%81%D0%BF%D0%B0%D0%BD%D1%81%D1%8C%D0%BA%D0%B8%D0%B9_%D0%B3%D1%80%D0%B8%D0%BF" TargetMode="External"/><Relationship Id="rId9" Type="http://schemas.openxmlformats.org/officeDocument/2006/relationships/hyperlink" Target="http://uk.wikipedia.org/w/index.php?title=%D0%90%D0%B7%D1%96%D0%B9%D1%81%D1%8C%D0%BA%D0%B8%D0%B9_%D0%B3%D1%80%D0%B8%D0%BF&amp;action=edit&amp;redlink=1" TargetMode="External"/><Relationship Id="rId14" Type="http://schemas.openxmlformats.org/officeDocument/2006/relationships/hyperlink" Target="http://uk.wikipedia.org/wiki/%D0%93%D1%80%D0%B8%D0%BF_%D0%BF%D1%82%D0%B0%D1%88%D0%B8%D0%BD%D0%B8%D0%B9" TargetMode="External"/><Relationship Id="rId22" Type="http://schemas.openxmlformats.org/officeDocument/2006/relationships/hyperlink" Target="http://uk.wikipedia.org/w/index.php?title=H10N7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0%D0%B7%D1%96%D0%B9%D1%81%D1%8C%D0%BA%D0%B8%D0%B9_%D0%B3%D1%80%D0%B8%D0%BF&amp;action=edit&amp;redlink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1%D0%B2%D0%B8%D0%BD%D1%8F%D1%87%D0%B8%D0%B9_%D0%B3%D1%80%D0%B8%D0%BF" TargetMode="External"/><Relationship Id="rId5" Type="http://schemas.openxmlformats.org/officeDocument/2006/relationships/hyperlink" Target="http://uk.wikipedia.org/w/index.php?title=%D0%93%D0%BE%D0%BD%D0%BA%D0%BE%D0%BD%D0%B7%D1%8C%D0%BA%D0%B8%D0%B9_%D0%B3%D1%80%D0%B8%D0%BF&amp;action=edit&amp;redlink=1" TargetMode="External"/><Relationship Id="rId4" Type="http://schemas.openxmlformats.org/officeDocument/2006/relationships/hyperlink" Target="http://uk.wikipedia.org/wiki/%D0%86%D1%81%D0%BF%D0%B0%D0%BD%D1%81%D1%8C%D0%BA%D0%B8%D0%B9_%D0%B3%D1%80%D0%B8%D0%B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642918"/>
            <a:ext cx="668311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тему: </a:t>
            </a:r>
          </a:p>
          <a:p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Віруси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грипу</a:t>
            </a:r>
            <a:endParaRPr lang="uk-U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44" y="4000504"/>
            <a:ext cx="3143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Уршеджук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Юліана</a:t>
            </a:r>
            <a:endParaRPr lang="ru-RU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Admin\Рабочий стол\imageresiz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5286412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wallpapers_1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096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/>
              <a:t>Симптоми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вимагають</a:t>
            </a:r>
            <a:r>
              <a:rPr lang="ru-RU" sz="2000" i="1" dirty="0"/>
              <a:t> </a:t>
            </a:r>
            <a:r>
              <a:rPr lang="ru-RU" sz="2000" i="1" dirty="0" err="1"/>
              <a:t>лікування</a:t>
            </a:r>
            <a:r>
              <a:rPr lang="ru-RU" sz="2000" i="1" dirty="0"/>
              <a:t> </a:t>
            </a:r>
            <a:r>
              <a:rPr lang="ru-RU" sz="2000" i="1" dirty="0" err="1"/>
              <a:t>вдома</a:t>
            </a:r>
            <a:endParaRPr lang="uk-UA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14356"/>
            <a:ext cx="45005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При появі перших симптомів грипу хвора людина обов'язково повинна залишатися вдома, щоб не провокувати ускладнення власної хвороби і не наражати інших людей на небезпеку, смертельну для деяких з них. Такими симптомами є:</a:t>
            </a:r>
          </a:p>
          <a:p>
            <a:pPr algn="ctr"/>
            <a:r>
              <a:rPr lang="uk-UA" sz="2000" dirty="0" smtClean="0"/>
              <a:t>підвищена температура тіла;</a:t>
            </a:r>
          </a:p>
          <a:p>
            <a:pPr algn="ctr"/>
            <a:r>
              <a:rPr lang="uk-UA" sz="2000" dirty="0" smtClean="0"/>
              <a:t>біль у горлі (фарингіт);</a:t>
            </a:r>
          </a:p>
          <a:p>
            <a:pPr algn="ctr"/>
            <a:r>
              <a:rPr lang="uk-UA" sz="2000" dirty="0" smtClean="0"/>
              <a:t>кашель;</a:t>
            </a:r>
          </a:p>
          <a:p>
            <a:pPr algn="ctr"/>
            <a:r>
              <a:rPr lang="uk-UA" sz="2000" dirty="0" smtClean="0"/>
              <a:t>нежить;</a:t>
            </a:r>
          </a:p>
          <a:p>
            <a:pPr algn="ctr"/>
            <a:r>
              <a:rPr lang="uk-UA" sz="2000" dirty="0" smtClean="0"/>
              <a:t>біль у м'язах.</a:t>
            </a:r>
          </a:p>
          <a:p>
            <a:pPr algn="ctr"/>
            <a:r>
              <a:rPr lang="uk-UA" sz="2000" dirty="0" smtClean="0"/>
              <a:t>Призначене лікарем симптоматичне лікування у домашніх умовах може бути достатнім для одужання. Якщо стан хворого не погіршується, необхідно продовжувати лікування вдома до повного </a:t>
            </a:r>
            <a:r>
              <a:rPr lang="uk-UA" sz="2000" dirty="0" err="1" smtClean="0"/>
              <a:t>зникненнясимптомів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4291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wallpapers_1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/>
              <a:t>Симптоми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вимагають</a:t>
            </a:r>
            <a:r>
              <a:rPr lang="ru-RU" sz="2000" i="1" dirty="0"/>
              <a:t> </a:t>
            </a:r>
            <a:r>
              <a:rPr lang="ru-RU" sz="2000" i="1" dirty="0" err="1"/>
              <a:t>термінової</a:t>
            </a:r>
            <a:r>
              <a:rPr lang="ru-RU" sz="2000" i="1" dirty="0"/>
              <a:t> </a:t>
            </a:r>
            <a:r>
              <a:rPr lang="ru-RU" sz="2000" i="1" dirty="0" err="1"/>
              <a:t>госпіталізації</a:t>
            </a:r>
            <a:endParaRPr lang="uk-UA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235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 smtClean="0"/>
              <a:t>Якщо стан хворого погіршується, не варто зволікати із госпіталізацією, оскільки тепер під загрозою перебуває його життя. Необхідно викликати швидку медичну допомогу, якщо виявлені будь-які з цих симптомів:</a:t>
            </a:r>
          </a:p>
          <a:p>
            <a:pPr algn="ctr"/>
            <a:r>
              <a:rPr lang="uk-UA" sz="2000" dirty="0" smtClean="0"/>
              <a:t>сильна блідість або посиніння обличчя;</a:t>
            </a:r>
          </a:p>
          <a:p>
            <a:pPr algn="ctr"/>
            <a:r>
              <a:rPr lang="uk-UA" sz="2000" dirty="0" smtClean="0"/>
              <a:t>ускладнене дихання</a:t>
            </a:r>
          </a:p>
          <a:p>
            <a:pPr algn="ctr"/>
            <a:r>
              <a:rPr lang="uk-UA" sz="2000" dirty="0" smtClean="0"/>
              <a:t>висока температура тіла, що довго не знижується;</a:t>
            </a:r>
          </a:p>
          <a:p>
            <a:pPr algn="ctr"/>
            <a:r>
              <a:rPr lang="uk-UA" sz="2000" dirty="0" smtClean="0"/>
              <a:t>багаторазове блювання та випорожнення;</a:t>
            </a:r>
          </a:p>
          <a:p>
            <a:pPr algn="ctr"/>
            <a:r>
              <a:rPr lang="uk-UA" sz="2000" dirty="0" smtClean="0"/>
              <a:t>порушення свідомості — надмірна сонливість чи збудженість;</a:t>
            </a:r>
          </a:p>
          <a:p>
            <a:pPr algn="ctr"/>
            <a:r>
              <a:rPr lang="uk-UA" sz="2000" dirty="0" smtClean="0"/>
              <a:t>болі у грудній клітці</a:t>
            </a:r>
          </a:p>
          <a:p>
            <a:pPr algn="ctr"/>
            <a:r>
              <a:rPr lang="uk-UA" sz="2000" dirty="0" smtClean="0"/>
              <a:t>домішки крові у мокротинні;</a:t>
            </a:r>
          </a:p>
          <a:p>
            <a:pPr algn="ctr"/>
            <a:r>
              <a:rPr lang="uk-UA" sz="2000" dirty="0" smtClean="0"/>
              <a:t>падіння артеріального тиску.</a:t>
            </a:r>
          </a:p>
          <a:p>
            <a:pPr algn="ctr"/>
            <a:r>
              <a:rPr lang="uk-UA" sz="2000" dirty="0" smtClean="0"/>
              <a:t>Продовжувати лікування вдома за наявності цих симптомів небезпечно. Затримка із госпіталізацією може призвести до смерті хворого.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00042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Юліанене\проект\wallpapers_1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991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85860"/>
            <a:ext cx="392905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/>
              <a:t>Грип</a:t>
            </a:r>
            <a:r>
              <a:rPr lang="uk-UA" sz="2400" dirty="0" smtClean="0"/>
              <a:t> — гостра вірусна інфекційна хвороба з періодичним епідемічним поширенням, що характеризується ураженням верхніх дихальних шляхів з переважанням </a:t>
            </a:r>
            <a:r>
              <a:rPr lang="uk-UA" sz="2400" dirty="0" err="1" smtClean="0"/>
              <a:t>трахеобронхіту</a:t>
            </a:r>
            <a:r>
              <a:rPr lang="uk-UA" sz="2400" dirty="0" smtClean="0"/>
              <a:t> та вираженою інтоксикацією з гарячкою.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 smtClean="0"/>
              <a:t>Мікрографія</a:t>
            </a:r>
            <a:r>
              <a:rPr lang="uk-UA" dirty="0" smtClean="0"/>
              <a:t> вірусу грипу, збільшена приблизно у сто тисяч разів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5728"/>
            <a:ext cx="521494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wallpapers_1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0042"/>
            <a:ext cx="38576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Грип має симптоми, схожі з іншими гострими респіраторними вірусними інфекціями (ГРВІ), але є набагато </a:t>
            </a:r>
            <a:r>
              <a:rPr lang="uk-UA" sz="2400" dirty="0" err="1" smtClean="0"/>
              <a:t>небезпечнішим</a:t>
            </a:r>
            <a:r>
              <a:rPr lang="uk-UA" sz="2400" dirty="0" smtClean="0"/>
              <a:t>. Тому перші ж симптоми ГРВІ вимагають особливої уваги. Найчастішим ускладненням грипу стає пневмонія, яка іноді може лише за 4-5 днів призвести до смерті хворого. Серцева недостатність також нерідко розвивається внаслідок ускладнень грипу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, </a:t>
            </a:r>
            <a:r>
              <a:rPr lang="ru-RU" dirty="0" smtClean="0"/>
              <a:t>модель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США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66"/>
            <a:ext cx="50006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wallpapers_1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24288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Епідемії грипу трапляються щорік, зазвичай в холодну пору року і приголомшують до 15% населення земної кулі ( до 500 млн. чоловік, 2 мільйони з яких вмирають). У Росії щорік реєструють від 27,3 до 41,2 млн. хворих грипом. 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Вакцинація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</a:t>
            </a:r>
            <a:r>
              <a:rPr lang="ru-RU" dirty="0" err="1" smtClean="0"/>
              <a:t>Військово-морських</a:t>
            </a:r>
            <a:r>
              <a:rPr lang="ru-RU" dirty="0" smtClean="0"/>
              <a:t> </a:t>
            </a:r>
            <a:r>
              <a:rPr lang="ru-RU" dirty="0"/>
              <a:t>сил США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71480"/>
            <a:ext cx="6143636" cy="553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wallpapers_1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7358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За класифікацією вірусів, вірус грипу відноситься до </a:t>
            </a:r>
            <a:r>
              <a:rPr lang="uk-UA" sz="2000" dirty="0" err="1" smtClean="0"/>
              <a:t>РНК-вірусів</a:t>
            </a:r>
            <a:r>
              <a:rPr lang="uk-UA" sz="2000" dirty="0" smtClean="0"/>
              <a:t> родини </a:t>
            </a:r>
            <a:r>
              <a:rPr lang="uk-UA" sz="2000" dirty="0" err="1" smtClean="0"/>
              <a:t>ортоміксовірусів</a:t>
            </a:r>
            <a:r>
              <a:rPr lang="uk-UA" sz="2000" dirty="0" smtClean="0"/>
              <a:t> та включає три </a:t>
            </a:r>
            <a:r>
              <a:rPr lang="uk-UA" sz="2000" dirty="0" err="1" smtClean="0"/>
              <a:t>серотипи</a:t>
            </a:r>
            <a:r>
              <a:rPr lang="uk-UA" sz="2000" dirty="0" smtClean="0"/>
              <a:t> А, В, С.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6441" y="285728"/>
            <a:ext cx="1450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/>
              <a:t>Типи</a:t>
            </a:r>
            <a:r>
              <a:rPr lang="ru-RU" sz="2000" b="1" dirty="0"/>
              <a:t> </a:t>
            </a:r>
            <a:r>
              <a:rPr lang="ru-RU" sz="2000" b="1" dirty="0" err="1"/>
              <a:t>вірусу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285860"/>
            <a:ext cx="1655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/>
              <a:t>Вірус</a:t>
            </a:r>
            <a:r>
              <a:rPr lang="ru-RU" sz="2000" b="1" dirty="0"/>
              <a:t> </a:t>
            </a:r>
            <a:r>
              <a:rPr lang="ru-RU" sz="2000" b="1" dirty="0" err="1"/>
              <a:t>грипу</a:t>
            </a:r>
            <a:r>
              <a:rPr lang="ru-RU" sz="2000" b="1" dirty="0"/>
              <a:t> </a:t>
            </a:r>
            <a:r>
              <a:rPr lang="en-US" sz="2000" b="1" dirty="0"/>
              <a:t>A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14488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Дикі водоплавні птахи є природними носіями великої різноманітності грипи А. Іноді віруси передаються на інші види, що може викликати спалахи грипу серед домашньої птиці або спричинити пандемію грипу серед </a:t>
            </a:r>
            <a:r>
              <a:rPr lang="uk-UA" dirty="0" err="1" smtClean="0"/>
              <a:t>людей.Тип</a:t>
            </a:r>
            <a:r>
              <a:rPr lang="uk-UA" dirty="0" smtClean="0"/>
              <a:t> вірусу є найбільш вірулентний та патогенний для людини серед трьох типів грипу і може призвести до серйозніших захворювань. Є декілька різновидностей вірусу грипу А розділених на різні </a:t>
            </a:r>
            <a:r>
              <a:rPr lang="uk-UA" dirty="0" err="1" smtClean="0"/>
              <a:t>серотипи</a:t>
            </a:r>
            <a:r>
              <a:rPr lang="uk-UA" dirty="0" smtClean="0"/>
              <a:t> на основі антитіл до цих вірусів. </a:t>
            </a:r>
            <a:r>
              <a:rPr lang="uk-UA" dirty="0" err="1" smtClean="0"/>
              <a:t>Серотипи</a:t>
            </a:r>
            <a:r>
              <a:rPr lang="uk-UA" dirty="0" smtClean="0"/>
              <a:t>, які були виявлені в людей, впорядковані за кількістю відомих людських смертей під час пандемії, є:</a:t>
            </a:r>
          </a:p>
          <a:p>
            <a:r>
              <a:rPr lang="uk-UA" dirty="0" smtClean="0">
                <a:hlinkClick r:id="rId3" tooltip="A/H1N1"/>
              </a:rPr>
              <a:t>H1N1</a:t>
            </a:r>
            <a:r>
              <a:rPr lang="uk-UA" dirty="0" smtClean="0"/>
              <a:t>, який спричинив </a:t>
            </a:r>
            <a:r>
              <a:rPr lang="uk-UA" dirty="0" smtClean="0">
                <a:hlinkClick r:id="rId4" tooltip="Іспанський грип"/>
              </a:rPr>
              <a:t>Іспанський грип</a:t>
            </a:r>
            <a:r>
              <a:rPr lang="uk-UA" dirty="0" smtClean="0"/>
              <a:t> в </a:t>
            </a:r>
            <a:r>
              <a:rPr lang="uk-UA" dirty="0" smtClean="0">
                <a:hlinkClick r:id="rId5" tooltip="1918"/>
              </a:rPr>
              <a:t>1918</a:t>
            </a:r>
            <a:r>
              <a:rPr lang="uk-UA" dirty="0" smtClean="0"/>
              <a:t> та </a:t>
            </a:r>
            <a:r>
              <a:rPr lang="uk-UA" dirty="0" smtClean="0">
                <a:hlinkClick r:id="rId6" tooltip="Свинячий грип"/>
              </a:rPr>
              <a:t>Свинячий грип</a:t>
            </a:r>
            <a:r>
              <a:rPr lang="uk-UA" dirty="0" smtClean="0"/>
              <a:t> в </a:t>
            </a:r>
            <a:r>
              <a:rPr lang="uk-UA" dirty="0" smtClean="0">
                <a:hlinkClick r:id="rId7" tooltip="2009"/>
              </a:rPr>
              <a:t>2009</a:t>
            </a:r>
            <a:r>
              <a:rPr lang="uk-UA" dirty="0" smtClean="0"/>
              <a:t>.</a:t>
            </a:r>
          </a:p>
          <a:p>
            <a:r>
              <a:rPr lang="uk-UA" dirty="0" smtClean="0">
                <a:hlinkClick r:id="rId8" tooltip="H2N2 (ще не написана)"/>
              </a:rPr>
              <a:t>H2N2</a:t>
            </a:r>
            <a:r>
              <a:rPr lang="uk-UA" dirty="0" smtClean="0"/>
              <a:t>, який спричинив </a:t>
            </a:r>
            <a:r>
              <a:rPr lang="uk-UA" dirty="0" smtClean="0">
                <a:hlinkClick r:id="rId9" tooltip="Азійський грип (ще не написана)"/>
              </a:rPr>
              <a:t>Азійський грип</a:t>
            </a:r>
            <a:r>
              <a:rPr lang="uk-UA" dirty="0" smtClean="0"/>
              <a:t> в </a:t>
            </a:r>
            <a:r>
              <a:rPr lang="uk-UA" dirty="0" smtClean="0">
                <a:hlinkClick r:id="rId10" tooltip="1957"/>
              </a:rPr>
              <a:t>1957</a:t>
            </a:r>
            <a:r>
              <a:rPr lang="uk-UA" dirty="0" smtClean="0"/>
              <a:t>.</a:t>
            </a:r>
          </a:p>
          <a:p>
            <a:r>
              <a:rPr lang="uk-UA" dirty="0" smtClean="0">
                <a:hlinkClick r:id="rId11" tooltip="H3N2 (ще не написана)"/>
              </a:rPr>
              <a:t>H3N2</a:t>
            </a:r>
            <a:r>
              <a:rPr lang="uk-UA" dirty="0" smtClean="0"/>
              <a:t>, який спричинив </a:t>
            </a:r>
            <a:r>
              <a:rPr lang="uk-UA" dirty="0" smtClean="0">
                <a:hlinkClick r:id="rId12" tooltip="Гонконгівський грип (ще не написана)"/>
              </a:rPr>
              <a:t>Гонконгівський грип</a:t>
            </a:r>
            <a:r>
              <a:rPr lang="uk-UA" dirty="0" smtClean="0"/>
              <a:t> в </a:t>
            </a:r>
            <a:r>
              <a:rPr lang="uk-UA" dirty="0" smtClean="0">
                <a:hlinkClick r:id="rId13" tooltip="1968"/>
              </a:rPr>
              <a:t>1968</a:t>
            </a:r>
            <a:r>
              <a:rPr lang="uk-UA" dirty="0" smtClean="0"/>
              <a:t>.</a:t>
            </a:r>
          </a:p>
          <a:p>
            <a:r>
              <a:rPr lang="uk-UA" dirty="0" smtClean="0">
                <a:hlinkClick r:id="rId14" tooltip="Грип пташиний"/>
              </a:rPr>
              <a:t>H5N1</a:t>
            </a:r>
            <a:r>
              <a:rPr lang="uk-UA" dirty="0" smtClean="0"/>
              <a:t>, який спричинив </a:t>
            </a:r>
            <a:r>
              <a:rPr lang="uk-UA" dirty="0" smtClean="0">
                <a:hlinkClick r:id="rId14" tooltip="Грип пташиний"/>
              </a:rPr>
              <a:t>Пташиний грип</a:t>
            </a:r>
            <a:r>
              <a:rPr lang="uk-UA" dirty="0" smtClean="0"/>
              <a:t>.</a:t>
            </a:r>
          </a:p>
          <a:p>
            <a:r>
              <a:rPr lang="uk-UA" dirty="0" smtClean="0">
                <a:hlinkClick r:id="rId15" tooltip="H7N7 (ще не написана)"/>
              </a:rPr>
              <a:t>H7N7</a:t>
            </a:r>
            <a:r>
              <a:rPr lang="uk-UA" dirty="0" smtClean="0"/>
              <a:t>, який має незвичайний </a:t>
            </a:r>
            <a:r>
              <a:rPr lang="uk-UA" dirty="0" smtClean="0">
                <a:hlinkClick r:id="rId16" tooltip="Зооноз"/>
              </a:rPr>
              <a:t>зоонозний</a:t>
            </a:r>
            <a:r>
              <a:rPr lang="uk-UA" dirty="0" smtClean="0"/>
              <a:t> потенціал.</a:t>
            </a:r>
          </a:p>
          <a:p>
            <a:r>
              <a:rPr lang="uk-UA" dirty="0" smtClean="0">
                <a:hlinkClick r:id="rId17" tooltip="H1N2 (ще не написана)"/>
              </a:rPr>
              <a:t>H1N2</a:t>
            </a:r>
            <a:r>
              <a:rPr lang="uk-UA" dirty="0" smtClean="0"/>
              <a:t>, </a:t>
            </a:r>
            <a:r>
              <a:rPr lang="uk-UA" dirty="0" smtClean="0">
                <a:hlinkClick r:id="rId18" tooltip="Ендемія"/>
              </a:rPr>
              <a:t>ендемічний</a:t>
            </a:r>
            <a:r>
              <a:rPr lang="uk-UA" dirty="0" smtClean="0"/>
              <a:t> у людей, свиней і птиці.</a:t>
            </a:r>
          </a:p>
          <a:p>
            <a:r>
              <a:rPr lang="en-US" dirty="0" smtClean="0">
                <a:hlinkClick r:id="rId19" tooltip="H9N2 (ще не написана)"/>
              </a:rPr>
              <a:t>H9N2</a:t>
            </a:r>
            <a:endParaRPr lang="en-US" dirty="0"/>
          </a:p>
          <a:p>
            <a:r>
              <a:rPr lang="en-US" dirty="0">
                <a:hlinkClick r:id="rId20" tooltip="H7N2 (ще не написана)"/>
              </a:rPr>
              <a:t>H7N2</a:t>
            </a:r>
            <a:endParaRPr lang="en-US" dirty="0"/>
          </a:p>
          <a:p>
            <a:r>
              <a:rPr lang="en-US" dirty="0">
                <a:hlinkClick r:id="rId21" tooltip="H7N3 (ще не написана)"/>
              </a:rPr>
              <a:t>H7N3</a:t>
            </a:r>
            <a:endParaRPr lang="en-US" dirty="0"/>
          </a:p>
          <a:p>
            <a:r>
              <a:rPr lang="en-US" dirty="0">
                <a:hlinkClick r:id="rId22" tooltip="H10N7 (ще не написана)"/>
              </a:rPr>
              <a:t>H10N7</a:t>
            </a:r>
            <a:endParaRPr lang="en-US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wallpapers_1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142852"/>
            <a:ext cx="1643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/>
              <a:t>Вірус</a:t>
            </a:r>
            <a:r>
              <a:rPr lang="ru-RU" sz="2000" b="1" dirty="0"/>
              <a:t> </a:t>
            </a:r>
            <a:r>
              <a:rPr lang="ru-RU" sz="2000" b="1" dirty="0" err="1"/>
              <a:t>грипу</a:t>
            </a:r>
            <a:r>
              <a:rPr lang="ru-RU" sz="2000" b="1" dirty="0"/>
              <a:t> </a:t>
            </a:r>
            <a:r>
              <a:rPr lang="en-US" sz="2000" b="1" dirty="0"/>
              <a:t>B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8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Цей вірус майже виключно вражає людей і є менш поширений, ніж вірус грипу A. Тільки деякі тварини, як відомо, уразливі до вірусу грипу B, Ластоногі та </a:t>
            </a:r>
            <a:r>
              <a:rPr lang="uk-UA" dirty="0" err="1" smtClean="0"/>
              <a:t>Фретки</a:t>
            </a:r>
            <a:r>
              <a:rPr lang="uk-UA" dirty="0" smtClean="0"/>
              <a:t>. Цей тип грипу </a:t>
            </a:r>
            <a:r>
              <a:rPr lang="uk-UA" dirty="0" err="1" smtClean="0"/>
              <a:t>мутує</a:t>
            </a:r>
            <a:r>
              <a:rPr lang="uk-UA" dirty="0" smtClean="0"/>
              <a:t> в 2-3 рази повільніше, ніж вірус тип A і, отже, менш генетично різноманітний, тільки з одним </a:t>
            </a:r>
            <a:r>
              <a:rPr lang="uk-UA" dirty="0" err="1" smtClean="0"/>
              <a:t>серотипом</a:t>
            </a:r>
            <a:r>
              <a:rPr lang="uk-UA" dirty="0" smtClean="0"/>
              <a:t>. Як результат, це відсутність антигенної відмінності, ступінь імунітету до грипу B, як правило, набутий в ранньому віці. Тим не менш, грип B </a:t>
            </a:r>
            <a:r>
              <a:rPr lang="uk-UA" dirty="0" err="1" smtClean="0"/>
              <a:t>мутує</a:t>
            </a:r>
            <a:r>
              <a:rPr lang="uk-UA" dirty="0" smtClean="0"/>
              <a:t> таким чином, що є не під силу стійкому </a:t>
            </a:r>
            <a:r>
              <a:rPr lang="uk-UA" dirty="0" err="1" smtClean="0"/>
              <a:t>імунітету.Це</a:t>
            </a:r>
            <a:r>
              <a:rPr lang="uk-UA" dirty="0" smtClean="0"/>
              <a:t> призвело до зниження швидкості антигенних змін, в поєднанні з обмеженим колом потенційних носіїв вірусу, гарантує, що пандемії грипу В не відбудеться.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928934"/>
            <a:ext cx="1488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Вірус</a:t>
            </a:r>
            <a:r>
              <a:rPr lang="ru-RU" b="1" dirty="0"/>
              <a:t> </a:t>
            </a:r>
            <a:r>
              <a:rPr lang="ru-RU" b="1" dirty="0" err="1"/>
              <a:t>грипу</a:t>
            </a:r>
            <a:r>
              <a:rPr lang="ru-RU" b="1" dirty="0"/>
              <a:t> </a:t>
            </a:r>
            <a:r>
              <a:rPr lang="en-US" b="1" dirty="0"/>
              <a:t>C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35756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Вірус грипу C, який заражає людей, собак і свиней, іноді викликаючи важкі захворювання і локальні епідемії.</a:t>
            </a:r>
            <a:r>
              <a:rPr lang="uk-UA" baseline="30000" dirty="0"/>
              <a:t> </a:t>
            </a:r>
            <a:r>
              <a:rPr lang="uk-UA" dirty="0" smtClean="0"/>
              <a:t>Проте, грип C зустрічається рідше, ніж інші види, і зазвичай викликає тільки легке захворювання у дітей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92933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середньому</a:t>
            </a:r>
            <a:r>
              <a:rPr lang="ru-RU" sz="2400" dirty="0"/>
              <a:t> </a:t>
            </a:r>
            <a:r>
              <a:rPr lang="ru-RU" sz="2400" dirty="0" err="1"/>
              <a:t>щороку</a:t>
            </a:r>
            <a:r>
              <a:rPr lang="ru-RU" sz="2400" dirty="0"/>
              <a:t> </a:t>
            </a:r>
            <a:r>
              <a:rPr lang="ru-RU" sz="2400" dirty="0" err="1"/>
              <a:t>в</a:t>
            </a:r>
            <a:r>
              <a:rPr lang="ru-RU" sz="2400" dirty="0"/>
              <a:t>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помирає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180 до 200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віком</a:t>
            </a:r>
            <a:r>
              <a:rPr lang="ru-RU" sz="2400" dirty="0"/>
              <a:t> до одного року</a:t>
            </a:r>
            <a:endParaRPr lang="uk-UA" sz="24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wallpapers_1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wallpapers_1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214290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Останні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пандемії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грипу</a:t>
            </a:r>
            <a:endParaRPr lang="uk-UA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928670"/>
          <a:ext cx="8001060" cy="55721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00265"/>
                <a:gridCol w="2000265"/>
                <a:gridCol w="2000265"/>
                <a:gridCol w="2000265"/>
              </a:tblGrid>
              <a:tr h="919723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пандемії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Смертей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Підтип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грипу</a:t>
                      </a:r>
                      <a:endParaRPr lang="uk-UA" dirty="0"/>
                    </a:p>
                  </a:txBody>
                  <a:tcPr/>
                </a:tc>
              </a:tr>
              <a:tr h="973549">
                <a:tc>
                  <a:txBody>
                    <a:bodyPr/>
                    <a:lstStyle/>
                    <a:p>
                      <a:r>
                        <a:rPr lang="ru-RU" sz="1800" b="1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tooltip="Азійський грип (ще не написана)"/>
                        </a:rPr>
                        <a:t>Азійський</a:t>
                      </a:r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tooltip="Азійський грип (ще не написана)"/>
                        </a:rPr>
                        <a:t> </a:t>
                      </a:r>
                      <a:r>
                        <a:rPr lang="ru-RU" sz="1800" b="1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tooltip="Азійський грип (ще не написана)"/>
                        </a:rPr>
                        <a:t>грип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1889-90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H2N2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dirty="0" smtClean="0"/>
                        <a:t>(</a:t>
                      </a:r>
                      <a:r>
                        <a:rPr lang="ru-RU" dirty="0" err="1" smtClean="0"/>
                        <a:t>імовірно</a:t>
                      </a:r>
                      <a:r>
                        <a:rPr lang="ru-RU" dirty="0" smtClean="0"/>
                        <a:t>)</a:t>
                      </a:r>
                      <a:endParaRPr lang="uk-UA" dirty="0"/>
                    </a:p>
                  </a:txBody>
                  <a:tcPr/>
                </a:tc>
              </a:tr>
              <a:tr h="919723">
                <a:tc>
                  <a:txBody>
                    <a:bodyPr/>
                    <a:lstStyle/>
                    <a:p>
                      <a:r>
                        <a:rPr lang="ru-RU" sz="1800" b="1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tooltip="Іспанський грип"/>
                        </a:rPr>
                        <a:t>Іспанський</a:t>
                      </a:r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tooltip="Іспанський грип"/>
                        </a:rPr>
                        <a:t> </a:t>
                      </a:r>
                      <a:r>
                        <a:rPr lang="ru-RU" sz="1800" b="1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tooltip="Іспанський грип"/>
                        </a:rPr>
                        <a:t>грип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1918-20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50 </a:t>
                      </a:r>
                      <a:r>
                        <a:rPr lang="ru-RU" sz="1800" b="0" i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uk-UA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H1N1</a:t>
                      </a:r>
                      <a:endParaRPr lang="uk-UA" u="none" dirty="0"/>
                    </a:p>
                  </a:txBody>
                  <a:tcPr/>
                </a:tc>
              </a:tr>
              <a:tr h="919723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tooltip="Азійський грип (ще не написана)"/>
                        </a:rPr>
                        <a:t>Азійський</a:t>
                      </a:r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tooltip="Азійський грип (ще не написана)"/>
                        </a:rPr>
                        <a:t> </a:t>
                      </a:r>
                      <a:r>
                        <a:rPr lang="ru-RU" sz="1800" b="1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tooltip="Азійський грип (ще не написана)"/>
                        </a:rPr>
                        <a:t>грип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1957-58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 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2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H2N2</a:t>
                      </a:r>
                      <a:endParaRPr lang="uk-UA" dirty="0"/>
                    </a:p>
                  </a:txBody>
                  <a:tcPr/>
                </a:tc>
              </a:tr>
              <a:tr h="919723">
                <a:tc>
                  <a:txBody>
                    <a:bodyPr/>
                    <a:lstStyle/>
                    <a:p>
                      <a:pPr algn="l"/>
                      <a:r>
                        <a:rPr lang="ru-RU" b="1" u="sng" dirty="0" err="1">
                          <a:solidFill>
                            <a:srgbClr val="A55858"/>
                          </a:solidFill>
                          <a:hlinkClick r:id="rId5" tooltip="Гонконзький грип (ще не написана)"/>
                        </a:rPr>
                        <a:t>Гонконзький</a:t>
                      </a:r>
                      <a:r>
                        <a:rPr lang="ru-RU" b="1" u="sng" dirty="0">
                          <a:solidFill>
                            <a:srgbClr val="A55858"/>
                          </a:solidFill>
                          <a:hlinkClick r:id="rId5" tooltip="Гонконзький грип (ще не написана)"/>
                        </a:rPr>
                        <a:t> </a:t>
                      </a:r>
                      <a:r>
                        <a:rPr lang="ru-RU" b="1" u="sng" dirty="0" err="1">
                          <a:solidFill>
                            <a:srgbClr val="A55858"/>
                          </a:solidFill>
                          <a:hlinkClick r:id="rId5" tooltip="Гонконзький грип (ще не написана)"/>
                        </a:rPr>
                        <a:t>грип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1968-69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H3N2</a:t>
                      </a:r>
                      <a:endParaRPr lang="uk-UA" dirty="0"/>
                    </a:p>
                  </a:txBody>
                  <a:tcPr/>
                </a:tc>
              </a:tr>
              <a:tr h="919723">
                <a:tc>
                  <a:txBody>
                    <a:bodyPr/>
                    <a:lstStyle/>
                    <a:p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tooltip="Свинячий грип"/>
                        </a:rPr>
                        <a:t>Свинячий </a:t>
                      </a:r>
                      <a:r>
                        <a:rPr lang="ru-RU" sz="1800" b="1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tooltip="Свинячий грип"/>
                        </a:rPr>
                        <a:t>грип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понад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18 209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новий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H1N1</a:t>
                      </a:r>
                      <a:endParaRPr lang="uk-UA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Юліанене\проект\wallpapers_1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214290"/>
            <a:ext cx="152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Патогенез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85794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Проникнувши у верхні дихальні шляхи, вірус грипу вражає слизову оболонку, розмножуючись в епітеліальних клітинах. Виникає дистрофія клітин циліндричного епітелію, знижується бар'єрна функція слизової оболонки. Вірус грипу та його токсини потрапляють у кров, що спричиняє розвиток загального токсикозу. В органах та тканинах організму токсин вірусу вражає капіляри та дрібні кровоносні судини, а також різні відділи ЦНС та вегетативної нервової системи. Катаральні прояви у дихальних шляхах, ураження нервової системи, розлад циркуляції крові у багатьох органах (головний мозок, легені, серце, </a:t>
            </a:r>
            <a:r>
              <a:rPr lang="uk-UA" sz="2400" dirty="0" err="1" smtClean="0"/>
              <a:t>наднирники</a:t>
            </a:r>
            <a:r>
              <a:rPr lang="uk-UA" sz="2400" dirty="0" smtClean="0"/>
              <a:t> тощо) зумовлюють загальні клінічні симптоми хвороби.</a:t>
            </a:r>
            <a:endParaRPr lang="uk-UA" sz="24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310</Words>
  <Application>Microsoft Office PowerPoint</Application>
  <PresentationFormat>Экран (4:3)</PresentationFormat>
  <Paragraphs>77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2014-04-10T14:05:03Z</dcterms:created>
  <dcterms:modified xsi:type="dcterms:W3CDTF">2014-04-10T15:31:16Z</dcterms:modified>
</cp:coreProperties>
</file>