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34"/>
  </p:notesMasterIdLst>
  <p:sldIdLst>
    <p:sldId id="256" r:id="rId2"/>
    <p:sldId id="257" r:id="rId3"/>
    <p:sldId id="258" r:id="rId4"/>
    <p:sldId id="261" r:id="rId5"/>
    <p:sldId id="296" r:id="rId6"/>
    <p:sldId id="293" r:id="rId7"/>
    <p:sldId id="288" r:id="rId8"/>
    <p:sldId id="292" r:id="rId9"/>
    <p:sldId id="259" r:id="rId10"/>
    <p:sldId id="260" r:id="rId11"/>
    <p:sldId id="289" r:id="rId12"/>
    <p:sldId id="290" r:id="rId13"/>
    <p:sldId id="287" r:id="rId14"/>
    <p:sldId id="283" r:id="rId15"/>
    <p:sldId id="280" r:id="rId16"/>
    <p:sldId id="282" r:id="rId17"/>
    <p:sldId id="285" r:id="rId18"/>
    <p:sldId id="291" r:id="rId19"/>
    <p:sldId id="294" r:id="rId20"/>
    <p:sldId id="267" r:id="rId21"/>
    <p:sldId id="266" r:id="rId22"/>
    <p:sldId id="263" r:id="rId23"/>
    <p:sldId id="268" r:id="rId24"/>
    <p:sldId id="270" r:id="rId25"/>
    <p:sldId id="297" r:id="rId26"/>
    <p:sldId id="273" r:id="rId27"/>
    <p:sldId id="269" r:id="rId28"/>
    <p:sldId id="265" r:id="rId29"/>
    <p:sldId id="264" r:id="rId30"/>
    <p:sldId id="277" r:id="rId31"/>
    <p:sldId id="284" r:id="rId32"/>
    <p:sldId id="276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BB891-961E-4FD1-85D0-B4BCA146BA7F}" type="datetimeFigureOut">
              <a:rPr lang="uk-UA" smtClean="0"/>
              <a:t>23.04.2014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E7C6B-B77D-4318-A167-50B497E6302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24587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9pPr>
          </a:lstStyle>
          <a:p>
            <a:pPr eaLnBrk="1" hangingPunct="1"/>
            <a:fld id="{2FD85BB4-EB32-4CA8-AE65-7D799C5BF88B}" type="slidenum">
              <a:rPr lang="ru-RU" altLang="uk-UA" sz="1200" smtClean="0"/>
              <a:pPr eaLnBrk="1" hangingPunct="1"/>
              <a:t>15</a:t>
            </a:fld>
            <a:endParaRPr lang="ru-RU" altLang="uk-UA" sz="12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9E7C6B-B77D-4318-A167-50B497E6302A}" type="slidenum">
              <a:rPr lang="uk-UA" smtClean="0"/>
              <a:t>23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2728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Stencil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Stencil" pitchFamily="82" charset="0"/>
              </a:defRPr>
            </a:lvl9pPr>
          </a:lstStyle>
          <a:p>
            <a:pPr eaLnBrk="1" hangingPunct="1"/>
            <a:fld id="{1BFB84D6-A52D-456B-AFAF-B446624C6230}" type="slidenum">
              <a:rPr lang="ru-RU" altLang="uk-UA" sz="1200" smtClean="0"/>
              <a:pPr eaLnBrk="1" hangingPunct="1"/>
              <a:t>30</a:t>
            </a:fld>
            <a:endParaRPr lang="ru-RU" altLang="uk-UA" sz="1200" smtClean="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uk-UA" altLang="uk-UA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699804"/>
            <a:ext cx="9144000" cy="1745420"/>
          </a:xfrm>
        </p:spPr>
        <p:txBody>
          <a:bodyPr/>
          <a:lstStyle/>
          <a:p>
            <a:r>
              <a:rPr lang="uk-UA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Шкода від зловживання тютюном</a:t>
            </a:r>
            <a:endParaRPr lang="uk-UA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276872"/>
            <a:ext cx="8305800" cy="1138060"/>
          </a:xfrm>
        </p:spPr>
        <p:txBody>
          <a:bodyPr/>
          <a:lstStyle/>
          <a:p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Тютюнопаління</a:t>
            </a:r>
            <a:endParaRPr lang="uk-UA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780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Nikolay\Desktop\Куріння\2131788405_daf9c6cb57_o-463x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28" y="908720"/>
            <a:ext cx="4031346" cy="569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08720"/>
            <a:ext cx="8260080" cy="4572000"/>
          </a:xfrm>
        </p:spPr>
        <p:txBody>
          <a:bodyPr/>
          <a:lstStyle/>
          <a:p>
            <a:pPr lvl="0"/>
            <a:r>
              <a:rPr lang="uk-UA" sz="2800" dirty="0" smtClean="0">
                <a:solidFill>
                  <a:srgbClr val="252525"/>
                </a:solidFill>
                <a:latin typeface="Arimo"/>
              </a:rPr>
              <a:t>воду </a:t>
            </a:r>
            <a:r>
              <a:rPr lang="uk-UA" sz="2800" dirty="0">
                <a:solidFill>
                  <a:srgbClr val="252525"/>
                </a:solidFill>
                <a:latin typeface="Arimo"/>
              </a:rPr>
              <a:t>(1,4 %), </a:t>
            </a:r>
            <a:endParaRPr lang="uk-UA" sz="2800" dirty="0" smtClean="0">
              <a:solidFill>
                <a:srgbClr val="252525"/>
              </a:solidFill>
              <a:latin typeface="Arimo"/>
            </a:endParaRPr>
          </a:p>
          <a:p>
            <a:pPr lvl="0"/>
            <a:r>
              <a:rPr lang="uk-UA" sz="2800" dirty="0" smtClean="0">
                <a:solidFill>
                  <a:srgbClr val="252525"/>
                </a:solidFill>
                <a:latin typeface="Arimo"/>
              </a:rPr>
              <a:t>гліцерин </a:t>
            </a:r>
            <a:r>
              <a:rPr lang="uk-UA" sz="2800" dirty="0">
                <a:solidFill>
                  <a:srgbClr val="252525"/>
                </a:solidFill>
                <a:latin typeface="Arimo"/>
              </a:rPr>
              <a:t>та спирти (0,1 %), </a:t>
            </a:r>
            <a:endParaRPr lang="uk-UA" sz="2800" dirty="0" smtClean="0">
              <a:solidFill>
                <a:srgbClr val="252525"/>
              </a:solidFill>
              <a:latin typeface="Arimo"/>
            </a:endParaRPr>
          </a:p>
          <a:p>
            <a:pPr lvl="0"/>
            <a:r>
              <a:rPr lang="uk-UA" sz="2800" dirty="0" smtClean="0">
                <a:solidFill>
                  <a:srgbClr val="252525"/>
                </a:solidFill>
                <a:latin typeface="Arimo"/>
              </a:rPr>
              <a:t>альдегіди </a:t>
            </a:r>
            <a:r>
              <a:rPr lang="uk-UA" sz="2800" dirty="0">
                <a:solidFill>
                  <a:srgbClr val="252525"/>
                </a:solidFill>
                <a:latin typeface="Arimo"/>
              </a:rPr>
              <a:t>і кетони (0,1 %), </a:t>
            </a:r>
            <a:endParaRPr lang="uk-UA" sz="2800" dirty="0" smtClean="0">
              <a:solidFill>
                <a:srgbClr val="252525"/>
              </a:solidFill>
              <a:latin typeface="Arimo"/>
            </a:endParaRPr>
          </a:p>
          <a:p>
            <a:pPr lvl="0"/>
            <a:r>
              <a:rPr lang="uk-UA" sz="2800" dirty="0" smtClean="0">
                <a:solidFill>
                  <a:srgbClr val="252525"/>
                </a:solidFill>
                <a:latin typeface="Arimo"/>
              </a:rPr>
              <a:t>вуглеводні </a:t>
            </a:r>
            <a:r>
              <a:rPr lang="uk-UA" sz="2800" dirty="0">
                <a:solidFill>
                  <a:srgbClr val="252525"/>
                </a:solidFill>
                <a:latin typeface="Arimo"/>
              </a:rPr>
              <a:t>(0,1 %), </a:t>
            </a:r>
            <a:endParaRPr lang="uk-UA" sz="2800" dirty="0" smtClean="0">
              <a:solidFill>
                <a:srgbClr val="252525"/>
              </a:solidFill>
              <a:latin typeface="Arimo"/>
            </a:endParaRPr>
          </a:p>
          <a:p>
            <a:pPr lvl="0"/>
            <a:r>
              <a:rPr lang="uk-UA" sz="2800" dirty="0" smtClean="0">
                <a:solidFill>
                  <a:srgbClr val="252525"/>
                </a:solidFill>
                <a:latin typeface="Arimo"/>
              </a:rPr>
              <a:t>феноли </a:t>
            </a:r>
            <a:r>
              <a:rPr lang="uk-UA" sz="2800" dirty="0">
                <a:solidFill>
                  <a:srgbClr val="252525"/>
                </a:solidFill>
                <a:latin typeface="Arimo"/>
              </a:rPr>
              <a:t>(0,003 %), </a:t>
            </a:r>
            <a:endParaRPr lang="uk-UA" sz="2800" dirty="0" smtClean="0">
              <a:solidFill>
                <a:srgbClr val="252525"/>
              </a:solidFill>
              <a:latin typeface="Arimo"/>
            </a:endParaRPr>
          </a:p>
          <a:p>
            <a:pPr lvl="0"/>
            <a:r>
              <a:rPr lang="uk-UA" sz="2800" dirty="0" smtClean="0">
                <a:solidFill>
                  <a:srgbClr val="252525"/>
                </a:solidFill>
                <a:latin typeface="Arimo"/>
              </a:rPr>
              <a:t>нікотин </a:t>
            </a:r>
            <a:r>
              <a:rPr lang="uk-UA" sz="2800" dirty="0">
                <a:solidFill>
                  <a:srgbClr val="252525"/>
                </a:solidFill>
                <a:latin typeface="Arimo"/>
              </a:rPr>
              <a:t>(0,002 %) </a:t>
            </a:r>
            <a:endParaRPr lang="uk-UA" sz="2800" dirty="0">
              <a:solidFill>
                <a:prstClr val="black"/>
              </a:solidFill>
            </a:endParaRP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9036496" cy="12192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uk-UA" sz="4400" dirty="0">
                <a:solidFill>
                  <a:schemeClr val="tx1"/>
                </a:solidFill>
                <a:latin typeface="Arimo"/>
              </a:rPr>
              <a:t>Аерозольна фракція диму включає:</a:t>
            </a:r>
            <a:br>
              <a:rPr lang="uk-UA" sz="4400" dirty="0">
                <a:solidFill>
                  <a:schemeClr val="tx1"/>
                </a:solidFill>
                <a:latin typeface="Arimo"/>
              </a:rPr>
            </a:br>
            <a:endParaRPr lang="uk-UA" sz="4400" dirty="0">
              <a:solidFill>
                <a:schemeClr val="tx1"/>
              </a:solidFill>
            </a:endParaRPr>
          </a:p>
        </p:txBody>
      </p:sp>
      <p:pic>
        <p:nvPicPr>
          <p:cNvPr id="15362" name="Picture 2" descr="http://www.credo-ua.org/wp-content/uploads/2009/07/1-1f76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96" y="3933056"/>
            <a:ext cx="4279304" cy="266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4751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2544" y="188640"/>
            <a:ext cx="4680520" cy="1152128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Тютюн - наркотик</a:t>
            </a:r>
            <a:br>
              <a:rPr lang="uk-UA" b="1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748" y="699105"/>
            <a:ext cx="8964488" cy="4309939"/>
          </a:xfrm>
        </p:spPr>
        <p:txBody>
          <a:bodyPr>
            <a:normAutofit/>
          </a:bodyPr>
          <a:lstStyle/>
          <a:p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Зараз вже немає жодних сумнівів: тютюн — це також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наркотик. 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Цей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препарат існує у різних формах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вживання: тютюн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трубок, сигари, цигарки,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жувальний та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нюхальний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тютюн.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Спільним є те, що саме нікотин несе відповідальність за шкідливу наркотичну дію.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Nikolay\Desktop\Куріння\5-vsekh-zabolevani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01008"/>
            <a:ext cx="4283968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ikolay\Desktop\Куріння\Tsygare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954016" cy="2705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8685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ikolay\Desktop\Куріння\vystavili-vlasti-schet-za-tabachnyy-dy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10060"/>
            <a:ext cx="5904656" cy="336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0"/>
            <a:ext cx="7155904" cy="836712"/>
          </a:xfrm>
        </p:spPr>
        <p:txBody>
          <a:bodyPr/>
          <a:lstStyle/>
          <a:p>
            <a:r>
              <a:rPr lang="uk-UA" dirty="0" smtClean="0"/>
              <a:t>Тютюновий ефект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54526"/>
            <a:ext cx="8914576" cy="4525963"/>
          </a:xfrm>
        </p:spPr>
        <p:txBody>
          <a:bodyPr>
            <a:normAutofit/>
          </a:bodyPr>
          <a:lstStyle/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тих, хто палить цигарки, за дуже короткий час настає ефект звикання. </a:t>
            </a: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Приємне </a:t>
            </a:r>
            <a:r>
              <a:rPr lang="uk-UA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розслаблювальне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відчуття швидко зникає – виникає необхідність у відчутті «задоволення», тому кинути палити насправді  дуже складно. 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Nikolay\Desktop\Куріння\k_126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6973">
            <a:off x="3592944" y="3541533"/>
            <a:ext cx="5270480" cy="279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841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700808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rgbClr val="FF0000"/>
                </a:solidFill>
              </a:rPr>
              <a:t>Країни світу за споживанням сигарет на душу населення (тільки дорослі, дані по населенню за 2010 рік)</a:t>
            </a:r>
            <a:endParaRPr lang="uk-UA" sz="3200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928992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85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6416"/>
            <a:ext cx="8352928" cy="900336"/>
          </a:xfrm>
        </p:spPr>
        <p:txBody>
          <a:bodyPr/>
          <a:lstStyle/>
          <a:p>
            <a:r>
              <a:rPr lang="uk-UA" dirty="0" smtClean="0"/>
              <a:t>Ставлення до паління в Україні</a:t>
            </a:r>
            <a:endParaRPr lang="uk-UA" dirty="0"/>
          </a:p>
        </p:txBody>
      </p:sp>
      <p:pic>
        <p:nvPicPr>
          <p:cNvPr id="18434" name="Picture 2" descr="C:\Users\Nikolay\Desktop\image012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08720"/>
            <a:ext cx="8640960" cy="556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417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C:\Users\Nikolay\Desktop\s419x0-pr-13109165939-13109173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0" y="352872"/>
            <a:ext cx="8421336" cy="602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382421"/>
      </p:ext>
    </p:extLst>
  </p:cSld>
  <p:clrMapOvr>
    <a:masterClrMapping/>
  </p:clrMapOvr>
  <p:transition spd="slow"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152128"/>
          </a:xfrm>
        </p:spPr>
        <p:txBody>
          <a:bodyPr>
            <a:normAutofit/>
          </a:bodyPr>
          <a:lstStyle/>
          <a:p>
            <a:pPr algn="ctr"/>
            <a:r>
              <a:rPr lang="uk-UA" altLang="uk-UA" sz="3200" b="1" dirty="0" smtClean="0">
                <a:solidFill>
                  <a:schemeClr val="tx1"/>
                </a:solidFill>
              </a:rPr>
              <a:t>Україна - на другому місці у світі по курінню цигарок</a:t>
            </a:r>
            <a:endParaRPr lang="uk-UA" altLang="uk-UA" sz="3200" b="1" dirty="0">
              <a:solidFill>
                <a:schemeClr val="tx1"/>
              </a:solidFill>
            </a:endParaRPr>
          </a:p>
        </p:txBody>
      </p:sp>
      <p:pic>
        <p:nvPicPr>
          <p:cNvPr id="38916" name="Picture 4" descr="statistika_stran_po_kureni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835292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81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9252520" cy="919767"/>
          </a:xfrm>
        </p:spPr>
        <p:txBody>
          <a:bodyPr>
            <a:noAutofit/>
          </a:bodyPr>
          <a:lstStyle/>
          <a:p>
            <a:r>
              <a:rPr lang="uk-UA" sz="5400" dirty="0" smtClean="0">
                <a:solidFill>
                  <a:schemeClr val="bg1"/>
                </a:solidFill>
              </a:rPr>
              <a:t>Хвороби, викликані курінням</a:t>
            </a:r>
            <a:endParaRPr lang="uk-UA" sz="5400" dirty="0">
              <a:solidFill>
                <a:schemeClr val="bg1"/>
              </a:solidFill>
            </a:endParaRPr>
          </a:p>
        </p:txBody>
      </p:sp>
      <p:pic>
        <p:nvPicPr>
          <p:cNvPr id="25602" name="Picture 2" descr="https://encrypted-tbn2.gstatic.com/images?q=tbn:ANd9GcQLxqfv7EixIbkLvRzwnkzfE8ym45jobjH_xyoiuMSyBvl0bGUr2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371" y="1052736"/>
            <a:ext cx="7992888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kyiv.man.gov.ua/upload/image/IMG_106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39" y="878239"/>
            <a:ext cx="8568952" cy="560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836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pics.livejournal.com/falkoner/pic/001fy3t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04" y="188640"/>
            <a:ext cx="8496944" cy="276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3474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37104" y="2564904"/>
            <a:ext cx="8892480" cy="4305280"/>
          </a:xfrm>
        </p:spPr>
        <p:txBody>
          <a:bodyPr anchor="ctr"/>
          <a:lstStyle/>
          <a:p>
            <a:r>
              <a:rPr lang="uk-UA" altLang="uk-UA" sz="3200" dirty="0" smtClean="0">
                <a:solidFill>
                  <a:srgbClr val="C00000"/>
                </a:solidFill>
              </a:rPr>
              <a:t>Миттєві  </a:t>
            </a:r>
            <a:r>
              <a:rPr lang="uk-UA" altLang="uk-UA" sz="3200" dirty="0">
                <a:solidFill>
                  <a:srgbClr val="C00000"/>
                </a:solidFill>
              </a:rPr>
              <a:t>негативні наслідки: </a:t>
            </a:r>
            <a:r>
              <a:rPr lang="uk-UA" altLang="uk-UA" sz="2800" dirty="0">
                <a:solidFill>
                  <a:schemeClr val="bg1"/>
                </a:solidFill>
              </a:rPr>
              <a:t>прискорення серцевих скорочень, підвищення кров'яного тиску, подразнення тканин гортані, очей, потрапляння чадного газу в кров</a:t>
            </a:r>
            <a:r>
              <a:rPr lang="uk-UA" altLang="uk-UA" sz="2800" dirty="0" smtClean="0">
                <a:solidFill>
                  <a:schemeClr val="bg1"/>
                </a:solidFill>
              </a:rPr>
              <a:t>.</a:t>
            </a:r>
            <a:br>
              <a:rPr lang="uk-UA" altLang="uk-UA" sz="2800" dirty="0" smtClean="0">
                <a:solidFill>
                  <a:schemeClr val="bg1"/>
                </a:solidFill>
              </a:rPr>
            </a:br>
            <a:r>
              <a:rPr lang="uk-UA" altLang="uk-UA" sz="3200" dirty="0">
                <a:solidFill>
                  <a:schemeClr val="bg1"/>
                </a:solidFill>
              </a:rPr>
              <a:t/>
            </a:r>
            <a:br>
              <a:rPr lang="uk-UA" altLang="uk-UA" sz="3200" dirty="0">
                <a:solidFill>
                  <a:schemeClr val="bg1"/>
                </a:solidFill>
              </a:rPr>
            </a:br>
            <a:r>
              <a:rPr lang="uk-UA" altLang="uk-UA" sz="3200" dirty="0">
                <a:solidFill>
                  <a:srgbClr val="C00000"/>
                </a:solidFill>
              </a:rPr>
              <a:t>Тривалі негативні наслідки: </a:t>
            </a:r>
            <a:r>
              <a:rPr lang="uk-UA" altLang="uk-UA" sz="2800" dirty="0">
                <a:solidFill>
                  <a:schemeClr val="bg1"/>
                </a:solidFill>
              </a:rPr>
              <a:t>рак легенів, шлунка, підшлункової залози, жовчного міхура, захворювання серця,  виразка шлунка,  хронічний бронхіт, погіршується зір, знижується гострота слуху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1560" y="188640"/>
            <a:ext cx="7776864" cy="794008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 smtClean="0"/>
              <a:t>Негативні наслідки від куріння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260836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34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3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ikolay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764704"/>
            <a:ext cx="722940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92999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4400" dirty="0" smtClean="0"/>
              <a:t>Вплив куріння на фізіологію людини</a:t>
            </a:r>
            <a:endParaRPr lang="uk-UA" sz="4400" dirty="0"/>
          </a:p>
        </p:txBody>
      </p:sp>
    </p:spTree>
    <p:extLst>
      <p:ext uri="{BB962C8B-B14F-4D97-AF65-F5344CB8AC3E}">
        <p14:creationId xmlns:p14="http://schemas.microsoft.com/office/powerpoint/2010/main" val="221970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144000" cy="3168352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Тютюнопалíння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паління</a:t>
            </a:r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 — набута шкідлива звичка вдихання диму тліючого висушеного листя тютюну.</a:t>
            </a:r>
            <a:r>
              <a:rPr lang="uk-UA" altLang="uk-UA" sz="2400" dirty="0" smtClean="0">
                <a:solidFill>
                  <a:prstClr val="white"/>
                </a:solidFill>
              </a:rPr>
              <a:t> </a:t>
            </a:r>
          </a:p>
          <a:p>
            <a:r>
              <a:rPr lang="uk-UA" altLang="uk-UA" sz="2400" dirty="0" smtClean="0">
                <a:solidFill>
                  <a:prstClr val="white"/>
                </a:solidFill>
              </a:rPr>
              <a:t>Найбільш важливим компонентом тютюнового диму є нікотин. </a:t>
            </a:r>
          </a:p>
          <a:p>
            <a:r>
              <a:rPr lang="uk-UA" altLang="uk-UA" sz="2400" dirty="0" smtClean="0">
                <a:solidFill>
                  <a:prstClr val="white"/>
                </a:solidFill>
              </a:rPr>
              <a:t>Регулярне вживання нікотину викликає </a:t>
            </a:r>
            <a:r>
              <a:rPr lang="uk-UA" altLang="uk-UA" sz="2400" i="1" dirty="0" smtClean="0"/>
              <a:t>залежність</a:t>
            </a:r>
            <a:r>
              <a:rPr lang="uk-UA" altLang="uk-UA" sz="2400" dirty="0" smtClean="0">
                <a:solidFill>
                  <a:prstClr val="white"/>
                </a:solidFill>
              </a:rPr>
              <a:t>. </a:t>
            </a:r>
          </a:p>
          <a:p>
            <a:r>
              <a:rPr lang="uk-UA" altLang="uk-UA" sz="2400" dirty="0" smtClean="0">
                <a:solidFill>
                  <a:prstClr val="white"/>
                </a:solidFill>
              </a:rPr>
              <a:t>Паління тютюну завдає тривалої шкоди здоров'ю курців, та оточуючих їх людей.</a:t>
            </a: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0"/>
            <a:ext cx="6552728" cy="764704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таке </a:t>
            </a:r>
            <a:r>
              <a:rPr lang="uk-UA" sz="40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тютюнопалíння</a:t>
            </a:r>
            <a:r>
              <a:rPr lang="uk-UA" sz="4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://www.credo-ua.org/wp-content/uploads/2010/04/smok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4021">
            <a:off x="361048" y="3994213"/>
            <a:ext cx="4149756" cy="242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nashemisto.if.ua/images/stories/smok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17032"/>
            <a:ext cx="380464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748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4" y="803920"/>
            <a:ext cx="8964488" cy="2841104"/>
          </a:xfrm>
        </p:spPr>
        <p:txBody>
          <a:bodyPr/>
          <a:lstStyle/>
          <a:p>
            <a:r>
              <a:rPr lang="uk-UA" dirty="0">
                <a:latin typeface="Arimo"/>
              </a:rPr>
              <a:t>Більше 80 % хворих, що є </a:t>
            </a:r>
            <a:r>
              <a:rPr lang="uk-UA" dirty="0" smtClean="0">
                <a:latin typeface="Arimo"/>
              </a:rPr>
              <a:t>запеклими курцями, страждають </a:t>
            </a:r>
            <a:r>
              <a:rPr lang="uk-UA" dirty="0">
                <a:latin typeface="Arimo"/>
              </a:rPr>
              <a:t>хронічним захворюванням шлунку та дванадцятипалої </a:t>
            </a:r>
            <a:r>
              <a:rPr lang="uk-UA" dirty="0" smtClean="0">
                <a:latin typeface="Arimo"/>
              </a:rPr>
              <a:t>кишки. </a:t>
            </a:r>
          </a:p>
          <a:p>
            <a:r>
              <a:rPr lang="uk-UA" dirty="0" smtClean="0">
                <a:latin typeface="Arimo"/>
              </a:rPr>
              <a:t>Доведено</a:t>
            </a:r>
            <a:r>
              <a:rPr lang="uk-UA" dirty="0">
                <a:latin typeface="Arimo"/>
              </a:rPr>
              <a:t>, що куріння негативно впливає і на процес лікування виразки.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-29304"/>
            <a:ext cx="4320480" cy="794008"/>
          </a:xfrm>
        </p:spPr>
        <p:txBody>
          <a:bodyPr>
            <a:normAutofit/>
          </a:bodyPr>
          <a:lstStyle/>
          <a:p>
            <a:r>
              <a:rPr lang="uk-UA" sz="4400" dirty="0" smtClean="0"/>
              <a:t>Виразка шлунку</a:t>
            </a:r>
            <a:endParaRPr lang="uk-UA" sz="4400" dirty="0"/>
          </a:p>
        </p:txBody>
      </p:sp>
      <p:pic>
        <p:nvPicPr>
          <p:cNvPr id="5122" name="Picture 2" descr="http://www.wz.lviv.ua/images/articles/2013/06/big/3364e43146cf7117783a7b56a5bac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68960"/>
            <a:ext cx="4896544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edcollege.te.ua/sayt1/Lecturs/Patanatjmia/04Puhlina.files/image0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068960"/>
            <a:ext cx="305538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30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861048"/>
            <a:ext cx="9144000" cy="2996952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Arimo"/>
              </a:rPr>
              <a:t>Масове </a:t>
            </a:r>
            <a:r>
              <a:rPr lang="uk-UA" sz="2400" dirty="0" smtClean="0">
                <a:latin typeface="Arimo"/>
              </a:rPr>
              <a:t>поширення куріння </a:t>
            </a:r>
            <a:r>
              <a:rPr lang="uk-UA" sz="2400" dirty="0">
                <a:latin typeface="Arimo"/>
              </a:rPr>
              <a:t>є однією з головних причин широкого розповсюдження серцево-судинних захворювань. </a:t>
            </a:r>
            <a:endParaRPr lang="uk-UA" sz="2400" dirty="0" smtClean="0">
              <a:latin typeface="Arimo"/>
            </a:endParaRPr>
          </a:p>
          <a:p>
            <a:r>
              <a:rPr lang="uk-UA" sz="2400" dirty="0" smtClean="0">
                <a:latin typeface="Arimo"/>
              </a:rPr>
              <a:t>У курців, </a:t>
            </a:r>
            <a:r>
              <a:rPr lang="uk-UA" sz="2400" dirty="0">
                <a:latin typeface="Arimo"/>
              </a:rPr>
              <a:t>на відміну від </a:t>
            </a:r>
            <a:r>
              <a:rPr lang="uk-UA" sz="2400" dirty="0" smtClean="0">
                <a:latin typeface="Arimo"/>
              </a:rPr>
              <a:t>некурящих, в </a:t>
            </a:r>
            <a:r>
              <a:rPr lang="uk-UA" sz="2400" dirty="0">
                <a:latin typeface="Arimo"/>
              </a:rPr>
              <a:t>2-3 рази частіше розвивається </a:t>
            </a:r>
            <a:r>
              <a:rPr lang="uk-UA" sz="2400" dirty="0" smtClean="0">
                <a:latin typeface="Arimo"/>
              </a:rPr>
              <a:t>інфаркт, </a:t>
            </a:r>
            <a:r>
              <a:rPr lang="uk-UA" sz="2400" dirty="0">
                <a:latin typeface="Arimo"/>
              </a:rPr>
              <a:t>передінфарктний стан, стенокардія та інші захворювання </a:t>
            </a:r>
            <a:r>
              <a:rPr lang="uk-UA" sz="2400" dirty="0" smtClean="0">
                <a:latin typeface="Arimo"/>
              </a:rPr>
              <a:t>серця.</a:t>
            </a:r>
            <a:r>
              <a:rPr lang="uk-UA" sz="2400" dirty="0">
                <a:latin typeface="Arimo"/>
              </a:rPr>
              <a:t> </a:t>
            </a:r>
            <a:r>
              <a:rPr lang="uk-UA" sz="2400" dirty="0" smtClean="0">
                <a:latin typeface="Arimo"/>
              </a:rPr>
              <a:t> </a:t>
            </a:r>
          </a:p>
          <a:p>
            <a:r>
              <a:rPr lang="uk-UA" sz="2400" dirty="0" smtClean="0">
                <a:latin typeface="Arimo"/>
              </a:rPr>
              <a:t>Більше </a:t>
            </a:r>
            <a:r>
              <a:rPr lang="uk-UA" sz="2400" dirty="0">
                <a:latin typeface="Arimo"/>
              </a:rPr>
              <a:t>50 % </a:t>
            </a:r>
            <a:r>
              <a:rPr lang="uk-UA" sz="2400" dirty="0" smtClean="0">
                <a:latin typeface="Arimo"/>
              </a:rPr>
              <a:t>захворювань</a:t>
            </a:r>
            <a:r>
              <a:rPr lang="uk-UA" sz="2400" dirty="0">
                <a:latin typeface="Arimo"/>
              </a:rPr>
              <a:t>, що є</a:t>
            </a:r>
            <a:r>
              <a:rPr lang="uk-UA" sz="2400" dirty="0" smtClean="0">
                <a:latin typeface="Arimo"/>
              </a:rPr>
              <a:t> </a:t>
            </a:r>
            <a:r>
              <a:rPr lang="uk-UA" sz="2400" dirty="0">
                <a:latin typeface="Arimo"/>
              </a:rPr>
              <a:t>причиною смерті курців, </a:t>
            </a:r>
            <a:r>
              <a:rPr lang="uk-UA" sz="2400" dirty="0" smtClean="0">
                <a:latin typeface="Arimo"/>
              </a:rPr>
              <a:t>припадає на серцево-судинні захворювання.</a:t>
            </a:r>
            <a:endParaRPr lang="uk-UA" sz="2400" b="0" i="0" dirty="0">
              <a:effectLst/>
              <a:latin typeface="Arimo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7" y="1568"/>
            <a:ext cx="7560841" cy="691128"/>
          </a:xfrm>
        </p:spPr>
        <p:txBody>
          <a:bodyPr>
            <a:normAutofit fontScale="90000"/>
          </a:bodyPr>
          <a:lstStyle/>
          <a:p>
            <a:r>
              <a:rPr lang="uk-UA" sz="4400" dirty="0">
                <a:solidFill>
                  <a:schemeClr val="tx1"/>
                </a:solidFill>
                <a:latin typeface="Arimo"/>
              </a:rPr>
              <a:t>С</a:t>
            </a:r>
            <a:r>
              <a:rPr lang="uk-UA" sz="4400" dirty="0" smtClean="0">
                <a:solidFill>
                  <a:schemeClr val="tx1"/>
                </a:solidFill>
                <a:latin typeface="Arimo"/>
              </a:rPr>
              <a:t>ерцево-судинні захворювання</a:t>
            </a:r>
            <a:endParaRPr lang="uk-UA" sz="4400" dirty="0">
              <a:solidFill>
                <a:schemeClr val="tx1"/>
              </a:solidFill>
            </a:endParaRPr>
          </a:p>
        </p:txBody>
      </p:sp>
      <p:pic>
        <p:nvPicPr>
          <p:cNvPr id="20484" name="Picture 4" descr="http://ilife-news.com/uploads/posts/2013-11/1385111122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8602">
            <a:off x="244808" y="681430"/>
            <a:ext cx="3600400" cy="302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usorchid.com/wp-content/imeges/001/atero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700733"/>
            <a:ext cx="4752528" cy="3173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000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501008"/>
            <a:ext cx="8784976" cy="3357344"/>
          </a:xfrm>
        </p:spPr>
        <p:txBody>
          <a:bodyPr>
            <a:normAutofit/>
          </a:bodyPr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Головною причиною виникнення і розвитку «тютюнового» кашлю стають краплі дьогтю, що осіли в легенях. </a:t>
            </a: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Речовини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містяться в тютюновому димі викликають запалення 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епітелію.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призводить до підвищеного виділення 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слизу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що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пов'язаний із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виділенням мокроти при кашлі.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0"/>
            <a:ext cx="4320480" cy="764704"/>
          </a:xfrm>
        </p:spPr>
        <p:txBody>
          <a:bodyPr>
            <a:noAutofit/>
          </a:bodyPr>
          <a:lstStyle/>
          <a:p>
            <a:r>
              <a:rPr lang="uk-UA" sz="4400" dirty="0" smtClean="0"/>
              <a:t>Кашель у курців</a:t>
            </a:r>
            <a:endParaRPr lang="uk-UA" sz="4400" dirty="0"/>
          </a:p>
        </p:txBody>
      </p:sp>
      <p:pic>
        <p:nvPicPr>
          <p:cNvPr id="17410" name="Picture 2" descr="C:\Users\Nikolay\Desktop\_a_close_up_of_a_lung_X-ray_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9" y="764703"/>
            <a:ext cx="4176464" cy="279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Nikolay\Desktop\3833820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48817">
            <a:off x="4733392" y="594982"/>
            <a:ext cx="4177297" cy="263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960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74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77072"/>
            <a:ext cx="9144000" cy="2780928"/>
          </a:xfrm>
        </p:spPr>
        <p:txBody>
          <a:bodyPr>
            <a:normAutofit/>
          </a:bodyPr>
          <a:lstStyle/>
          <a:p>
            <a:r>
              <a:rPr lang="uk-UA" sz="2400" dirty="0" smtClean="0">
                <a:latin typeface="Arimo"/>
              </a:rPr>
              <a:t>Справа </a:t>
            </a:r>
            <a:r>
              <a:rPr lang="uk-UA" sz="2400" dirty="0">
                <a:latin typeface="Arimo"/>
              </a:rPr>
              <a:t>в тому, що у 48 % курців і 8 % тих, хто палив в минулому шкіра має блідо-сірий колір та більш виражені </a:t>
            </a:r>
            <a:r>
              <a:rPr lang="uk-UA" sz="2400" dirty="0" smtClean="0">
                <a:latin typeface="Arimo"/>
              </a:rPr>
              <a:t>зморшки, шкірні хвороби та вугрі! </a:t>
            </a:r>
          </a:p>
          <a:p>
            <a:r>
              <a:rPr lang="uk-UA" sz="2400" dirty="0" smtClean="0">
                <a:latin typeface="Arimo"/>
              </a:rPr>
              <a:t>У </a:t>
            </a:r>
            <a:r>
              <a:rPr lang="uk-UA" sz="2400" dirty="0">
                <a:latin typeface="Arimo"/>
              </a:rPr>
              <a:t>курців еластин (білок, що відповідає за еластичність та відновлення тканин) стає щільнішим та фрагментованим. </a:t>
            </a:r>
            <a:endParaRPr lang="uk-UA" sz="2400" dirty="0" smtClean="0">
              <a:latin typeface="Arimo"/>
            </a:endParaRPr>
          </a:p>
          <a:p>
            <a:r>
              <a:rPr lang="uk-UA" sz="2400" dirty="0" smtClean="0">
                <a:latin typeface="Arimo"/>
              </a:rPr>
              <a:t>Таких </a:t>
            </a:r>
            <a:r>
              <a:rPr lang="uk-UA" sz="2400" dirty="0">
                <a:latin typeface="Arimo"/>
              </a:rPr>
              <a:t>змін не помічено у некурящих </a:t>
            </a:r>
            <a:r>
              <a:rPr lang="uk-UA" sz="2400" dirty="0" smtClean="0">
                <a:latin typeface="Arimo"/>
              </a:rPr>
              <a:t>людей.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30480"/>
            <a:ext cx="4546848" cy="662216"/>
          </a:xfrm>
        </p:spPr>
        <p:txBody>
          <a:bodyPr>
            <a:normAutofit fontScale="90000"/>
          </a:bodyPr>
          <a:lstStyle/>
          <a:p>
            <a:r>
              <a:rPr lang="uk-UA" sz="4400" dirty="0" smtClean="0">
                <a:solidFill>
                  <a:schemeClr val="tx1"/>
                </a:solidFill>
                <a:latin typeface="Arimo"/>
              </a:rPr>
              <a:t>«Обличчя </a:t>
            </a:r>
            <a:r>
              <a:rPr lang="uk-UA" sz="4400" dirty="0">
                <a:solidFill>
                  <a:schemeClr val="tx1"/>
                </a:solidFill>
                <a:latin typeface="Arimo"/>
              </a:rPr>
              <a:t>курця»</a:t>
            </a:r>
            <a:endParaRPr lang="uk-UA" sz="4400" dirty="0">
              <a:solidFill>
                <a:schemeClr val="tx1"/>
              </a:solidFill>
            </a:endParaRPr>
          </a:p>
        </p:txBody>
      </p:sp>
      <p:pic>
        <p:nvPicPr>
          <p:cNvPr id="23554" name="Picture 2" descr="http://img259.imageshack.us/img259/3006/smirupo1146831667i42056gj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640512"/>
            <a:ext cx="4366200" cy="3330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ttps://encrypted-tbn3.gstatic.com/images?q=tbn:ANd9GcR-eIfFJ7VmpOrgafZZCl7TuQ6bwu33-bn05hXp4YquD0ZJUvv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3959">
            <a:off x="6161473" y="273266"/>
            <a:ext cx="2868730" cy="2286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ttps://encrypted-tbn2.gstatic.com/images?q=tbn:ANd9GcQXJYZhky6OowYcQwgolb2SIaOmvnAIpvb3Syp0P52F3ZIHxmu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6045">
            <a:off x="115501" y="439862"/>
            <a:ext cx="2356959" cy="209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0" name="Picture 8" descr="https://encrypted-tbn1.gstatic.com/images?q=tbn:ANd9GcQYHQMxaRtt4-nro3F0MUW9z4B2NdYX4zy-0ZpgqhdeeE1FyXm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" y="2671084"/>
            <a:ext cx="1921848" cy="1365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2" name="Picture 10" descr="https://encrypted-tbn0.gstatic.com/images?q=tbn:ANd9GcQnU0wdziYXurTgMs-3NBb_l8bYzKLy4NEDPs4KQshLR3iT3m-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671084"/>
            <a:ext cx="2483768" cy="149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64" name="Picture 12" descr="http://torrents.net.ua/forum/art/12/109/3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1897"/>
            <a:ext cx="9144000" cy="650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41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84136"/>
            <a:ext cx="9378632" cy="2808312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Запалена сигарета за своє «коротке життя» стає 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джерелом  диму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який діє на оточуючих. </a:t>
            </a:r>
            <a:endParaRPr lang="uk-U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Пасивні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курці змушені вдихати 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дим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палаючої 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сигарети,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поєднанні з димом, який видихає 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курець.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ВООЗ заявила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те, 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щорічно 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внаслідок пасивного куріння гинуть 600 тис. чоловік. Серед них третю частину становлять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діти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0"/>
            <a:ext cx="3475273" cy="656928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Пасивне паління</a:t>
            </a:r>
          </a:p>
        </p:txBody>
      </p:sp>
      <p:pic>
        <p:nvPicPr>
          <p:cNvPr id="7170" name="Picture 2" descr="C:\Users\Nikolay\Desktop\Куріння\1769827_3d06f8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996952"/>
            <a:ext cx="507833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Nikolay\Desktop\Куріння\1294937475_smoking_ads15_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996952"/>
            <a:ext cx="3240360" cy="366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93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5368"/>
            <a:ext cx="8784976" cy="6153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Хвороби, викликані пасивним палінням</a:t>
            </a:r>
            <a:endParaRPr lang="uk-UA" dirty="0"/>
          </a:p>
        </p:txBody>
      </p:sp>
      <p:pic>
        <p:nvPicPr>
          <p:cNvPr id="4098" name="Picture 2" descr="http://kropyva.ck.ua/files/on-pqr8ws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7944504" cy="6093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937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836712"/>
            <a:ext cx="8892480" cy="4572000"/>
          </a:xfrm>
        </p:spPr>
        <p:txBody>
          <a:bodyPr>
            <a:normAutofit/>
          </a:bodyPr>
          <a:lstStyle/>
          <a:p>
            <a:r>
              <a:rPr lang="uk-UA" b="1" i="1" dirty="0">
                <a:latin typeface="Arimo"/>
              </a:rPr>
              <a:t>П</a:t>
            </a:r>
            <a:r>
              <a:rPr lang="uk-UA" b="1" i="1" dirty="0" smtClean="0">
                <a:latin typeface="Arimo"/>
              </a:rPr>
              <a:t>аління </a:t>
            </a:r>
            <a:r>
              <a:rPr lang="uk-UA" b="1" i="1" dirty="0">
                <a:latin typeface="Arimo"/>
              </a:rPr>
              <a:t>дітей стає причиною або суттєво підвищує ризик:</a:t>
            </a:r>
          </a:p>
          <a:p>
            <a:pPr>
              <a:buFont typeface="Arial"/>
              <a:buChar char="•"/>
            </a:pPr>
            <a:r>
              <a:rPr lang="uk-UA" dirty="0">
                <a:solidFill>
                  <a:schemeClr val="bg1"/>
                </a:solidFill>
                <a:latin typeface="Arimo"/>
              </a:rPr>
              <a:t>застуд, бронхітів, пневмонії, хронічних порушень дихання, астми;</a:t>
            </a:r>
          </a:p>
          <a:p>
            <a:pPr>
              <a:buFont typeface="Arial"/>
              <a:buChar char="•"/>
            </a:pPr>
            <a:r>
              <a:rPr lang="uk-UA" dirty="0">
                <a:solidFill>
                  <a:schemeClr val="bg1"/>
                </a:solidFill>
                <a:latin typeface="Arimo"/>
              </a:rPr>
              <a:t>інфекції середнього вуха, гострого отиту, менінгіту;</a:t>
            </a:r>
          </a:p>
          <a:p>
            <a:pPr>
              <a:buFont typeface="Arial"/>
              <a:buChar char="•"/>
            </a:pPr>
            <a:r>
              <a:rPr lang="uk-UA" dirty="0">
                <a:solidFill>
                  <a:schemeClr val="bg1"/>
                </a:solidFill>
                <a:latin typeface="Arimo"/>
              </a:rPr>
              <a:t>серцево-судинних та неврологічних ускладнень;</a:t>
            </a:r>
          </a:p>
          <a:p>
            <a:pPr>
              <a:buFont typeface="Arial"/>
              <a:buChar char="•"/>
            </a:pPr>
            <a:r>
              <a:rPr lang="uk-UA" dirty="0" smtClean="0">
                <a:solidFill>
                  <a:schemeClr val="bg1"/>
                </a:solidFill>
                <a:latin typeface="Arimo"/>
              </a:rPr>
              <a:t>карієсу</a:t>
            </a:r>
            <a:endParaRPr lang="uk-UA" dirty="0">
              <a:solidFill>
                <a:schemeClr val="bg1"/>
              </a:solidFill>
              <a:latin typeface="Arimo"/>
            </a:endParaRP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172400" cy="76470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Хвороби у дітей, викликані палінням</a:t>
            </a:r>
            <a:endParaRPr lang="uk-UA" dirty="0"/>
          </a:p>
        </p:txBody>
      </p:sp>
      <p:pic>
        <p:nvPicPr>
          <p:cNvPr id="8194" name="Picture 2" descr="http://vidomosti-ua.com/photo/original-1352377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501008"/>
            <a:ext cx="504056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mediaport.ua/images/110521_7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7271">
            <a:off x="198671" y="4009553"/>
            <a:ext cx="3573979" cy="263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62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8928992" cy="5832648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uk-UA" sz="24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ількість </a:t>
            </a:r>
            <a:r>
              <a:rPr lang="uk-UA" sz="2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курців серед молоді та серед жінок продовжує </a:t>
            </a:r>
            <a:r>
              <a:rPr lang="uk-UA" sz="24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збільшуватись</a:t>
            </a:r>
            <a:r>
              <a:rPr lang="uk-UA" sz="2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400" dirty="0" smtClean="0">
              <a:solidFill>
                <a:srgbClr val="25252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Куріння </a:t>
            </a:r>
            <a:r>
              <a:rPr lang="uk-UA" sz="2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шкодить молодому поколінню, організм яких знаходиться в процесі статевого дозрівання</a:t>
            </a:r>
            <a:r>
              <a:rPr lang="uk-UA" sz="24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uk-UA" sz="2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sz="24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ідвищується ризик хвороби </a:t>
            </a:r>
            <a:r>
              <a:rPr lang="uk-UA" sz="2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тільки у </a:t>
            </a:r>
            <a:r>
              <a:rPr lang="uk-UA" sz="24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курців</a:t>
            </a:r>
            <a:r>
              <a:rPr lang="uk-UA" sz="2400" dirty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але й </a:t>
            </a:r>
            <a:r>
              <a:rPr lang="uk-UA" sz="2400" dirty="0" smtClean="0">
                <a:solidFill>
                  <a:srgbClr val="25252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нащадків. </a:t>
            </a:r>
          </a:p>
          <a:p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Отже, </a:t>
            </a:r>
            <a:r>
              <a:rPr lang="uk-UA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куріння </a:t>
            </a:r>
            <a:r>
              <a:rPr lang="uk-UA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не лише особистою </a:t>
            </a:r>
            <a:r>
              <a:rPr lang="uk-UA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справою людини, </a:t>
            </a:r>
            <a:r>
              <a:rPr lang="uk-UA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але й гострою соціальною проблемою, з якою пов'язане майбутнє всього </a:t>
            </a:r>
            <a:r>
              <a:rPr lang="uk-UA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людства.</a:t>
            </a:r>
            <a:endParaRPr lang="uk-UA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0"/>
            <a:ext cx="8398768" cy="76470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Куріння – гостра соціальна проблема!</a:t>
            </a:r>
            <a:endParaRPr lang="uk-UA" dirty="0"/>
          </a:p>
        </p:txBody>
      </p:sp>
      <p:pic>
        <p:nvPicPr>
          <p:cNvPr id="6147" name="Picture 3" descr="C:\Users\Nikolay\Desktop\Куріння\images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1908">
            <a:off x="323345" y="4441169"/>
            <a:ext cx="325869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Nikolay\Desktop\Куріння\img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976927"/>
            <a:ext cx="5040560" cy="261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99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4760" y="3933056"/>
            <a:ext cx="9144000" cy="2924944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uk-UA" dirty="0" smtClean="0">
                <a:solidFill>
                  <a:schemeClr val="bg1"/>
                </a:solidFill>
                <a:latin typeface="Arimo"/>
              </a:rPr>
              <a:t>На нашій планеті палять приблизно 1,3 мільярди людей</a:t>
            </a:r>
          </a:p>
          <a:p>
            <a:pPr>
              <a:buFont typeface="Arial"/>
              <a:buChar char="•"/>
            </a:pPr>
            <a:r>
              <a:rPr lang="uk-UA" dirty="0" smtClean="0">
                <a:solidFill>
                  <a:schemeClr val="bg1"/>
                </a:solidFill>
                <a:latin typeface="Arimo"/>
              </a:rPr>
              <a:t>За 1 секунду на Землі викурюється 300 000 цигарок</a:t>
            </a:r>
          </a:p>
          <a:p>
            <a:pPr>
              <a:buFont typeface="Arial"/>
              <a:buChar char="•"/>
            </a:pPr>
            <a:r>
              <a:rPr lang="uk-UA" dirty="0" smtClean="0">
                <a:solidFill>
                  <a:schemeClr val="bg1"/>
                </a:solidFill>
                <a:latin typeface="Arimo"/>
              </a:rPr>
              <a:t>Куріння викликає 6 % смертей в усьому світі</a:t>
            </a:r>
          </a:p>
          <a:p>
            <a:pPr>
              <a:buFont typeface="Arial"/>
              <a:buChar char="•"/>
            </a:pPr>
            <a:r>
              <a:rPr lang="uk-UA" dirty="0" smtClean="0">
                <a:solidFill>
                  <a:schemeClr val="bg1"/>
                </a:solidFill>
                <a:latin typeface="Arimo"/>
              </a:rPr>
              <a:t>Щорічно від паління вмирає 3 мільйони людей</a:t>
            </a:r>
          </a:p>
          <a:p>
            <a:pPr>
              <a:buFont typeface="Arial"/>
              <a:buChar char="•"/>
            </a:pPr>
            <a:r>
              <a:rPr lang="uk-UA" dirty="0" smtClean="0">
                <a:solidFill>
                  <a:schemeClr val="bg1"/>
                </a:solidFill>
                <a:latin typeface="Arimo"/>
              </a:rPr>
              <a:t>Загальна маса недопалків на планеті за 1 рік становить 2 520 000 тонн</a:t>
            </a:r>
          </a:p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528952" cy="620688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 smtClean="0">
                <a:solidFill>
                  <a:srgbClr val="000000"/>
                </a:solidFill>
                <a:latin typeface="Arimo"/>
              </a:rPr>
              <a:t>Куріння шкодить нашій планеті</a:t>
            </a:r>
            <a:endParaRPr lang="uk-U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20688"/>
            <a:ext cx="4968875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8748464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762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kolay\Desktop\Куріння\cf10343fe181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1768">
            <a:off x="2621579" y="4669585"/>
            <a:ext cx="5719104" cy="203853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4572000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uk-UA" sz="2400" dirty="0">
                <a:solidFill>
                  <a:schemeClr val="bg1"/>
                </a:solidFill>
                <a:latin typeface="Arimo"/>
              </a:rPr>
              <a:t>В Україні </a:t>
            </a:r>
            <a:r>
              <a:rPr lang="uk-UA" sz="2400" dirty="0" smtClean="0">
                <a:solidFill>
                  <a:schemeClr val="bg1"/>
                </a:solidFill>
                <a:latin typeface="Arimo"/>
              </a:rPr>
              <a:t>курить </a:t>
            </a:r>
            <a:r>
              <a:rPr lang="uk-UA" sz="2400" dirty="0">
                <a:solidFill>
                  <a:schemeClr val="bg1"/>
                </a:solidFill>
                <a:latin typeface="Arimo"/>
              </a:rPr>
              <a:t>45 % дорослих чоловіків і 9 % дорослих </a:t>
            </a:r>
            <a:r>
              <a:rPr lang="uk-UA" sz="2400" dirty="0" smtClean="0">
                <a:solidFill>
                  <a:schemeClr val="bg1"/>
                </a:solidFill>
                <a:latin typeface="Arimo"/>
              </a:rPr>
              <a:t>жінок</a:t>
            </a:r>
          </a:p>
          <a:p>
            <a:pPr>
              <a:buFont typeface="Arial"/>
              <a:buChar char="•"/>
            </a:pPr>
            <a:r>
              <a:rPr lang="uk-UA" sz="2400" dirty="0" smtClean="0">
                <a:solidFill>
                  <a:schemeClr val="bg1"/>
                </a:solidFill>
                <a:latin typeface="Arimo"/>
              </a:rPr>
              <a:t>серед </a:t>
            </a:r>
            <a:r>
              <a:rPr lang="uk-UA" sz="2400" dirty="0">
                <a:solidFill>
                  <a:schemeClr val="bg1"/>
                </a:solidFill>
                <a:latin typeface="Arimo"/>
              </a:rPr>
              <a:t>молоді курить 45 % юнаків і 35 % </a:t>
            </a:r>
            <a:r>
              <a:rPr lang="uk-UA" sz="2400" dirty="0" smtClean="0">
                <a:solidFill>
                  <a:schemeClr val="bg1"/>
                </a:solidFill>
                <a:latin typeface="Arimo"/>
              </a:rPr>
              <a:t>дівчат;</a:t>
            </a:r>
            <a:endParaRPr lang="uk-UA" sz="2400" dirty="0">
              <a:solidFill>
                <a:schemeClr val="bg1"/>
              </a:solidFill>
              <a:latin typeface="Arimo"/>
            </a:endParaRPr>
          </a:p>
          <a:p>
            <a:pPr>
              <a:buFont typeface="Arial"/>
              <a:buChar char="•"/>
            </a:pPr>
            <a:r>
              <a:rPr lang="uk-UA" sz="2400" dirty="0" smtClean="0">
                <a:solidFill>
                  <a:schemeClr val="bg1"/>
                </a:solidFill>
                <a:latin typeface="Arimo"/>
              </a:rPr>
              <a:t>Україна</a:t>
            </a:r>
            <a:r>
              <a:rPr lang="uk-UA" sz="2400" dirty="0">
                <a:solidFill>
                  <a:schemeClr val="bg1"/>
                </a:solidFill>
                <a:latin typeface="Arimo"/>
              </a:rPr>
              <a:t> посідає 17 місце </a:t>
            </a:r>
            <a:r>
              <a:rPr lang="uk-UA" sz="2400" dirty="0" smtClean="0">
                <a:solidFill>
                  <a:schemeClr val="bg1"/>
                </a:solidFill>
                <a:latin typeface="Arimo"/>
              </a:rPr>
              <a:t>за </a:t>
            </a:r>
            <a:r>
              <a:rPr lang="uk-UA" sz="2400" dirty="0">
                <a:solidFill>
                  <a:schemeClr val="bg1"/>
                </a:solidFill>
                <a:latin typeface="Arimo"/>
              </a:rPr>
              <a:t>кількістю курців;</a:t>
            </a:r>
          </a:p>
          <a:p>
            <a:pPr>
              <a:buFont typeface="Arial"/>
              <a:buChar char="•"/>
            </a:pPr>
            <a:r>
              <a:rPr lang="uk-UA" sz="2400" dirty="0">
                <a:solidFill>
                  <a:schemeClr val="bg1"/>
                </a:solidFill>
                <a:latin typeface="Arimo"/>
              </a:rPr>
              <a:t>Щорічно до числа курців долучаються не менш 100 000 українців;</a:t>
            </a:r>
          </a:p>
          <a:p>
            <a:pPr>
              <a:buFont typeface="Arial"/>
              <a:buChar char="•"/>
            </a:pPr>
            <a:r>
              <a:rPr lang="uk-UA" sz="2400" dirty="0">
                <a:solidFill>
                  <a:schemeClr val="bg1"/>
                </a:solidFill>
                <a:latin typeface="Arimo"/>
              </a:rPr>
              <a:t>Кожен четвертий підліток в Україні викурює першу сигарету у віці 10 років;</a:t>
            </a:r>
          </a:p>
          <a:p>
            <a:pPr>
              <a:buFont typeface="Arial"/>
              <a:buChar char="•"/>
            </a:pPr>
            <a:r>
              <a:rPr lang="uk-UA" sz="2400" dirty="0" smtClean="0">
                <a:solidFill>
                  <a:schemeClr val="bg1"/>
                </a:solidFill>
                <a:latin typeface="Arimo"/>
              </a:rPr>
              <a:t>В </a:t>
            </a:r>
            <a:r>
              <a:rPr lang="uk-UA" sz="2400" dirty="0">
                <a:solidFill>
                  <a:schemeClr val="bg1"/>
                </a:solidFill>
                <a:latin typeface="Arimo"/>
              </a:rPr>
              <a:t>Україні щороку від хвороб пов'язаних з курінням помирає 120 тисяч чоловік.</a:t>
            </a:r>
          </a:p>
          <a:p>
            <a:endParaRPr lang="uk-UA" sz="24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 fontScale="90000"/>
          </a:bodyPr>
          <a:lstStyle/>
          <a:p>
            <a:pPr algn="l"/>
            <a:r>
              <a:rPr lang="uk-UA" b="1" dirty="0">
                <a:solidFill>
                  <a:srgbClr val="000000"/>
                </a:solidFill>
                <a:latin typeface="Arimo"/>
              </a:rPr>
              <a:t>«Тютюнова» статистика </a:t>
            </a:r>
            <a:r>
              <a:rPr lang="uk-UA" b="1" dirty="0" smtClean="0">
                <a:solidFill>
                  <a:srgbClr val="000000"/>
                </a:solidFill>
                <a:latin typeface="Arimo"/>
              </a:rPr>
              <a:t>України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7451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3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717032"/>
            <a:ext cx="9144000" cy="3024336"/>
          </a:xfrm>
        </p:spPr>
        <p:txBody>
          <a:bodyPr>
            <a:normAutofit/>
          </a:bodyPr>
          <a:lstStyle/>
          <a:p>
            <a:r>
              <a:rPr lang="uk-UA" dirty="0">
                <a:latin typeface="Arimo"/>
              </a:rPr>
              <a:t> При повільному згорянні виділяється дим, що є неоднорідною (гетерогенною) </a:t>
            </a:r>
            <a:r>
              <a:rPr lang="uk-UA" dirty="0" smtClean="0">
                <a:latin typeface="Arimo"/>
              </a:rPr>
              <a:t>сумішшю. </a:t>
            </a:r>
          </a:p>
          <a:p>
            <a:r>
              <a:rPr lang="uk-UA" dirty="0" smtClean="0">
                <a:latin typeface="Arimo"/>
              </a:rPr>
              <a:t>Дим складається з </a:t>
            </a:r>
            <a:r>
              <a:rPr lang="uk-UA" dirty="0">
                <a:latin typeface="Arimo"/>
              </a:rPr>
              <a:t>60 % різних газів і 40 % мікроскопічних дьогтевих крапель (аерозолі</a:t>
            </a:r>
            <a:r>
              <a:rPr lang="uk-UA" dirty="0" smtClean="0">
                <a:latin typeface="Arimo"/>
              </a:rPr>
              <a:t>).</a:t>
            </a:r>
          </a:p>
          <a:p>
            <a:r>
              <a:rPr lang="uk-UA" dirty="0" smtClean="0">
                <a:latin typeface="Arimo"/>
              </a:rPr>
              <a:t>Загалом </a:t>
            </a:r>
            <a:r>
              <a:rPr lang="uk-UA" dirty="0">
                <a:latin typeface="Arimo"/>
              </a:rPr>
              <a:t>в ньому міститься більше 7000 хімічних </a:t>
            </a:r>
            <a:r>
              <a:rPr lang="uk-UA" dirty="0" smtClean="0">
                <a:latin typeface="Arimo"/>
              </a:rPr>
              <a:t>речовин, </a:t>
            </a:r>
            <a:r>
              <a:rPr lang="uk-UA" dirty="0">
                <a:latin typeface="Arimo"/>
              </a:rPr>
              <a:t>з </a:t>
            </a:r>
            <a:r>
              <a:rPr lang="uk-UA" dirty="0" smtClean="0">
                <a:latin typeface="Arimo"/>
              </a:rPr>
              <a:t>яких 250 </a:t>
            </a:r>
            <a:r>
              <a:rPr lang="uk-UA" dirty="0">
                <a:latin typeface="Arimo"/>
              </a:rPr>
              <a:t>відомі як шкідливі і 69 як </a:t>
            </a:r>
            <a:r>
              <a:rPr lang="uk-UA" dirty="0" smtClean="0">
                <a:latin typeface="Arimo"/>
              </a:rPr>
              <a:t>канцерогенні.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412" y="-99392"/>
            <a:ext cx="6992064" cy="1440160"/>
          </a:xfrm>
        </p:spPr>
        <p:txBody>
          <a:bodyPr>
            <a:normAutofit/>
          </a:bodyPr>
          <a:lstStyle/>
          <a:p>
            <a:pPr algn="l"/>
            <a:r>
              <a:rPr lang="uk-UA" b="1" dirty="0">
                <a:solidFill>
                  <a:srgbClr val="000000"/>
                </a:solidFill>
                <a:latin typeface="Arimo"/>
              </a:rPr>
              <a:t>Біохімія тютюнового диму</a:t>
            </a:r>
            <a:br>
              <a:rPr lang="uk-UA" b="1" dirty="0">
                <a:solidFill>
                  <a:srgbClr val="000000"/>
                </a:solidFill>
                <a:latin typeface="Arimo"/>
              </a:rPr>
            </a:br>
            <a:endParaRPr lang="uk-UA" dirty="0"/>
          </a:p>
        </p:txBody>
      </p:sp>
      <p:pic>
        <p:nvPicPr>
          <p:cNvPr id="13314" name="Picture 2" descr="http://svit24.net/images/stories/articles/2012/Zdorovie/11-2012/09/ayxbg3_w465h2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50975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033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9" name="Rectangle 3"/>
          <p:cNvSpPr>
            <a:spLocks noGrp="1" noChangeArrowheads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lnSpcReduction="10000"/>
          </a:bodyPr>
          <a:lstStyle/>
          <a:p>
            <a:r>
              <a:rPr lang="uk-UA" altLang="uk-UA" sz="4000" b="1" dirty="0" smtClean="0"/>
              <a:t>КОЖНІ </a:t>
            </a:r>
            <a:r>
              <a:rPr lang="uk-UA" altLang="uk-UA" sz="6000" b="1" dirty="0" smtClean="0">
                <a:solidFill>
                  <a:schemeClr val="bg1"/>
                </a:solidFill>
              </a:rPr>
              <a:t>10 </a:t>
            </a:r>
            <a:r>
              <a:rPr lang="uk-UA" altLang="uk-UA" sz="4000" b="1" dirty="0" smtClean="0">
                <a:solidFill>
                  <a:schemeClr val="bg1"/>
                </a:solidFill>
              </a:rPr>
              <a:t>СЕКУНД</a:t>
            </a:r>
            <a:r>
              <a:rPr lang="uk-UA" altLang="uk-UA" sz="4000" b="1" dirty="0" smtClean="0"/>
              <a:t> ВІД ПАЛІННЯ, ВМИРАЄ </a:t>
            </a:r>
            <a:r>
              <a:rPr lang="uk-UA" altLang="uk-UA" sz="6000" b="1" dirty="0" smtClean="0">
                <a:solidFill>
                  <a:schemeClr val="bg1"/>
                </a:solidFill>
              </a:rPr>
              <a:t>1 </a:t>
            </a:r>
            <a:r>
              <a:rPr lang="uk-UA" altLang="uk-UA" sz="4000" b="1" dirty="0" smtClean="0">
                <a:solidFill>
                  <a:schemeClr val="bg1"/>
                </a:solidFill>
              </a:rPr>
              <a:t>ЛЮДИНА</a:t>
            </a:r>
          </a:p>
          <a:p>
            <a:endParaRPr lang="uk-UA" altLang="uk-UA" sz="4000" b="1" dirty="0" smtClean="0"/>
          </a:p>
          <a:p>
            <a:r>
              <a:rPr lang="uk-UA" altLang="uk-UA" sz="4000" b="1" dirty="0" smtClean="0">
                <a:solidFill>
                  <a:schemeClr val="bg1"/>
                </a:solidFill>
              </a:rPr>
              <a:t>6 ЧОЛОВІК У ХВИЛИНУ</a:t>
            </a:r>
          </a:p>
          <a:p>
            <a:r>
              <a:rPr lang="uk-UA" altLang="uk-UA" sz="4000" b="1" dirty="0" smtClean="0">
                <a:solidFill>
                  <a:schemeClr val="bg1"/>
                </a:solidFill>
              </a:rPr>
              <a:t>3 000 000 ЧОЛОВІКІВ У РІК</a:t>
            </a:r>
            <a:r>
              <a:rPr lang="ru-RU" altLang="uk-UA" b="1" dirty="0" smtClean="0">
                <a:solidFill>
                  <a:srgbClr val="FF0000"/>
                </a:solidFill>
              </a:rPr>
              <a:t> </a:t>
            </a:r>
          </a:p>
          <a:p>
            <a:endParaRPr lang="ru-RU" altLang="uk-UA" b="1" dirty="0">
              <a:solidFill>
                <a:srgbClr val="FF0000"/>
              </a:solidFill>
            </a:endParaRPr>
          </a:p>
          <a:p>
            <a:pPr algn="ctr"/>
            <a:r>
              <a:rPr lang="uk-UA" altLang="uk-UA" sz="4000" b="1" dirty="0" smtClean="0">
                <a:solidFill>
                  <a:srgbClr val="FF0000"/>
                </a:solidFill>
              </a:rPr>
              <a:t>Не копай собі могилу власними руками!</a:t>
            </a:r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67544" y="116632"/>
            <a:ext cx="8229600" cy="11521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algn="ctr"/>
            <a:r>
              <a:rPr lang="uk-UA" altLang="uk-UA" sz="4400" b="1" cap="none" dirty="0" smtClean="0">
                <a:solidFill>
                  <a:srgbClr val="FF0000"/>
                </a:solidFill>
                <a:effectLst/>
              </a:rPr>
              <a:t>ТЮТЮН  </a:t>
            </a:r>
            <a:r>
              <a:rPr lang="uk-UA" altLang="uk-UA" sz="4400" b="1" dirty="0">
                <a:solidFill>
                  <a:srgbClr val="FF0000"/>
                </a:solidFill>
                <a:effectLst/>
              </a:rPr>
              <a:t>У</a:t>
            </a:r>
            <a:r>
              <a:rPr lang="uk-UA" altLang="uk-UA" sz="4400" b="1" cap="none" dirty="0" smtClean="0">
                <a:solidFill>
                  <a:srgbClr val="FF0000"/>
                </a:solidFill>
                <a:effectLst/>
              </a:rPr>
              <a:t>БИВАЄ!!!</a:t>
            </a:r>
            <a:endParaRPr lang="ru-RU" altLang="uk-UA" sz="4400" b="1" cap="none" dirty="0" smtClean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446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6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6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6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6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9" grpId="0" build="p"/>
      <p:bldP spid="205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532440" y="1844824"/>
            <a:ext cx="8229600" cy="4572000"/>
          </a:xfrm>
        </p:spPr>
        <p:txBody>
          <a:bodyPr/>
          <a:lstStyle/>
          <a:p>
            <a:endParaRPr lang="uk-UA" dirty="0"/>
          </a:p>
        </p:txBody>
      </p:sp>
      <p:pic>
        <p:nvPicPr>
          <p:cNvPr id="19458" name="Picture 2" descr="C:\Users\Nikolay\Desktop\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400299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6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94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908721"/>
            <a:ext cx="9144000" cy="5972278"/>
          </a:xfrm>
        </p:spPr>
        <p:txBody>
          <a:bodyPr/>
          <a:lstStyle/>
          <a:p>
            <a:endParaRPr lang="uk-UA" altLang="uk-UA" sz="8800" dirty="0" smtClean="0">
              <a:latin typeface="Times New Roman" pitchFamily="18" charset="0"/>
            </a:endParaRPr>
          </a:p>
          <a:p>
            <a:pPr marL="0" indent="0" algn="ctr">
              <a:buNone/>
            </a:pPr>
            <a:r>
              <a:rPr lang="uk-UA" altLang="uk-UA" sz="8800" dirty="0" smtClean="0">
                <a:latin typeface="Times New Roman" pitchFamily="18" charset="0"/>
              </a:rPr>
              <a:t>Дякую </a:t>
            </a:r>
            <a:r>
              <a:rPr lang="uk-UA" altLang="uk-UA" sz="8800" dirty="0">
                <a:latin typeface="Times New Roman" pitchFamily="18" charset="0"/>
              </a:rPr>
              <a:t>за увагу!</a:t>
            </a:r>
          </a:p>
          <a:p>
            <a:endParaRPr lang="uk-UA" altLang="uk-UA" sz="88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01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83944"/>
            <a:ext cx="7776864" cy="4572000"/>
          </a:xfrm>
        </p:spPr>
        <p:txBody>
          <a:bodyPr/>
          <a:lstStyle/>
          <a:p>
            <a:r>
              <a:rPr lang="uk-UA" b="1" i="1" dirty="0" smtClean="0">
                <a:solidFill>
                  <a:srgbClr val="252525"/>
                </a:solidFill>
                <a:latin typeface="Arimo"/>
              </a:rPr>
              <a:t>Шкідливі речовини, що містяться в тютюновому димі й впливають на організм:</a:t>
            </a:r>
          </a:p>
          <a:p>
            <a:r>
              <a:rPr lang="uk-UA" dirty="0" smtClean="0">
                <a:solidFill>
                  <a:srgbClr val="252525"/>
                </a:solidFill>
                <a:latin typeface="Arimo"/>
              </a:rPr>
              <a:t>1</a:t>
            </a:r>
            <a:r>
              <a:rPr lang="uk-UA" dirty="0">
                <a:solidFill>
                  <a:srgbClr val="252525"/>
                </a:solidFill>
                <a:latin typeface="Arimo"/>
              </a:rPr>
              <a:t>) канцерогенні речовини; </a:t>
            </a:r>
            <a:endParaRPr lang="uk-UA" dirty="0" smtClean="0">
              <a:solidFill>
                <a:srgbClr val="252525"/>
              </a:solidFill>
              <a:latin typeface="Arimo"/>
            </a:endParaRPr>
          </a:p>
          <a:p>
            <a:r>
              <a:rPr lang="uk-UA" dirty="0" smtClean="0">
                <a:solidFill>
                  <a:srgbClr val="252525"/>
                </a:solidFill>
                <a:latin typeface="Arimo"/>
              </a:rPr>
              <a:t>2</a:t>
            </a:r>
            <a:r>
              <a:rPr lang="uk-UA" dirty="0">
                <a:solidFill>
                  <a:srgbClr val="252525"/>
                </a:solidFill>
                <a:latin typeface="Arimo"/>
              </a:rPr>
              <a:t>) подразнюючі речовини; </a:t>
            </a:r>
            <a:endParaRPr lang="uk-UA" dirty="0" smtClean="0">
              <a:solidFill>
                <a:srgbClr val="252525"/>
              </a:solidFill>
              <a:latin typeface="Arimo"/>
            </a:endParaRPr>
          </a:p>
          <a:p>
            <a:r>
              <a:rPr lang="uk-UA" dirty="0" smtClean="0">
                <a:solidFill>
                  <a:srgbClr val="252525"/>
                </a:solidFill>
                <a:latin typeface="Arimo"/>
              </a:rPr>
              <a:t>3</a:t>
            </a:r>
            <a:r>
              <a:rPr lang="uk-UA" dirty="0">
                <a:solidFill>
                  <a:srgbClr val="252525"/>
                </a:solidFill>
                <a:latin typeface="Arimo"/>
              </a:rPr>
              <a:t>) отруйні гази; </a:t>
            </a:r>
            <a:endParaRPr lang="uk-UA" dirty="0" smtClean="0">
              <a:solidFill>
                <a:srgbClr val="252525"/>
              </a:solidFill>
              <a:latin typeface="Arimo"/>
            </a:endParaRPr>
          </a:p>
          <a:p>
            <a:r>
              <a:rPr lang="uk-UA" dirty="0" smtClean="0">
                <a:solidFill>
                  <a:srgbClr val="252525"/>
                </a:solidFill>
                <a:latin typeface="Arimo"/>
              </a:rPr>
              <a:t>4</a:t>
            </a:r>
            <a:r>
              <a:rPr lang="uk-UA" dirty="0">
                <a:solidFill>
                  <a:srgbClr val="252525"/>
                </a:solidFill>
                <a:latin typeface="Arimo"/>
              </a:rPr>
              <a:t>) отруйні алкалоїди.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-31968"/>
            <a:ext cx="7355160" cy="900336"/>
          </a:xfrm>
        </p:spPr>
        <p:txBody>
          <a:bodyPr>
            <a:normAutofit/>
          </a:bodyPr>
          <a:lstStyle/>
          <a:p>
            <a:r>
              <a:rPr lang="uk-UA" dirty="0" smtClean="0"/>
              <a:t>Складники тютюнового диму</a:t>
            </a:r>
            <a:endParaRPr lang="uk-UA" dirty="0"/>
          </a:p>
        </p:txBody>
      </p:sp>
      <p:pic>
        <p:nvPicPr>
          <p:cNvPr id="16387" name="Picture 3" descr="C:\Users\Nikolay\Desktop\1329326803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473">
            <a:off x="251521" y="4056875"/>
            <a:ext cx="4146688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ikolay\Desktop\Куріння\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604">
            <a:off x="4657531" y="1725346"/>
            <a:ext cx="4032448" cy="4743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37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ocuments\Презентації\Фони для газет\Фон Абстракції\KDD_GivingThanks_Paper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3974" y="1702362"/>
            <a:ext cx="3800690" cy="491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ocuments\Презентації\Фони для газет\Фон Абстракції\KDD_GivingThanks_Pap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2362"/>
            <a:ext cx="3672408" cy="491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1070" y="1772816"/>
            <a:ext cx="3466728" cy="5085184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>
                <a:solidFill>
                  <a:srgbClr val="C00000"/>
                </a:solidFill>
              </a:rPr>
              <a:t>Смоли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Нікотин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Бензопірен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Оксид 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Амоній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Диметилнітрозамін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Формальдегід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Ціанистий водень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Акролеїн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Залишки пестицидів</a:t>
            </a:r>
          </a:p>
          <a:p>
            <a:r>
              <a:rPr lang="uk-UA" dirty="0" smtClean="0">
                <a:solidFill>
                  <a:srgbClr val="C00000"/>
                </a:solidFill>
              </a:rPr>
              <a:t>Полоній-210</a:t>
            </a:r>
          </a:p>
          <a:p>
            <a:pPr lvl="0">
              <a:buClr>
                <a:srgbClr val="F3A447"/>
              </a:buClr>
            </a:pPr>
            <a:r>
              <a:rPr lang="uk-UA" dirty="0" smtClean="0">
                <a:solidFill>
                  <a:srgbClr val="C00000"/>
                </a:solidFill>
              </a:rPr>
              <a:t>Калій-40</a:t>
            </a: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Радій-228</a:t>
            </a:r>
          </a:p>
          <a:p>
            <a:pPr lvl="0">
              <a:buClr>
                <a:srgbClr val="F3A447"/>
              </a:buClr>
            </a:pPr>
            <a:r>
              <a:rPr lang="uk-UA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Торій-228</a:t>
            </a:r>
          </a:p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15616" y="0"/>
            <a:ext cx="6876256" cy="764704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Канцерогени сигаретного диму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1696" y="809810"/>
            <a:ext cx="871296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buClr>
                <a:srgbClr val="F3A447"/>
              </a:buClr>
              <a:buSzPct val="85000"/>
            </a:pPr>
            <a:r>
              <a:rPr lang="uk-UA" sz="2600" dirty="0" smtClean="0">
                <a:solidFill>
                  <a:prstClr val="white"/>
                </a:solidFill>
              </a:rPr>
              <a:t>Сигаретний </a:t>
            </a:r>
            <a:r>
              <a:rPr lang="uk-UA" sz="2600" dirty="0">
                <a:solidFill>
                  <a:prstClr val="white"/>
                </a:solidFill>
              </a:rPr>
              <a:t>дим містить </a:t>
            </a:r>
            <a:r>
              <a:rPr lang="uk-UA" sz="2600" b="1" dirty="0">
                <a:solidFill>
                  <a:srgbClr val="C00000"/>
                </a:solidFill>
              </a:rPr>
              <a:t>більше 4000 компонентів</a:t>
            </a:r>
            <a:r>
              <a:rPr lang="uk-UA" sz="2600" dirty="0">
                <a:solidFill>
                  <a:prstClr val="white"/>
                </a:solidFill>
              </a:rPr>
              <a:t>, з яких </a:t>
            </a:r>
            <a:r>
              <a:rPr lang="uk-UA" sz="2600" b="1" dirty="0">
                <a:solidFill>
                  <a:srgbClr val="C00000"/>
                </a:solidFill>
              </a:rPr>
              <a:t>43 відомі як </a:t>
            </a:r>
            <a:r>
              <a:rPr lang="uk-UA" sz="2600" b="1" dirty="0" smtClean="0">
                <a:solidFill>
                  <a:srgbClr val="C00000"/>
                </a:solidFill>
              </a:rPr>
              <a:t>канцерогени</a:t>
            </a:r>
            <a:r>
              <a:rPr lang="uk-UA" sz="2600" dirty="0" smtClean="0">
                <a:solidFill>
                  <a:prstClr val="white"/>
                </a:solidFill>
              </a:rPr>
              <a:t>:</a:t>
            </a:r>
            <a:endParaRPr lang="uk-UA" sz="2600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84166" y="1704149"/>
            <a:ext cx="3552330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4-амінобіфеніл</a:t>
            </a:r>
          </a:p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Толуол</a:t>
            </a:r>
          </a:p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Нітрозометилетиламін</a:t>
            </a:r>
          </a:p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Гідразин</a:t>
            </a:r>
          </a:p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Нітрометан</a:t>
            </a:r>
          </a:p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Нітробензол</a:t>
            </a:r>
          </a:p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Ізопрен</a:t>
            </a:r>
          </a:p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Ацетон</a:t>
            </a:r>
          </a:p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Ацеталь</a:t>
            </a:r>
          </a:p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Дегід</a:t>
            </a:r>
          </a:p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uk-UA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бензин</a:t>
            </a:r>
            <a:endParaRPr lang="uk-UA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://ilife-news.com/uploads/posts/2013-04/1367311903_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56788" y="3153477"/>
            <a:ext cx="4926211" cy="2023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462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0" descr="http://nauch.com.ua/pars_docs/refs/19/18893/18893_html_m14469f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424936" cy="620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74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Прямоугольник 1"/>
          <p:cNvSpPr>
            <a:spLocks noChangeArrowheads="1"/>
          </p:cNvSpPr>
          <p:nvPr/>
        </p:nvSpPr>
        <p:spPr bwMode="auto">
          <a:xfrm>
            <a:off x="179512" y="188640"/>
            <a:ext cx="8964488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2800" b="1" dirty="0" smtClean="0">
                <a:solidFill>
                  <a:srgbClr val="C00000"/>
                </a:solidFill>
                <a:latin typeface="Calibri" pitchFamily="34" charset="0"/>
                <a:cs typeface="Arial" charset="0"/>
              </a:rPr>
              <a:t>До отруйних  речовин в тютюні, перш за все, відносять: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uk-UA" altLang="uk-UA" sz="2400" b="1" dirty="0" smtClean="0">
              <a:solidFill>
                <a:srgbClr val="C00000"/>
              </a:solidFill>
              <a:latin typeface="Calibri" pitchFamily="34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Нікотин</a:t>
            </a:r>
            <a:r>
              <a:rPr lang="uk-UA" alt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uk-UA" altLang="uk-UA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міститься в листі тютюну. Потрапляючи в організм людини з тютюновим димом, нікотин діє як потужний швидкодіючий наркотик, викликаючи сильну залежність від куріння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Чадний газ </a:t>
            </a:r>
            <a:r>
              <a:rPr lang="uk-UA" altLang="uk-UA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оксид вуглецю. Викликає головний біль, в окремих випадках смерть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Ацетон</a:t>
            </a:r>
            <a:r>
              <a:rPr lang="uk-UA" altLang="uk-UA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(їм зазвичай змивають лак для нігтів)</a:t>
            </a:r>
          </a:p>
        </p:txBody>
      </p:sp>
      <p:pic>
        <p:nvPicPr>
          <p:cNvPr id="2050" name="Picture 2" descr="http://www.ru.all.biz/img/ru/catalog/1078779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9803">
            <a:off x="3391758" y="3656015"/>
            <a:ext cx="2936455" cy="295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cbhpreview.squarespace.com/storage/healthy-homes/photos/carbon_monoxide_danger%20sign.gif?__SQUARESPACE_CACHEVERSION=13275257009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5704" y="3670733"/>
            <a:ext cx="2532896" cy="2921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giftsgalary.ru/images/100_639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66515"/>
            <a:ext cx="3108868" cy="29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287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1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1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69545" y="115416"/>
            <a:ext cx="562270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Амоній</a:t>
            </a:r>
            <a:r>
              <a:rPr lang="uk-UA" altLang="uk-UA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(його застосовують для чищення одягу в хімчистці</a:t>
            </a:r>
            <a:r>
              <a:rPr lang="uk-UA" altLang="uk-UA" sz="2400" i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uk-UA" altLang="uk-UA" sz="2400" i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Кадмій</a:t>
            </a:r>
            <a:r>
              <a:rPr lang="uk-UA" alt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(найчастіше використовують в батареях, може з'явитися причиною пошкодження печінки, нирок і клітин мозку)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речовин , які можуть спровокувати рак, належать: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Смола</a:t>
            </a:r>
            <a:r>
              <a:rPr lang="uk-UA" altLang="uk-UA" sz="2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темна клейка речовина, яка осідає в легенях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Бензин</a:t>
            </a:r>
            <a:r>
              <a:rPr lang="uk-UA" altLang="uk-UA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(звичайно це паливо, яким заправляють автомобілі)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altLang="uk-UA" sz="2400" b="1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Формальдегід</a:t>
            </a:r>
            <a:r>
              <a:rPr lang="uk-UA" altLang="uk-UA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altLang="uk-UA" sz="2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(використовують для бальзамування тіл небіжчиків)</a:t>
            </a:r>
          </a:p>
        </p:txBody>
      </p:sp>
      <p:pic>
        <p:nvPicPr>
          <p:cNvPr id="3076" name="Picture 4" descr="http://www.iggri.com/wp-content/uploads/2012/03/48_Cd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3090267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i2.alkopresent.ru/1/490/4890598/afacdb/smola-chaja-puer-chajnyj-ekstrakt-10gr-25g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34" y="2493838"/>
            <a:ext cx="3102013" cy="208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ncrypted-tbn2.gstatic.com/images?q=tbn:ANd9GcT4lH9_7-FqK1e05axtFFcOFJKVAc17rm-LJjXLial6zDrbgjXZF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977" y="4681559"/>
            <a:ext cx="3104370" cy="2056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.208882.ru/u/56/ff8ffe71e311e2b574d2a8e3487f9b/-/%D0%B8%D0%BD%D0%B5%D1%8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904" y="5373216"/>
            <a:ext cx="5293568" cy="1344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2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xn--80aqafcrtq.cc/img/6/8/5/685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365104"/>
            <a:ext cx="8456648" cy="228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06202"/>
            <a:ext cx="8784976" cy="3630910"/>
          </a:xfrm>
        </p:spPr>
        <p:txBody>
          <a:bodyPr>
            <a:normAutofit lnSpcReduction="10000"/>
          </a:bodyPr>
          <a:lstStyle/>
          <a:p>
            <a:pPr lvl="0"/>
            <a:r>
              <a:rPr lang="uk-UA" sz="2700" dirty="0">
                <a:solidFill>
                  <a:srgbClr val="252525"/>
                </a:solidFill>
                <a:latin typeface="Arimo"/>
              </a:rPr>
              <a:t>В газовій фракції диму </a:t>
            </a:r>
            <a:r>
              <a:rPr lang="uk-UA" sz="2700" dirty="0" smtClean="0">
                <a:solidFill>
                  <a:srgbClr val="252525"/>
                </a:solidFill>
                <a:latin typeface="Arimo"/>
              </a:rPr>
              <a:t>містяться такі речовини:</a:t>
            </a:r>
          </a:p>
          <a:p>
            <a:pPr lvl="0"/>
            <a:r>
              <a:rPr lang="uk-UA" sz="2700" dirty="0" smtClean="0">
                <a:solidFill>
                  <a:srgbClr val="252525"/>
                </a:solidFill>
                <a:latin typeface="Arimo"/>
              </a:rPr>
              <a:t>азот </a:t>
            </a:r>
            <a:r>
              <a:rPr lang="uk-UA" sz="2700" dirty="0">
                <a:solidFill>
                  <a:srgbClr val="252525"/>
                </a:solidFill>
                <a:latin typeface="Arimo"/>
              </a:rPr>
              <a:t>(59 %), </a:t>
            </a:r>
            <a:endParaRPr lang="uk-UA" sz="2700" dirty="0" smtClean="0">
              <a:solidFill>
                <a:srgbClr val="252525"/>
              </a:solidFill>
              <a:latin typeface="Arimo"/>
            </a:endParaRPr>
          </a:p>
          <a:p>
            <a:pPr lvl="0"/>
            <a:r>
              <a:rPr lang="uk-UA" sz="2700" dirty="0" smtClean="0">
                <a:solidFill>
                  <a:srgbClr val="252525"/>
                </a:solidFill>
                <a:latin typeface="Arimo"/>
              </a:rPr>
              <a:t>кисень </a:t>
            </a:r>
            <a:r>
              <a:rPr lang="uk-UA" sz="2700" dirty="0">
                <a:solidFill>
                  <a:srgbClr val="252525"/>
                </a:solidFill>
                <a:latin typeface="Arimo"/>
              </a:rPr>
              <a:t>(13,4 %), </a:t>
            </a:r>
            <a:endParaRPr lang="uk-UA" sz="2700" dirty="0" smtClean="0">
              <a:solidFill>
                <a:srgbClr val="252525"/>
              </a:solidFill>
              <a:latin typeface="Arimo"/>
            </a:endParaRPr>
          </a:p>
          <a:p>
            <a:pPr lvl="0"/>
            <a:r>
              <a:rPr lang="uk-UA" sz="2700" dirty="0" smtClean="0">
                <a:solidFill>
                  <a:srgbClr val="252525"/>
                </a:solidFill>
                <a:latin typeface="Arimo"/>
              </a:rPr>
              <a:t>оксид </a:t>
            </a:r>
            <a:r>
              <a:rPr lang="uk-UA" sz="2700" dirty="0">
                <a:solidFill>
                  <a:srgbClr val="252525"/>
                </a:solidFill>
                <a:latin typeface="Arimo"/>
              </a:rPr>
              <a:t>вуглецю (</a:t>
            </a:r>
            <a:r>
              <a:rPr lang="en-US" sz="2700" dirty="0">
                <a:solidFill>
                  <a:srgbClr val="252525"/>
                </a:solidFill>
                <a:latin typeface="Arimo"/>
              </a:rPr>
              <a:t>IV) (13,6 %), </a:t>
            </a:r>
            <a:endParaRPr lang="uk-UA" sz="2700" dirty="0" smtClean="0">
              <a:solidFill>
                <a:srgbClr val="252525"/>
              </a:solidFill>
              <a:latin typeface="Arimo"/>
            </a:endParaRPr>
          </a:p>
          <a:p>
            <a:pPr lvl="0"/>
            <a:r>
              <a:rPr lang="uk-UA" sz="2700" dirty="0" smtClean="0">
                <a:solidFill>
                  <a:srgbClr val="252525"/>
                </a:solidFill>
                <a:latin typeface="Arimo"/>
              </a:rPr>
              <a:t>оксид </a:t>
            </a:r>
            <a:r>
              <a:rPr lang="uk-UA" sz="2700" dirty="0">
                <a:solidFill>
                  <a:srgbClr val="252525"/>
                </a:solidFill>
                <a:latin typeface="Arimo"/>
              </a:rPr>
              <a:t>вуглецю (</a:t>
            </a:r>
            <a:r>
              <a:rPr lang="en-US" sz="2700" dirty="0">
                <a:solidFill>
                  <a:srgbClr val="252525"/>
                </a:solidFill>
                <a:latin typeface="Arimo"/>
              </a:rPr>
              <a:t>II) (4 %), </a:t>
            </a:r>
            <a:endParaRPr lang="uk-UA" sz="2700" dirty="0" smtClean="0">
              <a:solidFill>
                <a:srgbClr val="252525"/>
              </a:solidFill>
              <a:latin typeface="Arimo"/>
            </a:endParaRPr>
          </a:p>
          <a:p>
            <a:pPr lvl="0"/>
            <a:r>
              <a:rPr lang="uk-UA" sz="2700" dirty="0" smtClean="0">
                <a:solidFill>
                  <a:srgbClr val="252525"/>
                </a:solidFill>
                <a:latin typeface="Arimo"/>
              </a:rPr>
              <a:t>водяна </a:t>
            </a:r>
            <a:r>
              <a:rPr lang="uk-UA" sz="2700" dirty="0">
                <a:solidFill>
                  <a:srgbClr val="252525"/>
                </a:solidFill>
                <a:latin typeface="Arimo"/>
              </a:rPr>
              <a:t>пара (1,2 %), </a:t>
            </a:r>
            <a:endParaRPr lang="uk-UA" sz="2700" dirty="0" smtClean="0">
              <a:solidFill>
                <a:srgbClr val="252525"/>
              </a:solidFill>
              <a:latin typeface="Arimo"/>
            </a:endParaRPr>
          </a:p>
          <a:p>
            <a:pPr lvl="0"/>
            <a:r>
              <a:rPr lang="uk-UA" sz="2700" dirty="0" smtClean="0">
                <a:solidFill>
                  <a:srgbClr val="252525"/>
                </a:solidFill>
                <a:latin typeface="Arimo"/>
              </a:rPr>
              <a:t>ціаністий </a:t>
            </a:r>
            <a:r>
              <a:rPr lang="uk-UA" sz="2700" dirty="0">
                <a:solidFill>
                  <a:srgbClr val="252525"/>
                </a:solidFill>
                <a:latin typeface="Arimo"/>
              </a:rPr>
              <a:t>водень (0,1 %), </a:t>
            </a:r>
            <a:endParaRPr lang="uk-UA" sz="2700" dirty="0" smtClean="0">
              <a:solidFill>
                <a:srgbClr val="252525"/>
              </a:solidFill>
              <a:latin typeface="Arimo"/>
            </a:endParaRPr>
          </a:p>
          <a:p>
            <a:pPr lvl="0"/>
            <a:r>
              <a:rPr lang="uk-UA" sz="2700" dirty="0">
                <a:solidFill>
                  <a:srgbClr val="252525"/>
                </a:solidFill>
                <a:latin typeface="Arimo"/>
              </a:rPr>
              <a:t>інші </a:t>
            </a:r>
            <a:r>
              <a:rPr lang="uk-UA" sz="2700" dirty="0" smtClean="0">
                <a:solidFill>
                  <a:srgbClr val="252525"/>
                </a:solidFill>
                <a:latin typeface="Arimo"/>
              </a:rPr>
              <a:t>речовини : оксиди азоту, акролеїн. </a:t>
            </a:r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0"/>
            <a:ext cx="6408712" cy="836712"/>
          </a:xfrm>
        </p:spPr>
        <p:txBody>
          <a:bodyPr>
            <a:noAutofit/>
          </a:bodyPr>
          <a:lstStyle/>
          <a:p>
            <a:r>
              <a:rPr lang="uk-UA" sz="4400" dirty="0" smtClean="0"/>
              <a:t>Гази, що містяться у димі</a:t>
            </a:r>
            <a:endParaRPr lang="uk-UA" sz="4400" dirty="0"/>
          </a:p>
        </p:txBody>
      </p:sp>
      <p:pic>
        <p:nvPicPr>
          <p:cNvPr id="14338" name="Picture 2" descr="http://goloskarpat.info/uploads/images/00/02/08/2013/05/29/7bd206e37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848" y="1292776"/>
            <a:ext cx="374633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199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982</TotalTime>
  <Words>654</Words>
  <Application>Microsoft Office PowerPoint</Application>
  <PresentationFormat>Экран (4:3)</PresentationFormat>
  <Paragraphs>140</Paragraphs>
  <Slides>32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Бумажная</vt:lpstr>
      <vt:lpstr>Тютюнопаління</vt:lpstr>
      <vt:lpstr>Що таке тютюнопалíння?</vt:lpstr>
      <vt:lpstr>Біохімія тютюнового диму </vt:lpstr>
      <vt:lpstr>Складники тютюнового диму</vt:lpstr>
      <vt:lpstr>Канцерогени сигаретного диму</vt:lpstr>
      <vt:lpstr>Презентация PowerPoint</vt:lpstr>
      <vt:lpstr>Презентация PowerPoint</vt:lpstr>
      <vt:lpstr>Презентация PowerPoint</vt:lpstr>
      <vt:lpstr>Гази, що містяться у димі</vt:lpstr>
      <vt:lpstr>Аерозольна фракція диму включає: </vt:lpstr>
      <vt:lpstr>Тютюн - наркотик </vt:lpstr>
      <vt:lpstr>Тютюновий ефект</vt:lpstr>
      <vt:lpstr>Країни світу за споживанням сигарет на душу населення (тільки дорослі, дані по населенню за 2010 рік)</vt:lpstr>
      <vt:lpstr>Ставлення до паління в Україні</vt:lpstr>
      <vt:lpstr>Презентация PowerPoint</vt:lpstr>
      <vt:lpstr>Україна - на другому місці у світі по курінню цигарок</vt:lpstr>
      <vt:lpstr>Хвороби, викликані курінням</vt:lpstr>
      <vt:lpstr>Миттєві  негативні наслідки: прискорення серцевих скорочень, підвищення кров'яного тиску, подразнення тканин гортані, очей, потрапляння чадного газу в кров.  Тривалі негативні наслідки: рак легенів, шлунка, підшлункової залози, жовчного міхура, захворювання серця,  виразка шлунка,  хронічний бронхіт, погіршується зір, знижується гострота слуху</vt:lpstr>
      <vt:lpstr>Презентация PowerPoint</vt:lpstr>
      <vt:lpstr>Виразка шлунку</vt:lpstr>
      <vt:lpstr>Серцево-судинні захворювання</vt:lpstr>
      <vt:lpstr>Кашель у курців</vt:lpstr>
      <vt:lpstr>«Обличчя курця»</vt:lpstr>
      <vt:lpstr>Пасивне паління</vt:lpstr>
      <vt:lpstr>Хвороби, викликані пасивним палінням</vt:lpstr>
      <vt:lpstr>Хвороби у дітей, викликані палінням</vt:lpstr>
      <vt:lpstr>Куріння – гостра соціальна проблема!</vt:lpstr>
      <vt:lpstr>Куріння шкодить нашій планеті</vt:lpstr>
      <vt:lpstr>«Тютюнова» статистика України</vt:lpstr>
      <vt:lpstr>ТЮТЮН  УБИВАЄ!!!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Тютюнопаління</dc:title>
  <dc:creator>Nikolay</dc:creator>
  <cp:lastModifiedBy>Николай</cp:lastModifiedBy>
  <cp:revision>181</cp:revision>
  <dcterms:created xsi:type="dcterms:W3CDTF">2014-04-06T03:57:08Z</dcterms:created>
  <dcterms:modified xsi:type="dcterms:W3CDTF">2014-04-23T17:18:11Z</dcterms:modified>
</cp:coreProperties>
</file>