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139B67-E6AE-4523-A7AC-063BCE980FA0}" type="doc">
      <dgm:prSet loTypeId="urn:microsoft.com/office/officeart/2005/8/layout/default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80AA9D86-869D-4DCA-B106-BB9A5F10FFD6}">
      <dgm:prSet phldrT="[Текст]"/>
      <dgm:spPr/>
      <dgm:t>
        <a:bodyPr/>
        <a:lstStyle/>
        <a:p>
          <a:r>
            <a:rPr lang="uk-UA" dirty="0" smtClean="0"/>
            <a:t>Видова</a:t>
          </a:r>
          <a:endParaRPr lang="ru-RU" dirty="0"/>
        </a:p>
      </dgm:t>
    </dgm:pt>
    <dgm:pt modelId="{CC31396A-081D-474A-865C-D90B2FE4DF90}" type="parTrans" cxnId="{651E3B83-3D19-481F-AFC5-CF5F66C3F2FB}">
      <dgm:prSet/>
      <dgm:spPr/>
      <dgm:t>
        <a:bodyPr/>
        <a:lstStyle/>
        <a:p>
          <a:endParaRPr lang="ru-RU"/>
        </a:p>
      </dgm:t>
    </dgm:pt>
    <dgm:pt modelId="{09EB26E3-3445-410A-AC50-999BDFE29D1A}" type="sibTrans" cxnId="{651E3B83-3D19-481F-AFC5-CF5F66C3F2FB}">
      <dgm:prSet/>
      <dgm:spPr/>
      <dgm:t>
        <a:bodyPr/>
        <a:lstStyle/>
        <a:p>
          <a:endParaRPr lang="ru-RU"/>
        </a:p>
      </dgm:t>
    </dgm:pt>
    <dgm:pt modelId="{763B6FD4-2955-4296-926E-94A825CDF72B}">
      <dgm:prSet phldrT="[Текст]"/>
      <dgm:spPr/>
      <dgm:t>
        <a:bodyPr/>
        <a:lstStyle/>
        <a:p>
          <a:r>
            <a:rPr lang="uk-UA" dirty="0" smtClean="0"/>
            <a:t>Генетична</a:t>
          </a:r>
          <a:endParaRPr lang="ru-RU" dirty="0"/>
        </a:p>
      </dgm:t>
    </dgm:pt>
    <dgm:pt modelId="{0E3CA478-7048-4423-B89A-EFE75C93A8D8}" type="parTrans" cxnId="{5E3D25C1-D1BB-4ACA-B54F-D0325E52D46D}">
      <dgm:prSet/>
      <dgm:spPr/>
      <dgm:t>
        <a:bodyPr/>
        <a:lstStyle/>
        <a:p>
          <a:endParaRPr lang="ru-RU"/>
        </a:p>
      </dgm:t>
    </dgm:pt>
    <dgm:pt modelId="{15432249-0479-4DED-8743-128998506F86}" type="sibTrans" cxnId="{5E3D25C1-D1BB-4ACA-B54F-D0325E52D46D}">
      <dgm:prSet/>
      <dgm:spPr/>
      <dgm:t>
        <a:bodyPr/>
        <a:lstStyle/>
        <a:p>
          <a:endParaRPr lang="ru-RU"/>
        </a:p>
      </dgm:t>
    </dgm:pt>
    <dgm:pt modelId="{40183D73-86AE-4AED-ADC7-A404A1851D08}">
      <dgm:prSet phldrT="[Текст]"/>
      <dgm:spPr/>
      <dgm:t>
        <a:bodyPr/>
        <a:lstStyle/>
        <a:p>
          <a:r>
            <a:rPr lang="uk-UA" dirty="0" err="1" smtClean="0"/>
            <a:t>Екосистемна</a:t>
          </a:r>
          <a:endParaRPr lang="ru-RU" dirty="0"/>
        </a:p>
      </dgm:t>
    </dgm:pt>
    <dgm:pt modelId="{4167DEF7-2B44-4837-8BFE-BE5C9DB2C69E}" type="parTrans" cxnId="{0EEDBDD0-C32E-43E5-BE1D-F065017FAFCD}">
      <dgm:prSet/>
      <dgm:spPr/>
      <dgm:t>
        <a:bodyPr/>
        <a:lstStyle/>
        <a:p>
          <a:endParaRPr lang="ru-RU"/>
        </a:p>
      </dgm:t>
    </dgm:pt>
    <dgm:pt modelId="{730FAAF3-4D28-4CC2-B39A-4D0D38711669}" type="sibTrans" cxnId="{0EEDBDD0-C32E-43E5-BE1D-F065017FAFCD}">
      <dgm:prSet/>
      <dgm:spPr/>
      <dgm:t>
        <a:bodyPr/>
        <a:lstStyle/>
        <a:p>
          <a:endParaRPr lang="ru-RU"/>
        </a:p>
      </dgm:t>
    </dgm:pt>
    <dgm:pt modelId="{6F430D3B-42AD-47C7-B5B2-DAEC35836384}" type="pres">
      <dgm:prSet presAssocID="{89139B67-E6AE-4523-A7AC-063BCE980FA0}" presName="diagram" presStyleCnt="0">
        <dgm:presLayoutVars>
          <dgm:dir/>
          <dgm:resizeHandles val="exact"/>
        </dgm:presLayoutVars>
      </dgm:prSet>
      <dgm:spPr/>
    </dgm:pt>
    <dgm:pt modelId="{ACC5CFCC-5482-44FC-985B-FBC597B4CF93}" type="pres">
      <dgm:prSet presAssocID="{80AA9D86-869D-4DCA-B106-BB9A5F10FFD6}" presName="node" presStyleLbl="node1" presStyleIdx="0" presStyleCnt="3">
        <dgm:presLayoutVars>
          <dgm:bulletEnabled val="1"/>
        </dgm:presLayoutVars>
      </dgm:prSet>
      <dgm:spPr/>
    </dgm:pt>
    <dgm:pt modelId="{1F9DCE24-8FED-4465-81E9-77DF6752FEBA}" type="pres">
      <dgm:prSet presAssocID="{09EB26E3-3445-410A-AC50-999BDFE29D1A}" presName="sibTrans" presStyleCnt="0"/>
      <dgm:spPr/>
    </dgm:pt>
    <dgm:pt modelId="{B4F01FDD-4516-41D6-A44E-F47A23C0FEB3}" type="pres">
      <dgm:prSet presAssocID="{763B6FD4-2955-4296-926E-94A825CDF72B}" presName="node" presStyleLbl="node1" presStyleIdx="1" presStyleCnt="3">
        <dgm:presLayoutVars>
          <dgm:bulletEnabled val="1"/>
        </dgm:presLayoutVars>
      </dgm:prSet>
      <dgm:spPr/>
    </dgm:pt>
    <dgm:pt modelId="{1016A4B8-7B5A-4FB5-8F35-A0E3D5B2FE05}" type="pres">
      <dgm:prSet presAssocID="{15432249-0479-4DED-8743-128998506F86}" presName="sibTrans" presStyleCnt="0"/>
      <dgm:spPr/>
    </dgm:pt>
    <dgm:pt modelId="{16B15F0A-531C-4A8F-BCAC-3CB2CB821998}" type="pres">
      <dgm:prSet presAssocID="{40183D73-86AE-4AED-ADC7-A404A1851D0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DD5076-CF50-4C04-9177-855A117E68B6}" type="presOf" srcId="{763B6FD4-2955-4296-926E-94A825CDF72B}" destId="{B4F01FDD-4516-41D6-A44E-F47A23C0FEB3}" srcOrd="0" destOrd="0" presId="urn:microsoft.com/office/officeart/2005/8/layout/default"/>
    <dgm:cxn modelId="{CC1A4E07-1257-4657-B3AF-EFEA41F91FB2}" type="presOf" srcId="{89139B67-E6AE-4523-A7AC-063BCE980FA0}" destId="{6F430D3B-42AD-47C7-B5B2-DAEC35836384}" srcOrd="0" destOrd="0" presId="urn:microsoft.com/office/officeart/2005/8/layout/default"/>
    <dgm:cxn modelId="{5E3D25C1-D1BB-4ACA-B54F-D0325E52D46D}" srcId="{89139B67-E6AE-4523-A7AC-063BCE980FA0}" destId="{763B6FD4-2955-4296-926E-94A825CDF72B}" srcOrd="1" destOrd="0" parTransId="{0E3CA478-7048-4423-B89A-EFE75C93A8D8}" sibTransId="{15432249-0479-4DED-8743-128998506F86}"/>
    <dgm:cxn modelId="{840E2885-E9F6-43B4-A88A-E069A3B2E43C}" type="presOf" srcId="{80AA9D86-869D-4DCA-B106-BB9A5F10FFD6}" destId="{ACC5CFCC-5482-44FC-985B-FBC597B4CF93}" srcOrd="0" destOrd="0" presId="urn:microsoft.com/office/officeart/2005/8/layout/default"/>
    <dgm:cxn modelId="{FF63E1D2-D5BB-4250-ABAF-39880BC67694}" type="presOf" srcId="{40183D73-86AE-4AED-ADC7-A404A1851D08}" destId="{16B15F0A-531C-4A8F-BCAC-3CB2CB821998}" srcOrd="0" destOrd="0" presId="urn:microsoft.com/office/officeart/2005/8/layout/default"/>
    <dgm:cxn modelId="{651E3B83-3D19-481F-AFC5-CF5F66C3F2FB}" srcId="{89139B67-E6AE-4523-A7AC-063BCE980FA0}" destId="{80AA9D86-869D-4DCA-B106-BB9A5F10FFD6}" srcOrd="0" destOrd="0" parTransId="{CC31396A-081D-474A-865C-D90B2FE4DF90}" sibTransId="{09EB26E3-3445-410A-AC50-999BDFE29D1A}"/>
    <dgm:cxn modelId="{0EEDBDD0-C32E-43E5-BE1D-F065017FAFCD}" srcId="{89139B67-E6AE-4523-A7AC-063BCE980FA0}" destId="{40183D73-86AE-4AED-ADC7-A404A1851D08}" srcOrd="2" destOrd="0" parTransId="{4167DEF7-2B44-4837-8BFE-BE5C9DB2C69E}" sibTransId="{730FAAF3-4D28-4CC2-B39A-4D0D38711669}"/>
    <dgm:cxn modelId="{D759EC13-FD5F-47D8-827D-8B5C50D5CEE1}" type="presParOf" srcId="{6F430D3B-42AD-47C7-B5B2-DAEC35836384}" destId="{ACC5CFCC-5482-44FC-985B-FBC597B4CF93}" srcOrd="0" destOrd="0" presId="urn:microsoft.com/office/officeart/2005/8/layout/default"/>
    <dgm:cxn modelId="{A03C43D1-94EA-4C0E-B1D4-BF64AC735ACB}" type="presParOf" srcId="{6F430D3B-42AD-47C7-B5B2-DAEC35836384}" destId="{1F9DCE24-8FED-4465-81E9-77DF6752FEBA}" srcOrd="1" destOrd="0" presId="urn:microsoft.com/office/officeart/2005/8/layout/default"/>
    <dgm:cxn modelId="{56C19226-847C-4DA6-8180-29684DA849FD}" type="presParOf" srcId="{6F430D3B-42AD-47C7-B5B2-DAEC35836384}" destId="{B4F01FDD-4516-41D6-A44E-F47A23C0FEB3}" srcOrd="2" destOrd="0" presId="urn:microsoft.com/office/officeart/2005/8/layout/default"/>
    <dgm:cxn modelId="{8123BBDE-2636-401B-83AE-B534CEAC7ED0}" type="presParOf" srcId="{6F430D3B-42AD-47C7-B5B2-DAEC35836384}" destId="{1016A4B8-7B5A-4FB5-8F35-A0E3D5B2FE05}" srcOrd="3" destOrd="0" presId="urn:microsoft.com/office/officeart/2005/8/layout/default"/>
    <dgm:cxn modelId="{F08C3258-DDB2-480D-8EC6-62823FF600F7}" type="presParOf" srcId="{6F430D3B-42AD-47C7-B5B2-DAEC35836384}" destId="{16B15F0A-531C-4A8F-BCAC-3CB2CB821998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C5CFCC-5482-44FC-985B-FBC597B4CF93}">
      <dsp:nvSpPr>
        <dsp:cNvPr id="0" name=""/>
        <dsp:cNvSpPr/>
      </dsp:nvSpPr>
      <dsp:spPr>
        <a:xfrm>
          <a:off x="915" y="79639"/>
          <a:ext cx="3570247" cy="214214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kern="1200" dirty="0" smtClean="0"/>
            <a:t>Видова</a:t>
          </a:r>
          <a:endParaRPr lang="ru-RU" sz="4500" kern="1200" dirty="0"/>
        </a:p>
      </dsp:txBody>
      <dsp:txXfrm>
        <a:off x="915" y="79639"/>
        <a:ext cx="3570247" cy="2142148"/>
      </dsp:txXfrm>
    </dsp:sp>
    <dsp:sp modelId="{B4F01FDD-4516-41D6-A44E-F47A23C0FEB3}">
      <dsp:nvSpPr>
        <dsp:cNvPr id="0" name=""/>
        <dsp:cNvSpPr/>
      </dsp:nvSpPr>
      <dsp:spPr>
        <a:xfrm>
          <a:off x="3928187" y="79639"/>
          <a:ext cx="3570247" cy="2142148"/>
        </a:xfrm>
        <a:prstGeom prst="rect">
          <a:avLst/>
        </a:prstGeom>
        <a:gradFill rotWithShape="0">
          <a:gsLst>
            <a:gs pos="0">
              <a:schemeClr val="accent4">
                <a:hueOff val="-1605168"/>
                <a:satOff val="19845"/>
                <a:lumOff val="-6470"/>
                <a:alphaOff val="0"/>
                <a:tint val="92000"/>
                <a:satMod val="170000"/>
              </a:schemeClr>
            </a:gs>
            <a:gs pos="15000">
              <a:schemeClr val="accent4">
                <a:hueOff val="-1605168"/>
                <a:satOff val="19845"/>
                <a:lumOff val="-647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1605168"/>
                <a:satOff val="19845"/>
                <a:lumOff val="-647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1605168"/>
                <a:satOff val="19845"/>
                <a:lumOff val="-647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1605168"/>
                <a:satOff val="19845"/>
                <a:lumOff val="-647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kern="1200" dirty="0" smtClean="0"/>
            <a:t>Генетична</a:t>
          </a:r>
          <a:endParaRPr lang="ru-RU" sz="4500" kern="1200" dirty="0"/>
        </a:p>
      </dsp:txBody>
      <dsp:txXfrm>
        <a:off x="3928187" y="79639"/>
        <a:ext cx="3570247" cy="2142148"/>
      </dsp:txXfrm>
    </dsp:sp>
    <dsp:sp modelId="{16B15F0A-531C-4A8F-BCAC-3CB2CB821998}">
      <dsp:nvSpPr>
        <dsp:cNvPr id="0" name=""/>
        <dsp:cNvSpPr/>
      </dsp:nvSpPr>
      <dsp:spPr>
        <a:xfrm>
          <a:off x="1964551" y="2578812"/>
          <a:ext cx="3570247" cy="2142148"/>
        </a:xfrm>
        <a:prstGeom prst="rect">
          <a:avLst/>
        </a:prstGeom>
        <a:gradFill rotWithShape="0">
          <a:gsLst>
            <a:gs pos="0">
              <a:schemeClr val="accent4">
                <a:hueOff val="-3210336"/>
                <a:satOff val="39690"/>
                <a:lumOff val="-12939"/>
                <a:alphaOff val="0"/>
                <a:tint val="92000"/>
                <a:satMod val="170000"/>
              </a:schemeClr>
            </a:gs>
            <a:gs pos="15000">
              <a:schemeClr val="accent4">
                <a:hueOff val="-3210336"/>
                <a:satOff val="39690"/>
                <a:lumOff val="-12939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3210336"/>
                <a:satOff val="39690"/>
                <a:lumOff val="-12939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3210336"/>
                <a:satOff val="39690"/>
                <a:lumOff val="-12939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3210336"/>
                <a:satOff val="39690"/>
                <a:lumOff val="-12939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kern="1200" dirty="0" err="1" smtClean="0"/>
            <a:t>Екосистемна</a:t>
          </a:r>
          <a:endParaRPr lang="ru-RU" sz="4500" kern="1200" dirty="0"/>
        </a:p>
      </dsp:txBody>
      <dsp:txXfrm>
        <a:off x="1964551" y="2578812"/>
        <a:ext cx="3570247" cy="21421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742790-9007-489D-BA2E-967F2F3F92A3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936B3-118E-4DB8-B848-46A2FC14559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742790-9007-489D-BA2E-967F2F3F92A3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936B3-118E-4DB8-B848-46A2FC1455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742790-9007-489D-BA2E-967F2F3F92A3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936B3-118E-4DB8-B848-46A2FC1455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742790-9007-489D-BA2E-967F2F3F92A3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936B3-118E-4DB8-B848-46A2FC1455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742790-9007-489D-BA2E-967F2F3F92A3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936B3-118E-4DB8-B848-46A2FC14559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742790-9007-489D-BA2E-967F2F3F92A3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936B3-118E-4DB8-B848-46A2FC1455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742790-9007-489D-BA2E-967F2F3F92A3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936B3-118E-4DB8-B848-46A2FC1455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742790-9007-489D-BA2E-967F2F3F92A3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936B3-118E-4DB8-B848-46A2FC1455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742790-9007-489D-BA2E-967F2F3F92A3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936B3-118E-4DB8-B848-46A2FC145596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742790-9007-489D-BA2E-967F2F3F92A3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936B3-118E-4DB8-B848-46A2FC1455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742790-9007-489D-BA2E-967F2F3F92A3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E936B3-118E-4DB8-B848-46A2FC14559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742790-9007-489D-BA2E-967F2F3F92A3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FE936B3-118E-4DB8-B848-46A2FC145596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Скорочення біологічного різноманіття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1600" dirty="0" err="1" smtClean="0"/>
              <a:t>Тварини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рослини</a:t>
            </a:r>
            <a:r>
              <a:rPr lang="ru-RU" sz="1600" dirty="0" smtClean="0"/>
              <a:t> — </a:t>
            </a:r>
            <a:r>
              <a:rPr lang="ru-RU" sz="1600" dirty="0" err="1" smtClean="0"/>
              <a:t>своєрідний</a:t>
            </a:r>
            <a:r>
              <a:rPr lang="ru-RU" sz="1600" dirty="0" smtClean="0"/>
              <a:t> барометр.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раптово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err="1" smtClean="0"/>
              <a:t>виявляється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тварини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зникають</a:t>
            </a:r>
            <a:r>
              <a:rPr lang="ru-RU" sz="1600" dirty="0" smtClean="0"/>
              <a:t>, то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попереджен</a:t>
            </a:r>
            <a:r>
              <a:rPr lang="ru-RU" sz="1600" dirty="0" smtClean="0"/>
              <a:t>-</a:t>
            </a:r>
            <a:br>
              <a:rPr lang="ru-RU" sz="1600" dirty="0" smtClean="0"/>
            </a:br>
            <a:r>
              <a:rPr lang="ru-RU" sz="1600" dirty="0" err="1" smtClean="0"/>
              <a:t>ня</a:t>
            </a:r>
            <a:r>
              <a:rPr lang="ru-RU" sz="1600" dirty="0" smtClean="0"/>
              <a:t>: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екосистемою</a:t>
            </a:r>
            <a:r>
              <a:rPr lang="ru-RU" sz="1600" dirty="0" smtClean="0"/>
              <a:t> </a:t>
            </a:r>
            <a:r>
              <a:rPr lang="ru-RU" sz="1600" dirty="0" err="1" smtClean="0"/>
              <a:t>щось</a:t>
            </a:r>
            <a:r>
              <a:rPr lang="ru-RU" sz="1600" dirty="0" smtClean="0"/>
              <a:t> </a:t>
            </a:r>
            <a:r>
              <a:rPr lang="ru-RU" sz="1600" dirty="0" err="1" smtClean="0"/>
              <a:t>негаразд</a:t>
            </a:r>
            <a:r>
              <a:rPr lang="ru-RU" sz="1600" dirty="0" smtClean="0"/>
              <a:t>. Тому </a:t>
            </a:r>
            <a:r>
              <a:rPr lang="ru-RU" sz="1600" dirty="0" err="1" smtClean="0"/>
              <a:t>охорона</a:t>
            </a:r>
            <a:r>
              <a:rPr lang="ru-RU" sz="1600" dirty="0" smtClean="0"/>
              <a:t> </a:t>
            </a:r>
            <a:r>
              <a:rPr lang="ru-RU" sz="1600" dirty="0" err="1" smtClean="0"/>
              <a:t>тварин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</a:t>
            </a:r>
            <a:r>
              <a:rPr lang="ru-RU" sz="1600" dirty="0" smtClean="0"/>
              <a:t>,</a:t>
            </a:r>
            <a:br>
              <a:rPr lang="ru-RU" sz="1600" dirty="0" smtClean="0"/>
            </a:br>
            <a:r>
              <a:rPr lang="ru-RU" sz="1600" dirty="0" smtClean="0"/>
              <a:t>за </a:t>
            </a:r>
            <a:r>
              <a:rPr lang="ru-RU" sz="1600" dirty="0" err="1" smtClean="0"/>
              <a:t>своєю</a:t>
            </a:r>
            <a:r>
              <a:rPr lang="ru-RU" sz="1600" dirty="0" smtClean="0"/>
              <a:t> </a:t>
            </a:r>
            <a:r>
              <a:rPr lang="ru-RU" sz="1600" dirty="0" err="1" smtClean="0"/>
              <a:t>суттю</a:t>
            </a:r>
            <a:r>
              <a:rPr lang="ru-RU" sz="1600" dirty="0" smtClean="0"/>
              <a:t> — </a:t>
            </a:r>
            <a:r>
              <a:rPr lang="ru-RU" sz="1600" dirty="0" err="1" smtClean="0"/>
              <a:t>охорона</a:t>
            </a:r>
            <a:r>
              <a:rPr lang="ru-RU" sz="1600" dirty="0" smtClean="0"/>
              <a:t> нас самих… </a:t>
            </a:r>
            <a:r>
              <a:rPr lang="ru-RU" sz="1600" dirty="0" err="1" smtClean="0"/>
              <a:t>Необхідно</a:t>
            </a:r>
            <a:r>
              <a:rPr lang="ru-RU" sz="1600" dirty="0" smtClean="0"/>
              <a:t> </a:t>
            </a:r>
            <a:r>
              <a:rPr lang="ru-RU" sz="1600" dirty="0" err="1" smtClean="0"/>
              <a:t>захищати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, </a:t>
            </a:r>
            <a:r>
              <a:rPr lang="ru-RU" sz="1600" dirty="0" err="1" smtClean="0"/>
              <a:t>бо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підуть</a:t>
            </a:r>
            <a:r>
              <a:rPr lang="ru-RU" sz="1600" dirty="0" smtClean="0"/>
              <a:t> вони, </a:t>
            </a:r>
            <a:r>
              <a:rPr lang="ru-RU" sz="1600" dirty="0" err="1" smtClean="0"/>
              <a:t>підемо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ми.</a:t>
            </a:r>
            <a:br>
              <a:rPr lang="ru-RU" sz="1600" dirty="0" smtClean="0"/>
            </a:br>
            <a:r>
              <a:rPr lang="ru-RU" sz="1600" dirty="0" smtClean="0"/>
              <a:t>(Дж. Даррелл)</a:t>
            </a:r>
            <a:endParaRPr lang="ru-RU" sz="1600" dirty="0"/>
          </a:p>
        </p:txBody>
      </p:sp>
      <p:pic>
        <p:nvPicPr>
          <p:cNvPr id="4" name="Рисунок 3" descr="Why-Is-Biodiversity-Essential-for-Human-Life-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3201914"/>
            <a:ext cx="5961010" cy="36560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Дякую </a:t>
            </a:r>
            <a:r>
              <a:rPr lang="uk-UA" smtClean="0"/>
              <a:t>за увагу!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таке біорізноманіття?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Біологічне різноманіття – це сукупність типів відмінностей об</a:t>
            </a:r>
            <a:r>
              <a:rPr lang="en-US" dirty="0" smtClean="0"/>
              <a:t>`</a:t>
            </a:r>
            <a:r>
              <a:rPr lang="uk-UA" dirty="0" err="1" smtClean="0"/>
              <a:t>єктів</a:t>
            </a:r>
            <a:r>
              <a:rPr lang="uk-UA" dirty="0" smtClean="0"/>
              <a:t> органічного світу, що визначаються на підставі вибраного критерію.</a:t>
            </a:r>
            <a:endParaRPr lang="ru-RU" dirty="0"/>
          </a:p>
        </p:txBody>
      </p:sp>
      <p:pic>
        <p:nvPicPr>
          <p:cNvPr id="4" name="Рисунок 3" descr="12814600127668578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3429000"/>
            <a:ext cx="4377680" cy="324677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Різновиди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Значення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Високе</a:t>
            </a:r>
            <a:r>
              <a:rPr lang="ru-RU" dirty="0" smtClean="0"/>
              <a:t> </a:t>
            </a:r>
            <a:r>
              <a:rPr lang="ru-RU" dirty="0" err="1" smtClean="0"/>
              <a:t>біорізноманіття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стабільність</a:t>
            </a:r>
            <a:r>
              <a:rPr lang="ru-RU" dirty="0" smtClean="0"/>
              <a:t> та </a:t>
            </a:r>
            <a:r>
              <a:rPr lang="ru-RU" dirty="0" err="1" smtClean="0"/>
              <a:t>продуктивність</a:t>
            </a:r>
            <a:r>
              <a:rPr lang="ru-RU" dirty="0" smtClean="0"/>
              <a:t> </a:t>
            </a:r>
            <a:r>
              <a:rPr lang="ru-RU" dirty="0" err="1" smtClean="0"/>
              <a:t>екосистем</a:t>
            </a:r>
            <a:r>
              <a:rPr lang="ru-RU" dirty="0" smtClean="0"/>
              <a:t>.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, </a:t>
            </a:r>
            <a:r>
              <a:rPr lang="ru-RU" dirty="0" err="1" smtClean="0"/>
              <a:t>займаючи</a:t>
            </a:r>
            <a:r>
              <a:rPr lang="ru-RU" dirty="0" smtClean="0"/>
              <a:t> </a:t>
            </a:r>
            <a:r>
              <a:rPr lang="ru-RU" dirty="0" err="1" smtClean="0"/>
              <a:t>відповідні</a:t>
            </a:r>
            <a:r>
              <a:rPr lang="ru-RU" dirty="0" smtClean="0"/>
              <a:t> </a:t>
            </a:r>
            <a:r>
              <a:rPr lang="ru-RU" dirty="0" err="1" smtClean="0"/>
              <a:t>екологічні</a:t>
            </a:r>
            <a:r>
              <a:rPr lang="ru-RU" dirty="0" smtClean="0"/>
              <a:t> </a:t>
            </a:r>
            <a:r>
              <a:rPr lang="ru-RU" dirty="0" err="1" smtClean="0"/>
              <a:t>ніші</a:t>
            </a:r>
            <a:r>
              <a:rPr lang="ru-RU" dirty="0" smtClean="0"/>
              <a:t>, </a:t>
            </a:r>
            <a:r>
              <a:rPr lang="ru-RU" dirty="0" err="1" smtClean="0"/>
              <a:t>забезпечуючи</a:t>
            </a:r>
            <a:r>
              <a:rPr lang="ru-RU" dirty="0" smtClean="0"/>
              <a:t> </a:t>
            </a:r>
            <a:r>
              <a:rPr lang="ru-RU" dirty="0" err="1" smtClean="0"/>
              <a:t>повніше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. </a:t>
            </a:r>
            <a:r>
              <a:rPr lang="ru-RU" dirty="0" err="1" smtClean="0"/>
              <a:t>Повніше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протидіє</a:t>
            </a:r>
            <a:r>
              <a:rPr lang="ru-RU" dirty="0" smtClean="0"/>
              <a:t> </a:t>
            </a:r>
            <a:r>
              <a:rPr lang="ru-RU" dirty="0" err="1" smtClean="0"/>
              <a:t>біологічному</a:t>
            </a:r>
            <a:r>
              <a:rPr lang="ru-RU" dirty="0" smtClean="0"/>
              <a:t> </a:t>
            </a:r>
            <a:r>
              <a:rPr lang="ru-RU" dirty="0" err="1" smtClean="0"/>
              <a:t>вторгненню</a:t>
            </a:r>
            <a:r>
              <a:rPr lang="ru-RU" dirty="0" smtClean="0"/>
              <a:t>. </a:t>
            </a:r>
            <a:r>
              <a:rPr lang="ru-RU" dirty="0" err="1" smtClean="0"/>
              <a:t>Конкуренція</a:t>
            </a:r>
            <a:r>
              <a:rPr lang="ru-RU" dirty="0" smtClean="0"/>
              <a:t> за </a:t>
            </a:r>
            <a:r>
              <a:rPr lang="ru-RU" dirty="0" err="1" smtClean="0"/>
              <a:t>ресурси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видами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ефективнішому</a:t>
            </a:r>
            <a:r>
              <a:rPr lang="ru-RU" dirty="0" smtClean="0"/>
              <a:t> природному добору.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Руслана\AppData\Local\Microsoft\Windows\Temporary Internet Files\Content.IE5\NBHUIKF8\MC90043879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373478"/>
            <a:ext cx="5436096" cy="348452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7498080" cy="48006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Вчені стверджують, що протягом найближчих 20–30 років </a:t>
            </a:r>
            <a:r>
              <a:rPr lang="uk-UA" sz="3800" dirty="0" err="1" smtClean="0">
                <a:latin typeface="Times New Roman" pitchFamily="18" charset="0"/>
                <a:cs typeface="Times New Roman" pitchFamily="18" charset="0"/>
              </a:rPr>
              <a:t>че-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800" dirty="0" err="1" smtClean="0">
                <a:latin typeface="Times New Roman" pitchFamily="18" charset="0"/>
                <a:cs typeface="Times New Roman" pitchFamily="18" charset="0"/>
              </a:rPr>
              <a:t>рез</a:t>
            </a: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 техногенні зміни в навколишньому середовищі світ може </a:t>
            </a:r>
            <a:r>
              <a:rPr lang="uk-UA" sz="3800" dirty="0" err="1" smtClean="0">
                <a:latin typeface="Times New Roman" pitchFamily="18" charset="0"/>
                <a:cs typeface="Times New Roman" pitchFamily="18" charset="0"/>
              </a:rPr>
              <a:t>втра-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800" dirty="0" err="1" smtClean="0">
                <a:latin typeface="Times New Roman" pitchFamily="18" charset="0"/>
                <a:cs typeface="Times New Roman" pitchFamily="18" charset="0"/>
              </a:rPr>
              <a:t>тити</a:t>
            </a: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 більш як 1 </a:t>
            </a:r>
            <a:r>
              <a:rPr lang="uk-UA" sz="3800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 видів рослин і тварин. Швидкість вимирання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видів сьогодні в 1000 разів перевищує природну. Близько 10 %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видів рослин зони помірного клімату та 11 % видів птахів світу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опинилися під загрозою зникнення. Така сама доля в </a:t>
            </a:r>
            <a:r>
              <a:rPr lang="uk-UA" sz="3800" dirty="0" err="1" smtClean="0">
                <a:latin typeface="Times New Roman" pitchFamily="18" charset="0"/>
                <a:cs typeface="Times New Roman" pitchFamily="18" charset="0"/>
              </a:rPr>
              <a:t>найближ-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чому майбутньому чекає на 130 тис. видів тропічної зони. Адже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добре відомо, що одна з умов ефективного існування, виживання,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пристосування до змін будь-якої екосистеми — наявність певної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кількості видів живих організмів у ній, які </a:t>
            </a:r>
            <a:r>
              <a:rPr lang="uk-UA" sz="3800" dirty="0" err="1" smtClean="0">
                <a:latin typeface="Times New Roman" pitchFamily="18" charset="0"/>
                <a:cs typeface="Times New Roman" pitchFamily="18" charset="0"/>
              </a:rPr>
              <a:t>еволюційно</a:t>
            </a: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 добре </a:t>
            </a:r>
            <a:r>
              <a:rPr lang="uk-UA" sz="3800" dirty="0" err="1" smtClean="0">
                <a:latin typeface="Times New Roman" pitchFamily="18" charset="0"/>
                <a:cs typeface="Times New Roman" pitchFamily="18" charset="0"/>
              </a:rPr>
              <a:t>при-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стосувалися до існування й активно функціонують, взаємодіючи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один з одним у процесах обміну речовиною, енергією, інформацією.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Інакше кажучи, біологічна різноманітність — це запорука </a:t>
            </a:r>
            <a:r>
              <a:rPr lang="uk-UA" sz="3800" dirty="0" err="1" smtClean="0">
                <a:latin typeface="Times New Roman" pitchFamily="18" charset="0"/>
                <a:cs typeface="Times New Roman" pitchFamily="18" charset="0"/>
              </a:rPr>
              <a:t>стій-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кості, витривалості як окремих екосистем, так і біосфери в цілому.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Екологічні взаємодії різних видів живих істот із довкіллям </a:t>
            </a:r>
            <a:r>
              <a:rPr lang="uk-UA" sz="3800" dirty="0" err="1" smtClean="0">
                <a:latin typeface="Times New Roman" pitchFamily="18" charset="0"/>
                <a:cs typeface="Times New Roman" pitchFamily="18" charset="0"/>
              </a:rPr>
              <a:t>форму-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800" dirty="0" err="1" smtClean="0">
                <a:latin typeface="Times New Roman" pitchFamily="18" charset="0"/>
                <a:cs typeface="Times New Roman" pitchFamily="18" charset="0"/>
              </a:rPr>
              <a:t>ють</a:t>
            </a: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 екосистеми, від стану яких залежить життя людей. Зменшення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800" dirty="0" err="1" smtClean="0">
                <a:latin typeface="Times New Roman" pitchFamily="18" charset="0"/>
                <a:cs typeface="Times New Roman" pitchFamily="18" charset="0"/>
              </a:rPr>
              <a:t>біорізноманітності</a:t>
            </a: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 — це серйозна втрата біосфери, одна з головних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екологічних </a:t>
            </a: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проблем  </a:t>
            </a:r>
            <a:r>
              <a:rPr lang="uk-UA" sz="3800" dirty="0" smtClean="0">
                <a:latin typeface="Times New Roman" pitchFamily="18" charset="0"/>
                <a:cs typeface="Times New Roman" pitchFamily="18" charset="0"/>
              </a:rPr>
              <a:t>сьогодення.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49808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Населення планети продовжує збільшуватись, підвищується рівень його технічної оснащеності, зростає використання енергії, мінеральних ресурсів, води і продовольства. Відбувається інтенсивне знищення екосистем та зникнення видів живих організмів.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Подальше скорочення </a:t>
            </a:r>
            <a:r>
              <a:rPr lang="uk-UA" dirty="0" err="1" smtClean="0"/>
              <a:t>біорізноманітності</a:t>
            </a:r>
            <a:r>
              <a:rPr lang="uk-UA" dirty="0" smtClean="0"/>
              <a:t> може призвести до дестабілізації біоти, втрати цілісності біосфери та її здатності підтримувати найважливіші характеристики середовища. Внаслідок необоротного переходу біосфери в новий стан вона може стати не придатною для життя людини. Збереження </a:t>
            </a:r>
            <a:r>
              <a:rPr lang="uk-UA" dirty="0" err="1" smtClean="0"/>
              <a:t>біорізноманітності</a:t>
            </a:r>
            <a:r>
              <a:rPr lang="uk-UA" dirty="0" smtClean="0"/>
              <a:t> живих систем на Землі – необхідна умова виживання людини та сталого розвитку цивілізації.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C:\Users\Руслана\AppData\Local\Microsoft\Windows\Temporary Internet Files\Content.IE5\EC9YOFTF\MC9002169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20712" y="5030788"/>
            <a:ext cx="1733550" cy="1827212"/>
          </a:xfrm>
          <a:prstGeom prst="rect">
            <a:avLst/>
          </a:prstGeom>
          <a:noFill/>
        </p:spPr>
      </p:pic>
      <p:pic>
        <p:nvPicPr>
          <p:cNvPr id="2051" name="Picture 3" descr="C:\Users\Руслана\AppData\Local\Microsoft\Windows\Temporary Internet Files\Content.IE5\NBHUIKF8\MC90023521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48537" y="0"/>
            <a:ext cx="1795463" cy="1770063"/>
          </a:xfrm>
          <a:prstGeom prst="rect">
            <a:avLst/>
          </a:prstGeom>
          <a:noFill/>
        </p:spPr>
      </p:pic>
      <p:pic>
        <p:nvPicPr>
          <p:cNvPr id="2052" name="Picture 4" descr="C:\Users\Руслана\AppData\Local\Microsoft\Windows\Temporary Internet Files\Content.IE5\AWMVNGTW\MC90036157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1638" y="5124450"/>
            <a:ext cx="1870075" cy="1482725"/>
          </a:xfrm>
          <a:prstGeom prst="rect">
            <a:avLst/>
          </a:prstGeom>
          <a:noFill/>
        </p:spPr>
      </p:pic>
      <p:pic>
        <p:nvPicPr>
          <p:cNvPr id="2053" name="Picture 5" descr="C:\Users\Руслана\AppData\Local\Microsoft\Windows\Temporary Internet Files\Content.IE5\OMJFPZLV\MC90036151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50" y="187325"/>
            <a:ext cx="1820863" cy="139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/>
          <a:lstStyle/>
          <a:p>
            <a:r>
              <a:rPr lang="ru-RU" dirty="0" smtClean="0"/>
              <a:t>Шляхи </a:t>
            </a:r>
            <a:r>
              <a:rPr lang="ru-RU" dirty="0" err="1" smtClean="0"/>
              <a:t>п</a:t>
            </a:r>
            <a:r>
              <a:rPr lang="uk-UA" dirty="0" err="1" smtClean="0"/>
              <a:t>ідтримання</a:t>
            </a:r>
            <a:r>
              <a:rPr lang="uk-UA" dirty="0" smtClean="0"/>
              <a:t> біосфери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uk-UA" sz="1400" dirty="0" smtClean="0"/>
              <a:t> </a:t>
            </a:r>
            <a:r>
              <a:rPr lang="uk-UA" sz="2000" dirty="0" smtClean="0"/>
              <a:t>боротьба зі зменшенням площі лісів</a:t>
            </a:r>
            <a:endParaRPr lang="ru-RU" sz="2000" dirty="0" smtClean="0"/>
          </a:p>
          <a:p>
            <a:pPr>
              <a:buFont typeface="Wingdings" pitchFamily="2" charset="2"/>
              <a:buChar char="v"/>
            </a:pPr>
            <a:r>
              <a:rPr lang="uk-UA" sz="2000" dirty="0" smtClean="0"/>
              <a:t> </a:t>
            </a:r>
            <a:r>
              <a:rPr lang="uk-UA" sz="2000" dirty="0" smtClean="0"/>
              <a:t>невиснажливе використання природних екосистем та ведення </a:t>
            </a:r>
            <a:r>
              <a:rPr lang="uk-UA" sz="2000" dirty="0" err="1" smtClean="0"/>
              <a:t>сг</a:t>
            </a:r>
            <a:endParaRPr lang="uk-UA" sz="2000" dirty="0" smtClean="0"/>
          </a:p>
          <a:p>
            <a:pPr>
              <a:buFont typeface="Wingdings" pitchFamily="2" charset="2"/>
              <a:buChar char="v"/>
            </a:pPr>
            <a:r>
              <a:rPr lang="uk-UA" sz="2000" dirty="0" smtClean="0"/>
              <a:t> </a:t>
            </a:r>
            <a:r>
              <a:rPr lang="uk-UA" sz="2000" dirty="0" err="1" smtClean="0"/>
              <a:t>б</a:t>
            </a:r>
            <a:r>
              <a:rPr lang="uk-UA" sz="2000" dirty="0" err="1" smtClean="0"/>
              <a:t>іоконсервація</a:t>
            </a:r>
            <a:r>
              <a:rPr lang="uk-UA" sz="2000" dirty="0" smtClean="0"/>
              <a:t> (</a:t>
            </a:r>
            <a:r>
              <a:rPr lang="ru-RU" sz="2000" dirty="0" smtClean="0"/>
              <a:t>система </a:t>
            </a:r>
            <a:r>
              <a:rPr lang="ru-RU" sz="2000" dirty="0" err="1" smtClean="0"/>
              <a:t>заходів</a:t>
            </a:r>
            <a:r>
              <a:rPr lang="ru-RU" sz="2000" dirty="0" smtClean="0"/>
              <a:t>, </a:t>
            </a:r>
            <a:r>
              <a:rPr lang="ru-RU" sz="2000" dirty="0" err="1" smtClean="0"/>
              <a:t>спрямованих</a:t>
            </a:r>
            <a:r>
              <a:rPr lang="ru-RU" sz="2000" dirty="0" smtClean="0"/>
              <a:t> на </a:t>
            </a:r>
            <a:r>
              <a:rPr lang="ru-RU" sz="2000" dirty="0" err="1" smtClean="0"/>
              <a:t>збереження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генет</a:t>
            </a:r>
            <a:r>
              <a:rPr lang="ru-RU" sz="2000" dirty="0" smtClean="0"/>
              <a:t>. та </a:t>
            </a:r>
            <a:r>
              <a:rPr lang="ru-RU" sz="2000" dirty="0" err="1" smtClean="0"/>
              <a:t>видової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різноманітності</a:t>
            </a:r>
            <a:r>
              <a:rPr lang="ru-RU" sz="2000" dirty="0" smtClean="0"/>
              <a:t> через </a:t>
            </a:r>
            <a:r>
              <a:rPr lang="ru-RU" sz="2000" dirty="0" err="1" smtClean="0"/>
              <a:t>збереження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популяційних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видових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генотипів</a:t>
            </a:r>
            <a:r>
              <a:rPr lang="ru-RU" sz="2000" dirty="0" smtClean="0"/>
              <a:t> </a:t>
            </a:r>
            <a:r>
              <a:rPr lang="ru-RU" sz="2000" dirty="0" err="1" smtClean="0"/>
              <a:t>окремих</a:t>
            </a:r>
            <a:r>
              <a:rPr lang="ru-RU" sz="2000" dirty="0" smtClean="0"/>
              <a:t> </a:t>
            </a:r>
            <a:r>
              <a:rPr lang="ru-RU" sz="2000" dirty="0" err="1" smtClean="0"/>
              <a:t>особин</a:t>
            </a:r>
            <a:r>
              <a:rPr lang="ru-RU" sz="2000" dirty="0" smtClean="0"/>
              <a:t> поза </a:t>
            </a:r>
            <a:r>
              <a:rPr lang="ru-RU" sz="2000" dirty="0" err="1" smtClean="0"/>
              <a:t>природними</a:t>
            </a:r>
            <a:r>
              <a:rPr lang="ru-RU" sz="2000" dirty="0" smtClean="0"/>
              <a:t>  </a:t>
            </a:r>
            <a:r>
              <a:rPr lang="ru-RU" sz="2000" dirty="0" err="1" smtClean="0"/>
              <a:t>місцеперебуваннями</a:t>
            </a:r>
            <a:r>
              <a:rPr lang="ru-RU" sz="2000" dirty="0" smtClean="0"/>
              <a:t> – в зоопарках, </a:t>
            </a:r>
            <a:r>
              <a:rPr lang="ru-RU" sz="2000" dirty="0" err="1" smtClean="0"/>
              <a:t>ботанічних</a:t>
            </a:r>
            <a:r>
              <a:rPr lang="ru-RU" sz="2000" dirty="0" smtClean="0"/>
              <a:t> садах, </a:t>
            </a:r>
            <a:r>
              <a:rPr lang="ru-RU" sz="2000" dirty="0" err="1" smtClean="0"/>
              <a:t>колекціях</a:t>
            </a:r>
            <a:r>
              <a:rPr lang="ru-RU" sz="2000" dirty="0" smtClean="0"/>
              <a:t> культур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)</a:t>
            </a:r>
          </a:p>
          <a:p>
            <a:pPr>
              <a:buFont typeface="Wingdings" pitchFamily="2" charset="2"/>
              <a:buChar char="v"/>
            </a:pPr>
            <a:r>
              <a:rPr lang="uk-UA" sz="2000" dirty="0" smtClean="0"/>
              <a:t> </a:t>
            </a:r>
            <a:r>
              <a:rPr lang="uk-UA" sz="2000" dirty="0" smtClean="0"/>
              <a:t>створення ферм для штучного розведення диких тварин і повернення їх у природу</a:t>
            </a:r>
          </a:p>
          <a:p>
            <a:pPr>
              <a:buFont typeface="Wingdings" pitchFamily="2" charset="2"/>
              <a:buChar char="v"/>
            </a:pPr>
            <a:r>
              <a:rPr lang="uk-UA" sz="2000" dirty="0" smtClean="0"/>
              <a:t> </a:t>
            </a:r>
            <a:r>
              <a:rPr lang="uk-UA" sz="2000" dirty="0" smtClean="0"/>
              <a:t>зниження рівня техногенних забруднень води, </a:t>
            </a:r>
            <a:r>
              <a:rPr lang="uk-UA" sz="2000" dirty="0" err="1" smtClean="0"/>
              <a:t>грунту</a:t>
            </a:r>
            <a:r>
              <a:rPr lang="uk-UA" sz="2000" dirty="0" smtClean="0"/>
              <a:t>, повітря</a:t>
            </a:r>
          </a:p>
          <a:p>
            <a:pPr>
              <a:buFont typeface="Wingdings" pitchFamily="2" charset="2"/>
              <a:buChar char="v"/>
            </a:pPr>
            <a:r>
              <a:rPr lang="uk-UA" sz="2000" dirty="0" smtClean="0"/>
              <a:t> </a:t>
            </a:r>
            <a:r>
              <a:rPr lang="uk-UA" sz="2000" dirty="0" smtClean="0"/>
              <a:t>раціональне використання </a:t>
            </a:r>
            <a:r>
              <a:rPr lang="uk-UA" sz="2000" dirty="0" err="1" smtClean="0"/>
              <a:t>природніх</a:t>
            </a:r>
            <a:r>
              <a:rPr lang="uk-UA" sz="2000" dirty="0" smtClean="0"/>
              <a:t> ресурсів, створення природоохоронних територій, Червоної книги,  Зеленої книги тощо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Біорізноманіття</a:t>
            </a:r>
            <a:r>
              <a:rPr lang="uk-UA" dirty="0" smtClean="0"/>
              <a:t> в Україні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Спостерігається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антропогенне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значних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територій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в т.ч.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важкими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металами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радіонуклідами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стійкими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органічними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сполуками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відмічено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прояви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девастації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синантропізації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екосистем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загрожує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втратою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гено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цено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екофонду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формує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соціально-екологічний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дискомфорт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населення.В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той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же час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багату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біоту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нараховує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понад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25 тис.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45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тис.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2736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623878"/>
            <a:ext cx="6114256" cy="423412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Заходи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Верховна</a:t>
            </a:r>
            <a:r>
              <a:rPr lang="ru-RU" dirty="0" smtClean="0"/>
              <a:t> Рада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ратифікувала</a:t>
            </a:r>
            <a:r>
              <a:rPr lang="ru-RU" dirty="0" smtClean="0"/>
              <a:t> </a:t>
            </a:r>
            <a:r>
              <a:rPr lang="ru-RU" dirty="0" err="1" smtClean="0"/>
              <a:t>Рамкову</a:t>
            </a:r>
            <a:r>
              <a:rPr lang="ru-RU" dirty="0" smtClean="0"/>
              <a:t> </a:t>
            </a:r>
            <a:r>
              <a:rPr lang="ru-RU" dirty="0" err="1" smtClean="0"/>
              <a:t>Конвенцію</a:t>
            </a:r>
            <a:r>
              <a:rPr lang="ru-RU" dirty="0" smtClean="0"/>
              <a:t> 29 листопада 1994 року (Закон про </a:t>
            </a:r>
            <a:r>
              <a:rPr lang="ru-RU" dirty="0" err="1" smtClean="0"/>
              <a:t>ратифікацію</a:t>
            </a:r>
            <a:r>
              <a:rPr lang="ru-RU" dirty="0" smtClean="0"/>
              <a:t>),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ухвалила</a:t>
            </a:r>
            <a:r>
              <a:rPr lang="ru-RU" dirty="0" smtClean="0"/>
              <a:t> низку </a:t>
            </a:r>
            <a:r>
              <a:rPr lang="ru-RU" dirty="0" err="1" smtClean="0"/>
              <a:t>законів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ратифікації</a:t>
            </a:r>
            <a:r>
              <a:rPr lang="ru-RU" dirty="0" smtClean="0"/>
              <a:t>, </a:t>
            </a:r>
            <a:r>
              <a:rPr lang="ru-RU" dirty="0" err="1" smtClean="0"/>
              <a:t>приєднання</a:t>
            </a:r>
            <a:r>
              <a:rPr lang="ru-RU" dirty="0" smtClean="0"/>
              <a:t> та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договорів</a:t>
            </a:r>
            <a:r>
              <a:rPr lang="ru-RU" dirty="0" smtClean="0"/>
              <a:t> </a:t>
            </a:r>
            <a:r>
              <a:rPr lang="ru-RU" dirty="0" err="1" smtClean="0"/>
              <a:t>обов'язкового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необов'язкового</a:t>
            </a:r>
            <a:r>
              <a:rPr lang="ru-RU" dirty="0" smtClean="0"/>
              <a:t> характеру,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регулюють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збереження</a:t>
            </a:r>
            <a:r>
              <a:rPr lang="ru-RU" dirty="0" smtClean="0"/>
              <a:t> та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біологічного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ландшафтного </a:t>
            </a:r>
            <a:r>
              <a:rPr lang="ru-RU" dirty="0" err="1" smtClean="0"/>
              <a:t>різноманіття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64</TotalTime>
  <Words>517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Скорочення біологічного різноманіття</vt:lpstr>
      <vt:lpstr>Що таке біорізноманіття?</vt:lpstr>
      <vt:lpstr>Різновиди</vt:lpstr>
      <vt:lpstr>Значення</vt:lpstr>
      <vt:lpstr>Слайд 5</vt:lpstr>
      <vt:lpstr>Слайд 6</vt:lpstr>
      <vt:lpstr>Шляхи підтримання біосфери</vt:lpstr>
      <vt:lpstr>Біорізноманіття в Україні</vt:lpstr>
      <vt:lpstr>Заходи</vt:lpstr>
      <vt:lpstr>Слайд 10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Скорочення біологічного різноманіття</dc:title>
  <dc:creator>Руслана</dc:creator>
  <cp:lastModifiedBy>Руслана</cp:lastModifiedBy>
  <cp:revision>7</cp:revision>
  <dcterms:created xsi:type="dcterms:W3CDTF">2014-01-27T16:34:38Z</dcterms:created>
  <dcterms:modified xsi:type="dcterms:W3CDTF">2014-01-27T17:39:22Z</dcterms:modified>
</cp:coreProperties>
</file>