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458200" cy="1470025"/>
          </a:xfrm>
        </p:spPr>
        <p:txBody>
          <a:bodyPr/>
          <a:lstStyle/>
          <a:p>
            <a:pPr algn="ctr"/>
            <a:r>
              <a:rPr lang="uk-UA" dirty="0" smtClean="0"/>
              <a:t>Генні мутації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/>
              <a:t>на молекулярному </a:t>
            </a:r>
            <a:r>
              <a:rPr lang="ru-RU" sz="2400" b="1" i="1" dirty="0" err="1" smtClean="0"/>
              <a:t>рівні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можуть</a:t>
            </a:r>
            <a:r>
              <a:rPr lang="ru-RU" sz="2400" b="1" i="1" dirty="0" smtClean="0"/>
              <a:t> бути </a:t>
            </a:r>
            <a:r>
              <a:rPr lang="ru-RU" sz="2400" b="1" i="1" dirty="0" err="1" smtClean="0"/>
              <a:t>викликані</a:t>
            </a:r>
            <a:r>
              <a:rPr lang="ru-RU" sz="2400" b="1" i="1" dirty="0" smtClean="0"/>
              <a:t>:</a:t>
            </a:r>
          </a:p>
          <a:p>
            <a:pPr marL="566928" indent="-457200">
              <a:buNone/>
            </a:pPr>
            <a:r>
              <a:rPr lang="ru-RU" sz="2400" i="1" dirty="0" smtClean="0"/>
              <a:t>    </a:t>
            </a:r>
            <a:r>
              <a:rPr lang="ru-RU" sz="2400" dirty="0" smtClean="0"/>
              <a:t>1)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Хімічними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речовинами</a:t>
            </a:r>
            <a:r>
              <a:rPr lang="ru-RU" sz="2400" i="1" dirty="0" smtClean="0"/>
              <a:t> </a:t>
            </a:r>
            <a:r>
              <a:rPr lang="ru-RU" sz="2400" dirty="0" smtClean="0"/>
              <a:t>(</a:t>
            </a:r>
            <a:r>
              <a:rPr lang="ru-RU" sz="2400" dirty="0" err="1" smtClean="0"/>
              <a:t>Нітрозогуанадін</a:t>
            </a:r>
            <a:r>
              <a:rPr lang="ru-RU" sz="2400" dirty="0" smtClean="0"/>
              <a:t>, аналоги основ, </a:t>
            </a:r>
            <a:r>
              <a:rPr lang="ru-RU" sz="2400" dirty="0" err="1" smtClean="0"/>
              <a:t>прості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алкілуючі</a:t>
            </a:r>
            <a:r>
              <a:rPr lang="ru-RU" sz="2400" dirty="0" smtClean="0"/>
              <a:t> </a:t>
            </a:r>
            <a:r>
              <a:rPr lang="ru-RU" sz="2400" dirty="0" err="1" smtClean="0"/>
              <a:t>агенти</a:t>
            </a:r>
            <a:r>
              <a:rPr lang="ru-RU" sz="2400" dirty="0" smtClean="0"/>
              <a:t>, </a:t>
            </a:r>
            <a:r>
              <a:rPr lang="ru-RU" sz="2400" dirty="0" err="1" smtClean="0"/>
              <a:t>метилируючі</a:t>
            </a:r>
            <a:r>
              <a:rPr lang="ru-RU" sz="2400" dirty="0" smtClean="0"/>
              <a:t> </a:t>
            </a:r>
            <a:r>
              <a:rPr lang="ru-RU" sz="2400" dirty="0" err="1" smtClean="0"/>
              <a:t>агенти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поліциклічні</a:t>
            </a:r>
            <a:r>
              <a:rPr lang="ru-RU" sz="2400" dirty="0" smtClean="0"/>
              <a:t> </a:t>
            </a:r>
            <a:r>
              <a:rPr lang="ru-RU" sz="2400" dirty="0" err="1" smtClean="0"/>
              <a:t>вуглеводні</a:t>
            </a:r>
            <a:r>
              <a:rPr lang="ru-RU" sz="2400" dirty="0" smtClean="0"/>
              <a:t>, </a:t>
            </a:r>
            <a:r>
              <a:rPr lang="ru-RU" sz="2400" dirty="0" err="1" smtClean="0"/>
              <a:t>інтеркаляційні</a:t>
            </a:r>
            <a:r>
              <a:rPr lang="ru-RU" sz="2400" dirty="0" smtClean="0"/>
              <a:t> </a:t>
            </a:r>
            <a:r>
              <a:rPr lang="ru-RU" sz="2400" dirty="0" err="1" smtClean="0"/>
              <a:t>агенти</a:t>
            </a:r>
            <a:r>
              <a:rPr lang="ru-RU" sz="2400" dirty="0" smtClean="0"/>
              <a:t>, </a:t>
            </a:r>
            <a:r>
              <a:rPr lang="ru-RU" sz="2400" dirty="0" err="1" smtClean="0"/>
              <a:t>крослінкери</a:t>
            </a:r>
            <a:r>
              <a:rPr lang="ru-RU" sz="2400" dirty="0" smtClean="0"/>
              <a:t>, </a:t>
            </a:r>
            <a:r>
              <a:rPr lang="ru-RU" sz="2400" dirty="0" err="1" smtClean="0"/>
              <a:t>окислювальне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пошкодження</a:t>
            </a:r>
            <a:r>
              <a:rPr lang="ru-RU" sz="2400" dirty="0" smtClean="0"/>
              <a:t>)</a:t>
            </a:r>
          </a:p>
          <a:p>
            <a:pPr marL="566928" indent="-457200">
              <a:buNone/>
            </a:pPr>
            <a:r>
              <a:rPr lang="uk-UA" sz="2400" dirty="0" smtClean="0"/>
              <a:t>    2) </a:t>
            </a:r>
            <a:r>
              <a:rPr lang="uk-UA" sz="2400" i="1" dirty="0" smtClean="0"/>
              <a:t>Радіацією або випромінюванням </a:t>
            </a:r>
            <a:r>
              <a:rPr lang="uk-UA" sz="2400" dirty="0" smtClean="0"/>
              <a:t>(Ультрафіолетове випромінювання, іонізуюча радіація)</a:t>
            </a:r>
          </a:p>
          <a:p>
            <a:pPr marL="566928" indent="-457200">
              <a:buNone/>
            </a:pPr>
            <a:endParaRPr lang="ru-RU" sz="24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i="1" dirty="0" err="1" smtClean="0"/>
              <a:t>Вимушені</a:t>
            </a:r>
            <a:r>
              <a:rPr lang="ru-RU" i="1" dirty="0" smtClean="0"/>
              <a:t> </a:t>
            </a:r>
            <a:r>
              <a:rPr lang="ru-RU" i="1" dirty="0" err="1" smtClean="0"/>
              <a:t>мутації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/>
              <a:t>Зміни</a:t>
            </a:r>
            <a:r>
              <a:rPr lang="ru-RU" dirty="0" smtClean="0"/>
              <a:t> в ДНК, </a:t>
            </a:r>
            <a:r>
              <a:rPr lang="ru-RU" dirty="0" err="1" smtClean="0"/>
              <a:t>викликані</a:t>
            </a:r>
            <a:r>
              <a:rPr lang="ru-RU" dirty="0" smtClean="0"/>
              <a:t> </a:t>
            </a:r>
            <a:r>
              <a:rPr lang="ru-RU" dirty="0" err="1" smtClean="0"/>
              <a:t>мутацією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помилки</a:t>
            </a:r>
            <a:r>
              <a:rPr lang="ru-RU" dirty="0" smtClean="0"/>
              <a:t> в </a:t>
            </a:r>
            <a:r>
              <a:rPr lang="ru-RU" dirty="0" err="1" smtClean="0"/>
              <a:t>послідовності</a:t>
            </a:r>
            <a:r>
              <a:rPr lang="ru-RU" dirty="0" smtClean="0"/>
              <a:t> </a:t>
            </a:r>
            <a:r>
              <a:rPr lang="ru-RU" dirty="0" err="1" smtClean="0"/>
              <a:t>білка</a:t>
            </a:r>
            <a:r>
              <a:rPr lang="ru-RU" dirty="0" smtClean="0"/>
              <a:t>, </a:t>
            </a:r>
            <a:r>
              <a:rPr lang="ru-RU" dirty="0" err="1" smtClean="0"/>
              <a:t>створюючи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нефункціональні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функціонувати</a:t>
            </a:r>
            <a:r>
              <a:rPr lang="ru-RU" dirty="0" smtClean="0"/>
              <a:t> правильно,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функціонувати</a:t>
            </a:r>
            <a:r>
              <a:rPr lang="ru-RU" dirty="0" smtClean="0"/>
              <a:t> в правильному </a:t>
            </a:r>
            <a:r>
              <a:rPr lang="ru-RU" dirty="0" err="1" smtClean="0"/>
              <a:t>місці</a:t>
            </a:r>
            <a:r>
              <a:rPr lang="ru-RU" dirty="0" smtClean="0"/>
              <a:t> в </a:t>
            </a:r>
            <a:r>
              <a:rPr lang="ru-RU" dirty="0" err="1" smtClean="0"/>
              <a:t>правильний</a:t>
            </a:r>
            <a:r>
              <a:rPr lang="ru-RU" dirty="0" smtClean="0"/>
              <a:t> час. Коли </a:t>
            </a:r>
            <a:r>
              <a:rPr lang="ru-RU" dirty="0" err="1" smtClean="0"/>
              <a:t>мутація</a:t>
            </a:r>
            <a:r>
              <a:rPr lang="ru-RU" dirty="0" smtClean="0"/>
              <a:t> </a:t>
            </a:r>
            <a:r>
              <a:rPr lang="ru-RU" dirty="0" err="1" smtClean="0"/>
              <a:t>змінює</a:t>
            </a:r>
            <a:r>
              <a:rPr lang="ru-RU" dirty="0" smtClean="0"/>
              <a:t> </a:t>
            </a:r>
            <a:r>
              <a:rPr lang="ru-RU" dirty="0" err="1" smtClean="0"/>
              <a:t>білок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грає</a:t>
            </a:r>
            <a:r>
              <a:rPr lang="ru-RU" dirty="0" smtClean="0"/>
              <a:t> </a:t>
            </a:r>
            <a:r>
              <a:rPr lang="ru-RU" dirty="0" err="1" smtClean="0"/>
              <a:t>критичну</a:t>
            </a:r>
            <a:r>
              <a:rPr lang="ru-RU" dirty="0" smtClean="0"/>
              <a:t> роль в </a:t>
            </a:r>
            <a:r>
              <a:rPr lang="ru-RU" dirty="0" err="1" smtClean="0"/>
              <a:t>тілі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.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викликане</a:t>
            </a:r>
            <a:r>
              <a:rPr lang="ru-RU" dirty="0" smtClean="0"/>
              <a:t> </a:t>
            </a:r>
            <a:r>
              <a:rPr lang="ru-RU" dirty="0" err="1" smtClean="0"/>
              <a:t>мутаціями</a:t>
            </a:r>
            <a:r>
              <a:rPr lang="ru-RU" dirty="0" smtClean="0"/>
              <a:t> в одному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генах 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dirty="0" err="1" smtClean="0"/>
              <a:t>генетичним</a:t>
            </a:r>
            <a:r>
              <a:rPr lang="ru-RU" dirty="0" smtClean="0"/>
              <a:t> </a:t>
            </a:r>
            <a:r>
              <a:rPr lang="ru-RU" dirty="0" err="1" smtClean="0"/>
              <a:t>захворюванням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тільки</a:t>
            </a:r>
            <a:r>
              <a:rPr lang="ru-RU" dirty="0" smtClean="0"/>
              <a:t> маленький </a:t>
            </a:r>
            <a:r>
              <a:rPr lang="ru-RU" dirty="0" err="1" smtClean="0"/>
              <a:t>відсоток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 </a:t>
            </a:r>
            <a:r>
              <a:rPr lang="ru-RU" dirty="0" err="1" smtClean="0"/>
              <a:t>визивають</a:t>
            </a:r>
            <a:r>
              <a:rPr lang="ru-RU" dirty="0" smtClean="0"/>
              <a:t>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більшість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ніякого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здоров'я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основ ДНК гена,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замінюють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, </a:t>
            </a:r>
            <a:r>
              <a:rPr lang="ru-RU" dirty="0" err="1" smtClean="0"/>
              <a:t>зробленого</a:t>
            </a:r>
            <a:r>
              <a:rPr lang="ru-RU" dirty="0" smtClean="0"/>
              <a:t> геном.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err="1" smtClean="0"/>
              <a:t>Мутації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хвороби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410200" y="6324600"/>
            <a:ext cx="37338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dirty="0" err="1" smtClean="0"/>
              <a:t>Матеріал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Вікіпедії</a:t>
            </a:r>
            <a:r>
              <a:rPr lang="ru-RU" sz="1200" dirty="0" smtClean="0"/>
              <a:t> — </a:t>
            </a:r>
            <a:r>
              <a:rPr lang="ru-RU" sz="1200" dirty="0" err="1" smtClean="0"/>
              <a:t>вільної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енциклопедії</a:t>
            </a:r>
            <a:endParaRPr lang="ru-RU" sz="1200" dirty="0" smtClean="0"/>
          </a:p>
          <a:p>
            <a:pPr>
              <a:buNone/>
            </a:pPr>
            <a:r>
              <a:rPr lang="en-US" sz="1100" dirty="0" smtClean="0"/>
              <a:t>http://uk.wikipedia.org</a:t>
            </a:r>
            <a:endParaRPr lang="ru-RU" sz="11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М</a:t>
            </a:r>
            <a:r>
              <a:rPr lang="vi-VN" b="1" dirty="0" smtClean="0"/>
              <a:t>ута́ції</a:t>
            </a:r>
            <a:r>
              <a:rPr lang="vi-VN" dirty="0" smtClean="0"/>
              <a:t> — </a:t>
            </a:r>
            <a:r>
              <a:rPr lang="ru-RU" dirty="0" err="1" smtClean="0"/>
              <a:t>зміни</a:t>
            </a:r>
            <a:r>
              <a:rPr lang="ru-RU" dirty="0" smtClean="0"/>
              <a:t> 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 (</a:t>
            </a:r>
            <a:r>
              <a:rPr lang="ru-RU" dirty="0" err="1" smtClean="0"/>
              <a:t>звичайно</a:t>
            </a:r>
            <a:r>
              <a:rPr lang="ru-RU" dirty="0" smtClean="0"/>
              <a:t> ДНК </a:t>
            </a:r>
            <a:r>
              <a:rPr lang="ru-RU" dirty="0" err="1" smtClean="0"/>
              <a:t>або</a:t>
            </a:r>
            <a:r>
              <a:rPr lang="ru-RU" dirty="0" smtClean="0"/>
              <a:t> РНК).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викликані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 </a:t>
            </a:r>
            <a:r>
              <a:rPr lang="ru-RU" dirty="0" err="1" smtClean="0"/>
              <a:t>копіювання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 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опроміненням</a:t>
            </a:r>
            <a:r>
              <a:rPr lang="ru-RU" dirty="0" smtClean="0"/>
              <a:t> </a:t>
            </a:r>
            <a:r>
              <a:rPr lang="ru-RU" dirty="0" err="1" smtClean="0"/>
              <a:t>жорсткою</a:t>
            </a:r>
            <a:r>
              <a:rPr lang="ru-RU" dirty="0" smtClean="0"/>
              <a:t> </a:t>
            </a:r>
            <a:r>
              <a:rPr lang="ru-RU" dirty="0" err="1" smtClean="0"/>
              <a:t>радіацією</a:t>
            </a:r>
            <a:r>
              <a:rPr lang="ru-RU" dirty="0" smtClean="0"/>
              <a:t>, </a:t>
            </a:r>
            <a:r>
              <a:rPr lang="ru-RU" dirty="0" err="1" smtClean="0"/>
              <a:t>хімічними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(мутагенами), </a:t>
            </a:r>
            <a:r>
              <a:rPr lang="ru-RU" dirty="0" err="1" smtClean="0"/>
              <a:t>вірусами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</a:t>
            </a:r>
            <a:r>
              <a:rPr lang="ru-RU" dirty="0" err="1" smtClean="0"/>
              <a:t>свідомо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клітинним</a:t>
            </a:r>
            <a:r>
              <a:rPr lang="ru-RU" dirty="0" smtClean="0"/>
              <a:t> контролем </a:t>
            </a:r>
            <a:r>
              <a:rPr lang="ru-RU" dirty="0" err="1" smtClean="0"/>
              <a:t>протягом</a:t>
            </a:r>
            <a:r>
              <a:rPr lang="ru-RU" dirty="0" smtClean="0"/>
              <a:t> таких </a:t>
            </a:r>
            <a:r>
              <a:rPr lang="ru-RU" dirty="0" err="1" smtClean="0"/>
              <a:t>процесів</a:t>
            </a:r>
            <a:r>
              <a:rPr lang="ru-RU" dirty="0" smtClean="0"/>
              <a:t> як, </a:t>
            </a:r>
            <a:r>
              <a:rPr lang="ru-RU" dirty="0" err="1" smtClean="0"/>
              <a:t>наприклад</a:t>
            </a:r>
            <a:r>
              <a:rPr lang="ru-RU" dirty="0" smtClean="0"/>
              <a:t>, мейоз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гіпермутація</a:t>
            </a:r>
            <a:r>
              <a:rPr lang="ru-RU" dirty="0" smtClean="0"/>
              <a:t>. У </a:t>
            </a:r>
            <a:r>
              <a:rPr lang="ru-RU" dirty="0" err="1" smtClean="0"/>
              <a:t>багатоклітинних</a:t>
            </a:r>
            <a:r>
              <a:rPr lang="ru-RU" dirty="0" smtClean="0"/>
              <a:t> </a:t>
            </a:r>
            <a:r>
              <a:rPr lang="ru-RU" dirty="0" err="1" smtClean="0"/>
              <a:t>організмах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підрозділені</a:t>
            </a:r>
            <a:r>
              <a:rPr lang="ru-RU" dirty="0" smtClean="0"/>
              <a:t> на </a:t>
            </a:r>
            <a:r>
              <a:rPr lang="ru-RU" dirty="0" err="1" smtClean="0"/>
              <a:t>генеративні</a:t>
            </a:r>
            <a:r>
              <a:rPr lang="ru-RU" dirty="0" smtClean="0"/>
              <a:t> </a:t>
            </a:r>
            <a:r>
              <a:rPr lang="ru-RU" dirty="0" err="1" smtClean="0"/>
              <a:t>мутації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передані</a:t>
            </a:r>
            <a:r>
              <a:rPr lang="ru-RU" dirty="0" smtClean="0"/>
              <a:t> </a:t>
            </a:r>
            <a:r>
              <a:rPr lang="ru-RU" dirty="0" err="1" smtClean="0"/>
              <a:t>нащадкам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соматичні</a:t>
            </a:r>
            <a:r>
              <a:rPr lang="ru-RU" dirty="0" smtClean="0"/>
              <a:t> </a:t>
            </a:r>
            <a:r>
              <a:rPr lang="ru-RU" dirty="0" err="1" smtClean="0"/>
              <a:t>мутації</a:t>
            </a:r>
            <a:r>
              <a:rPr lang="ru-RU" dirty="0" smtClean="0"/>
              <a:t>. </a:t>
            </a:r>
            <a:r>
              <a:rPr lang="ru-RU" dirty="0" err="1" smtClean="0"/>
              <a:t>Соматичні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передаватися</a:t>
            </a:r>
            <a:r>
              <a:rPr lang="ru-RU" dirty="0" smtClean="0"/>
              <a:t> до </a:t>
            </a:r>
            <a:r>
              <a:rPr lang="ru-RU" dirty="0" err="1" smtClean="0"/>
              <a:t>нащадків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передавати</a:t>
            </a:r>
            <a:r>
              <a:rPr lang="ru-RU" dirty="0" smtClean="0"/>
              <a:t> </a:t>
            </a:r>
            <a:r>
              <a:rPr lang="ru-RU" dirty="0" err="1" smtClean="0"/>
              <a:t>соматичні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нащадкам</a:t>
            </a:r>
            <a:r>
              <a:rPr lang="ru-RU" dirty="0" smtClean="0"/>
              <a:t> </a:t>
            </a:r>
            <a:r>
              <a:rPr lang="ru-RU" dirty="0" err="1" smtClean="0"/>
              <a:t>безстатево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статево</a:t>
            </a:r>
            <a:r>
              <a:rPr lang="ru-RU" dirty="0" smtClean="0"/>
              <a:t> (у </a:t>
            </a:r>
            <a:r>
              <a:rPr lang="ru-RU" dirty="0" err="1" smtClean="0"/>
              <a:t>випадку</a:t>
            </a:r>
            <a:r>
              <a:rPr lang="ru-RU" dirty="0" smtClean="0"/>
              <a:t>, коли </a:t>
            </a:r>
            <a:r>
              <a:rPr lang="ru-RU" dirty="0" err="1" smtClean="0"/>
              <a:t>брунька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в </a:t>
            </a:r>
            <a:r>
              <a:rPr lang="ru-RU" dirty="0" err="1" smtClean="0"/>
              <a:t>соматично</a:t>
            </a:r>
            <a:r>
              <a:rPr lang="ru-RU" dirty="0" smtClean="0"/>
              <a:t> </a:t>
            </a:r>
            <a:r>
              <a:rPr lang="ru-RU" dirty="0" err="1" smtClean="0"/>
              <a:t>зміненій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Поняття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розглядаються</a:t>
            </a:r>
            <a:r>
              <a:rPr lang="ru-RU" dirty="0" smtClean="0"/>
              <a:t> як </a:t>
            </a:r>
            <a:r>
              <a:rPr lang="ru-RU" dirty="0" err="1" smtClean="0"/>
              <a:t>рушійна</a:t>
            </a:r>
            <a:r>
              <a:rPr lang="ru-RU" dirty="0" smtClean="0"/>
              <a:t> сила </a:t>
            </a:r>
            <a:r>
              <a:rPr lang="ru-RU" dirty="0" err="1" smtClean="0"/>
              <a:t>еволюції</a:t>
            </a:r>
            <a:r>
              <a:rPr lang="ru-RU" dirty="0" smtClean="0"/>
              <a:t>, де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сприятливі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шкідливі</a:t>
            </a:r>
            <a:r>
              <a:rPr lang="ru-RU" dirty="0" smtClean="0"/>
              <a:t>)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видаляються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генофонду </a:t>
            </a:r>
            <a:r>
              <a:rPr lang="ru-RU" dirty="0" err="1" smtClean="0"/>
              <a:t>природним</a:t>
            </a:r>
            <a:r>
              <a:rPr lang="ru-RU" dirty="0" smtClean="0"/>
              <a:t> </a:t>
            </a:r>
            <a:r>
              <a:rPr lang="ru-RU" dirty="0" err="1" smtClean="0"/>
              <a:t>відбором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як </a:t>
            </a:r>
            <a:r>
              <a:rPr lang="ru-RU" dirty="0" err="1" smtClean="0"/>
              <a:t>сприятливі</a:t>
            </a:r>
            <a:r>
              <a:rPr lang="ru-RU" dirty="0" smtClean="0"/>
              <a:t> (</a:t>
            </a:r>
            <a:r>
              <a:rPr lang="ru-RU" dirty="0" err="1" smtClean="0"/>
              <a:t>вигідні</a:t>
            </a:r>
            <a:r>
              <a:rPr lang="ru-RU" dirty="0" smtClean="0"/>
              <a:t>)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накопичуватися</a:t>
            </a:r>
            <a:r>
              <a:rPr lang="ru-RU" dirty="0" smtClean="0"/>
              <a:t>. </a:t>
            </a:r>
            <a:r>
              <a:rPr lang="ru-RU" dirty="0" err="1" smtClean="0"/>
              <a:t>Нейтральні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 </a:t>
            </a:r>
            <a:r>
              <a:rPr lang="ru-RU" dirty="0" err="1" smtClean="0"/>
              <a:t>визначаються</a:t>
            </a:r>
            <a:r>
              <a:rPr lang="ru-RU" dirty="0" smtClean="0"/>
              <a:t> як </a:t>
            </a:r>
            <a:r>
              <a:rPr lang="ru-RU" dirty="0" err="1" smtClean="0"/>
              <a:t>мутації</a:t>
            </a:r>
            <a:r>
              <a:rPr lang="ru-RU" dirty="0" smtClean="0"/>
              <a:t>, </a:t>
            </a:r>
            <a:r>
              <a:rPr lang="ru-RU" dirty="0" err="1" smtClean="0"/>
              <a:t>чиї</a:t>
            </a:r>
            <a:r>
              <a:rPr lang="ru-RU" dirty="0" smtClean="0"/>
              <a:t> </a:t>
            </a:r>
            <a:r>
              <a:rPr lang="ru-RU" dirty="0" err="1" smtClean="0"/>
              <a:t>ефекти</a:t>
            </a:r>
            <a:r>
              <a:rPr lang="ru-RU" dirty="0" smtClean="0"/>
              <a:t> не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виживання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індивідуумів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. Вони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накопичуватися</a:t>
            </a:r>
            <a:r>
              <a:rPr lang="ru-RU" dirty="0" smtClean="0"/>
              <a:t>.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ніякого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репарації</a:t>
            </a:r>
            <a:r>
              <a:rPr lang="ru-RU" dirty="0" smtClean="0"/>
              <a:t> ДНК (ремонту ДНК)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виправити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перед </a:t>
            </a:r>
            <a:r>
              <a:rPr lang="ru-RU" dirty="0" err="1" smtClean="0"/>
              <a:t>тим</a:t>
            </a:r>
            <a:r>
              <a:rPr lang="ru-RU" dirty="0" smtClean="0"/>
              <a:t>, як вони </a:t>
            </a:r>
            <a:r>
              <a:rPr lang="ru-RU" dirty="0" err="1" smtClean="0"/>
              <a:t>стануть</a:t>
            </a:r>
            <a:r>
              <a:rPr lang="ru-RU" dirty="0" smtClean="0"/>
              <a:t> </a:t>
            </a:r>
            <a:r>
              <a:rPr lang="ru-RU" dirty="0" err="1" smtClean="0"/>
              <a:t>постійними</a:t>
            </a:r>
            <a:r>
              <a:rPr lang="ru-RU" dirty="0" smtClean="0"/>
              <a:t> </a:t>
            </a:r>
            <a:r>
              <a:rPr lang="ru-RU" dirty="0" err="1" smtClean="0"/>
              <a:t>мутаціями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для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видозмінених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15px-Hugo_de_Vri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066800"/>
            <a:ext cx="3135683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86200" y="3352800"/>
            <a:ext cx="4267200" cy="205740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Мутації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відкриті</a:t>
            </a:r>
            <a:r>
              <a:rPr lang="ru-RU" sz="2400" dirty="0" smtClean="0"/>
              <a:t> </a:t>
            </a:r>
            <a:r>
              <a:rPr lang="ru-RU" sz="2400" dirty="0" err="1" smtClean="0"/>
              <a:t>Хуго</a:t>
            </a:r>
            <a:r>
              <a:rPr lang="ru-RU" sz="2400" dirty="0" smtClean="0"/>
              <a:t> де </a:t>
            </a:r>
            <a:r>
              <a:rPr lang="ru-RU" sz="2400" dirty="0" err="1" smtClean="0"/>
              <a:t>Фрізом</a:t>
            </a:r>
            <a:r>
              <a:rPr lang="ru-RU" sz="2400" dirty="0" smtClean="0"/>
              <a:t> в 1900 р., коли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спостерігав</a:t>
            </a:r>
            <a:r>
              <a:rPr lang="ru-RU" sz="2400" dirty="0" smtClean="0"/>
              <a:t> за </a:t>
            </a:r>
            <a:r>
              <a:rPr lang="ru-RU" sz="2400" dirty="0" err="1" smtClean="0"/>
              <a:t>мінливістю</a:t>
            </a:r>
            <a:r>
              <a:rPr lang="ru-RU" sz="2400" dirty="0" smtClean="0"/>
              <a:t> </a:t>
            </a:r>
            <a:r>
              <a:rPr lang="ru-RU" sz="2400" dirty="0" err="1" smtClean="0"/>
              <a:t>енотери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ефектом</a:t>
            </a:r>
            <a:r>
              <a:rPr lang="ru-RU" b="1" dirty="0" smtClean="0"/>
              <a:t> на структуру:</a:t>
            </a:r>
          </a:p>
          <a:p>
            <a:pPr>
              <a:buNone/>
            </a:pPr>
            <a:r>
              <a:rPr lang="ru-RU" dirty="0" smtClean="0"/>
              <a:t>   1) </a:t>
            </a:r>
            <a:r>
              <a:rPr lang="ru-RU" sz="2400" b="1" dirty="0" err="1" smtClean="0"/>
              <a:t>Точкові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мутації</a:t>
            </a:r>
            <a:r>
              <a:rPr lang="ru-RU" sz="2400" dirty="0" smtClean="0"/>
              <a:t>, часто </a:t>
            </a:r>
            <a:r>
              <a:rPr lang="ru-RU" sz="2400" dirty="0" err="1" smtClean="0"/>
              <a:t>викликані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помилками</a:t>
            </a:r>
            <a:r>
              <a:rPr lang="ru-RU" sz="2400" dirty="0" smtClean="0"/>
              <a:t> при </a:t>
            </a:r>
            <a:r>
              <a:rPr lang="ru-RU" sz="2400" dirty="0" err="1" smtClean="0"/>
              <a:t>реплікації</a:t>
            </a:r>
            <a:r>
              <a:rPr lang="ru-RU" sz="2400" dirty="0" smtClean="0"/>
              <a:t> ДНК, </a:t>
            </a:r>
            <a:r>
              <a:rPr lang="ru-RU" sz="2400" dirty="0" err="1" smtClean="0"/>
              <a:t>представляють</a:t>
            </a:r>
            <a:r>
              <a:rPr lang="ru-RU" sz="2400" dirty="0" smtClean="0"/>
              <a:t> собою </a:t>
            </a:r>
            <a:r>
              <a:rPr lang="ru-RU" sz="2400" dirty="0" err="1" smtClean="0"/>
              <a:t>заміну</a:t>
            </a:r>
            <a:r>
              <a:rPr lang="ru-RU" sz="2400" dirty="0" smtClean="0"/>
              <a:t> одного нуклеотиду </a:t>
            </a:r>
            <a:r>
              <a:rPr lang="ru-RU" sz="2400" dirty="0" err="1" smtClean="0"/>
              <a:t>іншим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uk-UA" dirty="0" smtClean="0"/>
              <a:t>   2) </a:t>
            </a:r>
            <a:r>
              <a:rPr lang="uk-UA" sz="2400" b="1" dirty="0" smtClean="0"/>
              <a:t>Безмовні мутації</a:t>
            </a:r>
            <a:r>
              <a:rPr lang="uk-UA" sz="2400" dirty="0" smtClean="0"/>
              <a:t>, які кодують ту ж саму амінокислоту.</a:t>
            </a:r>
          </a:p>
          <a:p>
            <a:pPr>
              <a:buNone/>
            </a:pPr>
            <a:r>
              <a:rPr lang="uk-UA" dirty="0" smtClean="0"/>
              <a:t>   3) </a:t>
            </a:r>
            <a:r>
              <a:rPr lang="uk-UA" sz="2400" b="1" dirty="0" err="1" smtClean="0"/>
              <a:t>Міссенс-мутації</a:t>
            </a:r>
            <a:r>
              <a:rPr lang="uk-UA" sz="2400" dirty="0" smtClean="0"/>
              <a:t>, які кодують іншу амінокислоту.</a:t>
            </a:r>
          </a:p>
          <a:p>
            <a:pPr>
              <a:buNone/>
            </a:pPr>
            <a:r>
              <a:rPr lang="uk-UA" dirty="0" smtClean="0"/>
              <a:t>   4) </a:t>
            </a:r>
            <a:r>
              <a:rPr lang="uk-UA" sz="2400" b="1" dirty="0" smtClean="0"/>
              <a:t>Нонсенс-мутації</a:t>
            </a:r>
            <a:r>
              <a:rPr lang="uk-UA" sz="2400" dirty="0" smtClean="0"/>
              <a:t>, які кодують код зупинки трансляції білка.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err="1" smtClean="0"/>
              <a:t>Класифікація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ефектом</a:t>
            </a:r>
            <a:r>
              <a:rPr lang="ru-RU" b="1" dirty="0" smtClean="0"/>
              <a:t> на </a:t>
            </a:r>
            <a:r>
              <a:rPr lang="ru-RU" b="1" dirty="0" err="1" smtClean="0"/>
              <a:t>функції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uk-UA" b="1" dirty="0" smtClean="0"/>
              <a:t>   1)</a:t>
            </a:r>
            <a:r>
              <a:rPr lang="uk-UA" dirty="0" smtClean="0"/>
              <a:t> </a:t>
            </a:r>
            <a:r>
              <a:rPr lang="ru-RU" sz="2600" b="1" dirty="0" err="1" smtClean="0"/>
              <a:t>Мутації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втрати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функції</a:t>
            </a:r>
            <a:r>
              <a:rPr lang="ru-RU" sz="2600" dirty="0" smtClean="0"/>
              <a:t> </a:t>
            </a:r>
            <a:r>
              <a:rPr lang="ru-RU" sz="2600" dirty="0" err="1" smtClean="0"/>
              <a:t>приводять</a:t>
            </a:r>
            <a:r>
              <a:rPr lang="ru-RU" sz="2600" dirty="0" smtClean="0"/>
              <a:t> до </a:t>
            </a:r>
            <a:r>
              <a:rPr lang="ru-RU" sz="2600" dirty="0" err="1" smtClean="0"/>
              <a:t>виробу</a:t>
            </a:r>
            <a:r>
              <a:rPr lang="ru-RU" sz="2600" dirty="0" smtClean="0"/>
              <a:t> гена,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має</a:t>
            </a:r>
            <a:r>
              <a:rPr lang="ru-RU" sz="2600" dirty="0" smtClean="0"/>
              <a:t> </a:t>
            </a:r>
            <a:r>
              <a:rPr lang="ru-RU" sz="2600" dirty="0" err="1" smtClean="0"/>
              <a:t>зменшену</a:t>
            </a:r>
            <a:r>
              <a:rPr lang="ru-RU" sz="2600" dirty="0" smtClean="0"/>
              <a:t> </a:t>
            </a:r>
            <a:r>
              <a:rPr lang="ru-RU" sz="2600" dirty="0" err="1" smtClean="0"/>
              <a:t>або</a:t>
            </a:r>
            <a:r>
              <a:rPr lang="ru-RU" sz="2600" dirty="0" smtClean="0"/>
              <a:t> </a:t>
            </a:r>
            <a:r>
              <a:rPr lang="ru-RU" sz="2600" dirty="0" err="1" smtClean="0"/>
              <a:t>немає</a:t>
            </a:r>
            <a:r>
              <a:rPr lang="ru-RU" sz="2600" dirty="0" smtClean="0"/>
              <a:t> </a:t>
            </a:r>
            <a:r>
              <a:rPr lang="ru-RU" sz="2600" dirty="0" err="1" smtClean="0"/>
              <a:t>функції</a:t>
            </a:r>
            <a:r>
              <a:rPr lang="ru-RU" sz="2600" dirty="0" smtClean="0"/>
              <a:t>.</a:t>
            </a:r>
          </a:p>
          <a:p>
            <a:pPr>
              <a:buNone/>
            </a:pPr>
            <a:r>
              <a:rPr lang="uk-UA" b="1" dirty="0" smtClean="0"/>
              <a:t>   2) </a:t>
            </a:r>
            <a:r>
              <a:rPr lang="uk-UA" sz="2600" b="1" dirty="0" smtClean="0"/>
              <a:t>Мутації отримання функції </a:t>
            </a:r>
            <a:r>
              <a:rPr lang="uk-UA" sz="2600" dirty="0" smtClean="0"/>
              <a:t>замінюють продукт гена таким чином що він набуває нової анормальної функції. Такі мутації звичайно мають домінантний фенотип.</a:t>
            </a:r>
          </a:p>
          <a:p>
            <a:pPr>
              <a:buNone/>
            </a:pPr>
            <a:r>
              <a:rPr lang="uk-UA" b="1" dirty="0" smtClean="0"/>
              <a:t>   3) Домінантні негативні мутації </a:t>
            </a:r>
            <a:r>
              <a:rPr lang="uk-UA" sz="2600" dirty="0" smtClean="0"/>
              <a:t>(також відомі як </a:t>
            </a:r>
            <a:r>
              <a:rPr lang="uk-UA" sz="2600" dirty="0" err="1" smtClean="0"/>
              <a:t>антиморфні</a:t>
            </a:r>
            <a:r>
              <a:rPr lang="uk-UA" sz="2600" dirty="0" smtClean="0"/>
              <a:t> мутації) мають змінений продукт гену, який діє </a:t>
            </a:r>
            <a:r>
              <a:rPr lang="uk-UA" sz="2600" dirty="0" err="1" smtClean="0"/>
              <a:t>антагонічно</a:t>
            </a:r>
            <a:r>
              <a:rPr lang="uk-UA" sz="2600" dirty="0" smtClean="0"/>
              <a:t> до </a:t>
            </a:r>
            <a:r>
              <a:rPr lang="uk-UA" sz="2600" dirty="0" err="1" smtClean="0"/>
              <a:t>алелю</a:t>
            </a:r>
            <a:r>
              <a:rPr lang="uk-UA" sz="2600" dirty="0" smtClean="0"/>
              <a:t> дикого типу. Такі мутації звичайно приводять до зміненої молекулярної функції (часто недіючої) і характеризуються домінантним або </a:t>
            </a:r>
            <a:r>
              <a:rPr lang="uk-UA" sz="2600" dirty="0" err="1" smtClean="0"/>
              <a:t>напів-домінантним</a:t>
            </a:r>
            <a:r>
              <a:rPr lang="uk-UA" sz="2600" dirty="0" smtClean="0"/>
              <a:t> фенотипом.</a:t>
            </a:r>
          </a:p>
          <a:p>
            <a:pPr>
              <a:buNone/>
            </a:pPr>
            <a:r>
              <a:rPr lang="uk-UA" sz="2600" dirty="0" smtClean="0"/>
              <a:t>   </a:t>
            </a:r>
            <a:r>
              <a:rPr lang="uk-UA" sz="2600" b="1" dirty="0" smtClean="0"/>
              <a:t>4) </a:t>
            </a:r>
            <a:r>
              <a:rPr lang="ru-RU" sz="2400" b="1" dirty="0" err="1" smtClean="0"/>
              <a:t>Смертельні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мутації</a:t>
            </a:r>
            <a:r>
              <a:rPr lang="ru-RU" sz="2400" dirty="0" smtClean="0"/>
              <a:t> —</a:t>
            </a:r>
            <a:r>
              <a:rPr lang="ru-RU" sz="2600" dirty="0" smtClean="0"/>
              <a:t> </a:t>
            </a:r>
            <a:r>
              <a:rPr lang="ru-RU" sz="2600" dirty="0" err="1" smtClean="0"/>
              <a:t>мутації</a:t>
            </a:r>
            <a:r>
              <a:rPr lang="ru-RU" sz="2600" dirty="0" smtClean="0"/>
              <a:t>, </a:t>
            </a:r>
            <a:r>
              <a:rPr lang="ru-RU" sz="2600" dirty="0" err="1" smtClean="0"/>
              <a:t>які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приводять</a:t>
            </a:r>
            <a:r>
              <a:rPr lang="ru-RU" sz="2600" dirty="0" smtClean="0"/>
              <a:t> до фенотипу, </a:t>
            </a:r>
            <a:r>
              <a:rPr lang="ru-RU" sz="2600" dirty="0" err="1" smtClean="0"/>
              <a:t>нездібному</a:t>
            </a:r>
            <a:r>
              <a:rPr lang="ru-RU" sz="2600" dirty="0" smtClean="0"/>
              <a:t> до </a:t>
            </a:r>
            <a:r>
              <a:rPr lang="ru-RU" sz="2600" dirty="0" err="1" smtClean="0"/>
              <a:t>ефективного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відтворення</a:t>
            </a:r>
            <a:r>
              <a:rPr lang="ru-RU" sz="2600" dirty="0" smtClean="0"/>
              <a:t>.</a:t>
            </a:r>
          </a:p>
          <a:p>
            <a:pPr>
              <a:buNone/>
            </a:pPr>
            <a:endParaRPr lang="uk-UA" sz="2600" b="1" dirty="0" smtClean="0"/>
          </a:p>
          <a:p>
            <a:pPr>
              <a:buNone/>
            </a:pPr>
            <a:endParaRPr lang="ru-RU" sz="26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/>
              <a:t>Класифікація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За аспектом </a:t>
            </a:r>
            <a:r>
              <a:rPr lang="ru-RU" b="1" dirty="0" err="1" smtClean="0"/>
              <a:t>зміненого</a:t>
            </a:r>
            <a:r>
              <a:rPr lang="ru-RU" b="1" dirty="0" smtClean="0"/>
              <a:t> фенотипу:</a:t>
            </a:r>
          </a:p>
          <a:p>
            <a:pPr>
              <a:buNone/>
            </a:pPr>
            <a:r>
              <a:rPr lang="uk-UA" dirty="0" smtClean="0"/>
              <a:t>   </a:t>
            </a:r>
            <a:r>
              <a:rPr lang="uk-UA" b="1" dirty="0" smtClean="0"/>
              <a:t>1) </a:t>
            </a:r>
            <a:r>
              <a:rPr lang="ru-RU" b="1" dirty="0" err="1" smtClean="0"/>
              <a:t>Морфологічні</a:t>
            </a:r>
            <a:r>
              <a:rPr lang="ru-RU" b="1" dirty="0" smtClean="0"/>
              <a:t> </a:t>
            </a:r>
            <a:r>
              <a:rPr lang="ru-RU" b="1" dirty="0" err="1" smtClean="0"/>
              <a:t>мутації</a:t>
            </a:r>
            <a:r>
              <a:rPr lang="ru-RU" dirty="0" smtClean="0"/>
              <a:t> 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зовнішність</a:t>
            </a:r>
            <a:r>
              <a:rPr lang="ru-RU" dirty="0" smtClean="0"/>
              <a:t> </a:t>
            </a:r>
            <a:r>
              <a:rPr lang="ru-RU" dirty="0" err="1" smtClean="0"/>
              <a:t>індивідуума</a:t>
            </a:r>
            <a:r>
              <a:rPr lang="ru-RU" dirty="0" smtClean="0"/>
              <a:t>.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висоту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гладкого до грубого.</a:t>
            </a:r>
          </a:p>
          <a:p>
            <a:pPr>
              <a:buNone/>
            </a:pPr>
            <a:r>
              <a:rPr lang="uk-UA" dirty="0" smtClean="0"/>
              <a:t>   </a:t>
            </a:r>
            <a:r>
              <a:rPr lang="uk-UA" b="1" dirty="0" smtClean="0"/>
              <a:t>2) </a:t>
            </a:r>
            <a:r>
              <a:rPr lang="ru-RU" b="1" dirty="0" err="1" smtClean="0"/>
              <a:t>Біохімічні</a:t>
            </a:r>
            <a:r>
              <a:rPr lang="ru-RU" b="1" dirty="0" smtClean="0"/>
              <a:t> </a:t>
            </a:r>
            <a:r>
              <a:rPr lang="ru-RU" b="1" dirty="0" err="1" smtClean="0"/>
              <a:t>мутації</a:t>
            </a:r>
            <a:r>
              <a:rPr lang="ru-RU" dirty="0" smtClean="0"/>
              <a:t> </a:t>
            </a:r>
            <a:r>
              <a:rPr lang="ru-RU" dirty="0" err="1" smtClean="0"/>
              <a:t>приводять</a:t>
            </a:r>
            <a:r>
              <a:rPr lang="ru-RU" dirty="0" smtClean="0"/>
              <a:t> до </a:t>
            </a:r>
            <a:r>
              <a:rPr lang="ru-RU" dirty="0" err="1" smtClean="0"/>
              <a:t>пошкоджень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зупиняють</a:t>
            </a:r>
            <a:r>
              <a:rPr lang="ru-RU" dirty="0" smtClean="0"/>
              <a:t> </a:t>
            </a:r>
            <a:r>
              <a:rPr lang="ru-RU" dirty="0" err="1" smtClean="0"/>
              <a:t>ферментний</a:t>
            </a:r>
            <a:r>
              <a:rPr lang="ru-RU" dirty="0" smtClean="0"/>
              <a:t> шлях. Часто, </a:t>
            </a:r>
            <a:r>
              <a:rPr lang="ru-RU" dirty="0" err="1" smtClean="0"/>
              <a:t>морфологічні</a:t>
            </a:r>
            <a:r>
              <a:rPr lang="ru-RU" dirty="0" smtClean="0"/>
              <a:t> </a:t>
            </a:r>
            <a:r>
              <a:rPr lang="ru-RU" dirty="0" err="1" smtClean="0"/>
              <a:t>мутанти</a:t>
            </a:r>
            <a:r>
              <a:rPr lang="ru-RU" dirty="0" smtClean="0"/>
              <a:t> — </a:t>
            </a:r>
            <a:r>
              <a:rPr lang="ru-RU" dirty="0" err="1" smtClean="0"/>
              <a:t>прямий</a:t>
            </a:r>
            <a:r>
              <a:rPr lang="ru-RU" dirty="0" smtClean="0"/>
              <a:t> результат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ферментному шляху.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/>
              <a:t>Класифікація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</a:t>
            </a:r>
            <a:r>
              <a:rPr lang="ru-RU" dirty="0" err="1" smtClean="0"/>
              <a:t>класи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 — </a:t>
            </a:r>
            <a:r>
              <a:rPr lang="ru-RU" dirty="0" err="1" smtClean="0">
                <a:hlinkClick r:id="rId2" action="ppaction://hlinksldjump"/>
              </a:rPr>
              <a:t>спонтанні</a:t>
            </a:r>
            <a:r>
              <a:rPr lang="ru-RU" dirty="0" smtClean="0">
                <a:hlinkClick r:id="rId2" action="ppaction://hlinksldjump"/>
              </a:rPr>
              <a:t> </a:t>
            </a:r>
            <a:r>
              <a:rPr lang="ru-RU" dirty="0" err="1" smtClean="0">
                <a:hlinkClick r:id="rId2" action="ppaction://hlinksldjump"/>
              </a:rPr>
              <a:t>мутації</a:t>
            </a:r>
            <a:r>
              <a:rPr lang="ru-RU" dirty="0" smtClean="0">
                <a:hlinkClick r:id="rId2" action="ppaction://hlinksldjump"/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молекулярний</a:t>
            </a:r>
            <a:r>
              <a:rPr lang="ru-RU" dirty="0" smtClean="0"/>
              <a:t> </a:t>
            </a:r>
            <a:r>
              <a:rPr lang="ru-RU" dirty="0" err="1" smtClean="0"/>
              <a:t>розпад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>
                <a:hlinkClick r:id="rId3" action="ppaction://hlinksldjump"/>
              </a:rPr>
              <a:t>вимушені</a:t>
            </a:r>
            <a:r>
              <a:rPr lang="ru-RU" dirty="0" smtClean="0">
                <a:hlinkClick r:id="rId3" action="ppaction://hlinksldjump"/>
              </a:rPr>
              <a:t> </a:t>
            </a:r>
            <a:r>
              <a:rPr lang="ru-RU" dirty="0" err="1" smtClean="0">
                <a:hlinkClick r:id="rId3" action="ppaction://hlinksldjump"/>
              </a:rPr>
              <a:t>мутації</a:t>
            </a:r>
            <a:r>
              <a:rPr lang="ru-RU" dirty="0" smtClean="0"/>
              <a:t>, </a:t>
            </a:r>
            <a:r>
              <a:rPr lang="ru-RU" dirty="0" err="1" smtClean="0"/>
              <a:t>викликані</a:t>
            </a:r>
            <a:r>
              <a:rPr lang="ru-RU" dirty="0" smtClean="0"/>
              <a:t> мутагенами.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Причини </a:t>
            </a:r>
            <a:r>
              <a:rPr lang="ru-RU" i="1" dirty="0" err="1" smtClean="0"/>
              <a:t>мутацій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i="1" dirty="0" smtClean="0"/>
              <a:t>на молекулярному </a:t>
            </a:r>
            <a:r>
              <a:rPr lang="ru-RU" b="1" i="1" dirty="0" err="1" smtClean="0"/>
              <a:t>рівні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включають</a:t>
            </a:r>
            <a:r>
              <a:rPr lang="ru-RU" b="1" i="1" dirty="0" smtClean="0"/>
              <a:t>:</a:t>
            </a:r>
          </a:p>
          <a:p>
            <a:r>
              <a:rPr lang="ru-RU" b="1" dirty="0" err="1" smtClean="0"/>
              <a:t>Таутомерізм</a:t>
            </a:r>
            <a:r>
              <a:rPr lang="ru-RU" dirty="0" smtClean="0"/>
              <a:t> —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замінюється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водневого</a:t>
            </a:r>
            <a:r>
              <a:rPr lang="ru-RU" dirty="0" smtClean="0"/>
              <a:t> атома.</a:t>
            </a:r>
          </a:p>
          <a:p>
            <a:r>
              <a:rPr lang="ru-RU" b="1" dirty="0" err="1" smtClean="0"/>
              <a:t>Депуринація</a:t>
            </a:r>
            <a:r>
              <a:rPr lang="ru-RU" dirty="0" smtClean="0"/>
              <a:t> — </a:t>
            </a:r>
            <a:r>
              <a:rPr lang="ru-RU" dirty="0" err="1" smtClean="0"/>
              <a:t>Втрата</a:t>
            </a:r>
            <a:r>
              <a:rPr lang="ru-RU" dirty="0" smtClean="0"/>
              <a:t> пурину (А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G).</a:t>
            </a:r>
          </a:p>
          <a:p>
            <a:r>
              <a:rPr lang="ru-RU" b="1" dirty="0" err="1" smtClean="0"/>
              <a:t>Деамінація</a:t>
            </a:r>
            <a:r>
              <a:rPr lang="ru-RU" dirty="0" smtClean="0"/>
              <a:t> — </a:t>
            </a:r>
            <a:r>
              <a:rPr lang="ru-RU" dirty="0" err="1" smtClean="0"/>
              <a:t>Заміна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на </a:t>
            </a:r>
            <a:r>
              <a:rPr lang="ru-RU" dirty="0" err="1" smtClean="0"/>
              <a:t>нетипову</a:t>
            </a:r>
            <a:r>
              <a:rPr lang="ru-RU" dirty="0" smtClean="0"/>
              <a:t>; </a:t>
            </a:r>
            <a:r>
              <a:rPr lang="en-US" dirty="0" smtClean="0"/>
              <a:t>C → U, (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виправлений</a:t>
            </a:r>
            <a:r>
              <a:rPr lang="ru-RU" dirty="0" smtClean="0"/>
              <a:t> </a:t>
            </a:r>
            <a:r>
              <a:rPr lang="ru-RU" dirty="0" err="1" smtClean="0"/>
              <a:t>механізмами</a:t>
            </a:r>
            <a:r>
              <a:rPr lang="ru-RU" dirty="0" smtClean="0"/>
              <a:t> ремонту ДНК), </a:t>
            </a:r>
            <a:r>
              <a:rPr lang="ru-RU" dirty="0" err="1" smtClean="0"/>
              <a:t>або</a:t>
            </a:r>
            <a:r>
              <a:rPr lang="ru-RU" dirty="0" smtClean="0"/>
              <a:t> спонтанна </a:t>
            </a:r>
            <a:r>
              <a:rPr lang="ru-RU" dirty="0" err="1" smtClean="0"/>
              <a:t>деамінація</a:t>
            </a:r>
            <a:r>
              <a:rPr lang="ru-RU" dirty="0" smtClean="0"/>
              <a:t> 5-метилцитозину (</a:t>
            </a:r>
            <a:r>
              <a:rPr lang="ru-RU" dirty="0" err="1" smtClean="0"/>
              <a:t>непоправна</a:t>
            </a:r>
            <a:r>
              <a:rPr lang="ru-RU" dirty="0" smtClean="0"/>
              <a:t>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A → HX (</a:t>
            </a:r>
            <a:r>
              <a:rPr lang="ru-RU" dirty="0" err="1" smtClean="0"/>
              <a:t>гіпоксантин</a:t>
            </a:r>
            <a:r>
              <a:rPr lang="ru-RU" dirty="0" smtClean="0"/>
              <a:t>).</a:t>
            </a:r>
          </a:p>
          <a:p>
            <a:r>
              <a:rPr lang="ru-RU" b="1" dirty="0" err="1" smtClean="0"/>
              <a:t>Транзиція</a:t>
            </a:r>
            <a:r>
              <a:rPr lang="ru-RU" dirty="0" smtClean="0"/>
              <a:t> — </a:t>
            </a:r>
            <a:r>
              <a:rPr lang="ru-RU" dirty="0" err="1" smtClean="0"/>
              <a:t>зміни</a:t>
            </a:r>
            <a:r>
              <a:rPr lang="ru-RU" dirty="0" smtClean="0"/>
              <a:t> пурину на </a:t>
            </a:r>
            <a:r>
              <a:rPr lang="ru-RU" dirty="0" err="1" smtClean="0"/>
              <a:t>інший</a:t>
            </a:r>
            <a:r>
              <a:rPr lang="ru-RU" dirty="0" smtClean="0"/>
              <a:t> пурин,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пірімідіну</a:t>
            </a:r>
            <a:r>
              <a:rPr lang="ru-RU" dirty="0" smtClean="0"/>
              <a:t> на </a:t>
            </a:r>
            <a:r>
              <a:rPr lang="ru-RU" dirty="0" err="1" smtClean="0"/>
              <a:t>пірімідін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Трансверсія</a:t>
            </a:r>
            <a:r>
              <a:rPr lang="ru-RU" dirty="0" smtClean="0"/>
              <a:t> — пурин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пірімідіном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err="1" smtClean="0"/>
              <a:t>Спонтанні</a:t>
            </a:r>
            <a:r>
              <a:rPr lang="ru-RU" i="1" dirty="0" smtClean="0"/>
              <a:t> </a:t>
            </a:r>
            <a:r>
              <a:rPr lang="ru-RU" i="1" dirty="0" err="1" smtClean="0"/>
              <a:t>мутації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128</Words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Генні мутації</vt:lpstr>
      <vt:lpstr>Поняття</vt:lpstr>
      <vt:lpstr>Слайд 3</vt:lpstr>
      <vt:lpstr>Мутації були відкриті Хуго де Фрізом в 1900 р., коли він спостерігав за мінливістю енотери</vt:lpstr>
      <vt:lpstr>Класифікація</vt:lpstr>
      <vt:lpstr>Класифікація</vt:lpstr>
      <vt:lpstr>Класифікація</vt:lpstr>
      <vt:lpstr>Причини мутацій</vt:lpstr>
      <vt:lpstr>Спонтанні мутації </vt:lpstr>
      <vt:lpstr>Вимушені мутації</vt:lpstr>
      <vt:lpstr>Мутації і хвороби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Генні мутації</dc:title>
  <dc:creator>Admin</dc:creator>
  <cp:lastModifiedBy>Admin</cp:lastModifiedBy>
  <cp:revision>7</cp:revision>
  <dcterms:created xsi:type="dcterms:W3CDTF">2013-10-17T18:19:12Z</dcterms:created>
  <dcterms:modified xsi:type="dcterms:W3CDTF">2013-11-11T19:30:20Z</dcterms:modified>
</cp:coreProperties>
</file>