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7495-2E07-438A-BDF0-017620699787}" type="datetimeFigureOut">
              <a:rPr lang="ru-RU" smtClean="0"/>
              <a:pPr/>
              <a:t>10.04.2013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B8D5E-7529-4B9A-AE35-FE2079AA27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8988-oboi-kapsula.jpg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9512" y="100756"/>
            <a:ext cx="8964488" cy="67572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11560" y="40466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accent5">
                    <a:lumMod val="75000"/>
                  </a:schemeClr>
                </a:solidFill>
              </a:rPr>
              <a:t>Лекарственные препараты :</a:t>
            </a:r>
          </a:p>
          <a:p>
            <a:endParaRPr lang="ru-RU" sz="2400" b="1" dirty="0" smtClean="0"/>
          </a:p>
          <a:p>
            <a:r>
              <a:rPr lang="ru-RU" sz="3200" i="1" dirty="0"/>
              <a:t>Б</a:t>
            </a:r>
            <a:r>
              <a:rPr lang="ru-RU" sz="3200" i="1" dirty="0" smtClean="0"/>
              <a:t>ыстрое выздоровление или медленная смерть?</a:t>
            </a:r>
          </a:p>
          <a:p>
            <a:r>
              <a:rPr lang="ru-RU" sz="3200" i="1" dirty="0" smtClean="0"/>
              <a:t>Факты и мифы о лекарствах.</a:t>
            </a:r>
            <a:endParaRPr lang="ru-RU" sz="32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3">
                <a:lumMod val="40000"/>
                <a:lumOff val="60000"/>
                <a:alpha val="8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но-шпа-инструкция-по-применению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996952"/>
            <a:ext cx="3594100" cy="2984500"/>
          </a:xfrm>
        </p:spPr>
      </p:pic>
      <p:sp>
        <p:nvSpPr>
          <p:cNvPr id="5" name="TextBox 4"/>
          <p:cNvSpPr txBox="1"/>
          <p:nvPr/>
        </p:nvSpPr>
        <p:spPr>
          <a:xfrm>
            <a:off x="4283968" y="692696"/>
            <a:ext cx="46085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 smtClean="0">
                <a:solidFill>
                  <a:schemeClr val="accent5">
                    <a:lumMod val="75000"/>
                  </a:schemeClr>
                </a:solidFill>
              </a:rPr>
              <a:t>Но-шпа</a:t>
            </a:r>
          </a:p>
          <a:p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Плюсы</a:t>
            </a:r>
            <a:r>
              <a:rPr lang="ru-RU" b="1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2000" b="1" dirty="0" smtClean="0"/>
              <a:t>снимает </a:t>
            </a:r>
            <a:r>
              <a:rPr lang="ru-RU" sz="2000" b="1" dirty="0" smtClean="0"/>
              <a:t>боль в месте, где возник спазм, </a:t>
            </a:r>
            <a:r>
              <a:rPr lang="ru-RU" sz="2000" b="1" dirty="0" smtClean="0"/>
              <a:t>расслабляет </a:t>
            </a:r>
            <a:r>
              <a:rPr lang="ru-RU" sz="2000" b="1" dirty="0" smtClean="0"/>
              <a:t>гладкую мускулатуру внутренних органов, </a:t>
            </a:r>
            <a:r>
              <a:rPr lang="ru-RU" sz="2000" b="1" dirty="0" smtClean="0"/>
              <a:t>эффективна </a:t>
            </a:r>
            <a:r>
              <a:rPr lang="ru-RU" sz="2000" b="1" dirty="0" smtClean="0"/>
              <a:t>при менструальных </a:t>
            </a:r>
            <a:r>
              <a:rPr lang="ru-RU" sz="2000" b="1" dirty="0" smtClean="0"/>
              <a:t>болях,почечных</a:t>
            </a:r>
            <a:r>
              <a:rPr lang="ru-RU" sz="2000" b="1" dirty="0" smtClean="0"/>
              <a:t>, печеночных коликах</a:t>
            </a:r>
            <a:r>
              <a:rPr lang="ru-RU" sz="2000" b="1" dirty="0" smtClean="0"/>
              <a:t>.</a:t>
            </a:r>
            <a:endParaRPr lang="ru-RU" b="1" dirty="0" smtClean="0"/>
          </a:p>
          <a:p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Минусы: </a:t>
            </a:r>
          </a:p>
          <a:p>
            <a:r>
              <a:rPr lang="ru-RU" sz="2000" b="1" dirty="0" smtClean="0"/>
              <a:t>оказывает </a:t>
            </a:r>
            <a:r>
              <a:rPr lang="ru-RU" sz="2000" b="1" dirty="0" smtClean="0"/>
              <a:t>побочные действия: головокружение, понижение артериального давления, </a:t>
            </a:r>
            <a:r>
              <a:rPr lang="ru-RU" sz="2000" b="1" dirty="0" smtClean="0"/>
              <a:t>тахикардию, </a:t>
            </a:r>
            <a:r>
              <a:rPr lang="ru-RU" sz="2000" b="1" dirty="0" smtClean="0"/>
              <a:t>ухудшение зрения, </a:t>
            </a:r>
            <a:r>
              <a:rPr lang="ru-RU" sz="2000" b="1" dirty="0" smtClean="0"/>
              <a:t>задержку </a:t>
            </a:r>
            <a:r>
              <a:rPr lang="ru-RU" sz="2000" b="1" dirty="0" smtClean="0"/>
              <a:t>воды в организме.</a:t>
            </a:r>
            <a:endParaRPr lang="ru-RU" sz="20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dfd8b3160320f9c5c4520998ccd742d_600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67544" y="1628800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600" b="1" dirty="0" smtClean="0">
                <a:solidFill>
                  <a:schemeClr val="accent5">
                    <a:lumMod val="75000"/>
                  </a:schemeClr>
                </a:solidFill>
              </a:rPr>
              <a:t>Будьте бдительны при приёме </a:t>
            </a:r>
            <a:r>
              <a:rPr lang="ru-RU" sz="6600" b="1" dirty="0" smtClean="0">
                <a:solidFill>
                  <a:schemeClr val="accent5">
                    <a:lumMod val="75000"/>
                  </a:schemeClr>
                </a:solidFill>
              </a:rPr>
              <a:t>лекарств!</a:t>
            </a:r>
            <a:endParaRPr lang="ru-RU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8988-oboi-kapsul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9512" y="-59873"/>
            <a:ext cx="9144000" cy="6917873"/>
          </a:xfrm>
        </p:spPr>
      </p:pic>
      <p:sp>
        <p:nvSpPr>
          <p:cNvPr id="6" name="Прямоугольник 5"/>
          <p:cNvSpPr/>
          <p:nvPr/>
        </p:nvSpPr>
        <p:spPr>
          <a:xfrm>
            <a:off x="467544" y="476672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chemeClr val="accent5">
                    <a:lumMod val="75000"/>
                  </a:schemeClr>
                </a:solidFill>
              </a:rPr>
              <a:t>Существуют ли безопасные лекарства</a:t>
            </a: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endParaRPr lang="ru-RU" sz="4400" dirty="0" smtClean="0"/>
          </a:p>
          <a:p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</a:rPr>
              <a:t>МИФ:</a:t>
            </a:r>
            <a:r>
              <a:rPr lang="ru-RU" sz="4400" dirty="0" smtClean="0"/>
              <a:t> </a:t>
            </a:r>
            <a:r>
              <a:rPr lang="ru-RU" sz="3600" dirty="0" smtClean="0"/>
              <a:t>Да,например витамины.</a:t>
            </a:r>
          </a:p>
          <a:p>
            <a:endParaRPr lang="ru-RU" sz="4000" dirty="0" smtClean="0"/>
          </a:p>
          <a:p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ФАКТ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3600" dirty="0" smtClean="0"/>
              <a:t>Нет. Чем выше эффективность лекарства,тем оно менее безопасно</a:t>
            </a:r>
            <a:r>
              <a:rPr lang="ru-RU" sz="32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8988-oboi-kapsul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827584" y="764704"/>
            <a:ext cx="763284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Насколько безопасны витамины?</a:t>
            </a:r>
          </a:p>
          <a:p>
            <a:endParaRPr lang="ru-RU" sz="4000" dirty="0" smtClean="0"/>
          </a:p>
          <a:p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МИФ:</a:t>
            </a:r>
            <a:r>
              <a:rPr lang="ru-RU" sz="4000" dirty="0" smtClean="0"/>
              <a:t>Абсолютно.Что вредного может быть в витаминках?</a:t>
            </a:r>
          </a:p>
          <a:p>
            <a:endParaRPr lang="ru-RU" sz="4000" dirty="0"/>
          </a:p>
          <a:p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ФАКТ:</a:t>
            </a:r>
            <a:r>
              <a:rPr lang="ru-RU" sz="4000" dirty="0" smtClean="0"/>
              <a:t>Витамины безвредны при их приёме в умеренных дозах.</a:t>
            </a:r>
            <a:endParaRPr lang="ru-RU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8988-oboi-kapsul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764704"/>
            <a:ext cx="936557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accent5">
                    <a:lumMod val="75000"/>
                  </a:schemeClr>
                </a:solidFill>
              </a:rPr>
              <a:t>Качество лекарства напрямую связано с его ценой: чем дороже, тем 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лучше?</a:t>
            </a:r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МИФ:</a:t>
            </a:r>
            <a:r>
              <a:rPr lang="ru-RU" sz="3200" dirty="0" smtClean="0"/>
              <a:t> </a:t>
            </a:r>
            <a:r>
              <a:rPr lang="ru-RU" sz="3600" dirty="0" smtClean="0"/>
              <a:t>Конечно.Почему-то же оно стоит дороже!</a:t>
            </a:r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ФАКТ: </a:t>
            </a:r>
            <a:r>
              <a:rPr lang="ru-RU" sz="3600" dirty="0" smtClean="0"/>
              <a:t>Качество товара ,к сожалению,не зависит от его цены.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8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8988-oboi-kapsul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81369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Существуют ли лекарства, являющиеся панацеей от всех болезней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endParaRPr lang="ru-RU" sz="3600" dirty="0" smtClean="0"/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МИФ:</a:t>
            </a:r>
            <a:r>
              <a:rPr lang="ru-RU" sz="3600" dirty="0" smtClean="0"/>
              <a:t> А как же! Активированный уголь.И живот болеть перестанет ,и головная боль пройдёт.</a:t>
            </a:r>
          </a:p>
          <a:p>
            <a:endParaRPr lang="ru-RU" sz="3600" dirty="0" smtClean="0"/>
          </a:p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ФАКТ:</a:t>
            </a:r>
            <a:r>
              <a:rPr lang="ru-RU" sz="3600" dirty="0" smtClean="0"/>
              <a:t>Отчасти миф об активированном угле является правдой.</a:t>
            </a:r>
            <a:endParaRPr lang="ru-RU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4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8988-oboi-kapsul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" y="836712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Какие лекарства можно принимать без 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рецепта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 врача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endParaRPr lang="ru-RU" sz="3200" dirty="0"/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МИФ:</a:t>
            </a:r>
            <a:r>
              <a:rPr lang="ru-RU" sz="3200" dirty="0" smtClean="0"/>
              <a:t>Какие продают без рецепта,такие и можно.</a:t>
            </a:r>
          </a:p>
          <a:p>
            <a:endParaRPr lang="ru-RU" sz="3200" dirty="0"/>
          </a:p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ФАКТ:</a:t>
            </a:r>
            <a:r>
              <a:rPr lang="ru-RU" sz="3200" dirty="0" smtClean="0"/>
              <a:t>Покупать самостоятельно препарат можно только в том случае,если Вы полностью уверены в том,что он не принесёт Вам вреда.</a:t>
            </a:r>
            <a:endParaRPr lang="ru-RU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5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распространённых обезболивающих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589641" cy="4896545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448272"/>
                <a:gridCol w="3024336"/>
                <a:gridCol w="3117033"/>
              </a:tblGrid>
              <a:tr h="2123385"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Анальгетики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Кофеинсодержащие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Спазмолитики,</a:t>
                      </a:r>
                    </a:p>
                    <a:p>
                      <a:r>
                        <a:rPr lang="ru-RU" sz="2800" dirty="0" smtClean="0"/>
                        <a:t>противовоспалительные</a:t>
                      </a:r>
                      <a:endParaRPr lang="ru-RU" sz="2800" dirty="0"/>
                    </a:p>
                  </a:txBody>
                  <a:tcPr/>
                </a:tc>
              </a:tr>
              <a:tr h="5546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Анальгин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Цитрамон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Но-шпа</a:t>
                      </a:r>
                      <a:endParaRPr lang="ru-RU" sz="2400" dirty="0"/>
                    </a:p>
                  </a:txBody>
                  <a:tcPr/>
                </a:tc>
              </a:tr>
              <a:tr h="5546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Баралгин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Каффетин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Спазган</a:t>
                      </a:r>
                      <a:endParaRPr lang="ru-RU" sz="2400" dirty="0"/>
                    </a:p>
                  </a:txBody>
                  <a:tcPr/>
                </a:tc>
              </a:tr>
              <a:tr h="5546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Эфералган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Седальгин-нео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Спазмалгон</a:t>
                      </a:r>
                      <a:endParaRPr lang="ru-RU" sz="2400" dirty="0"/>
                    </a:p>
                  </a:txBody>
                  <a:tcPr/>
                </a:tc>
              </a:tr>
              <a:tr h="5546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Пенталгин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Триган-д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Дюспаталин</a:t>
                      </a:r>
                      <a:endParaRPr lang="ru-RU" sz="2400" dirty="0"/>
                    </a:p>
                  </a:txBody>
                  <a:tcPr/>
                </a:tc>
              </a:tr>
              <a:tr h="5546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Солпадеин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Бенальгин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Ревалгин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  <a:alpha val="3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332656"/>
            <a:ext cx="4680520" cy="5976664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b="1" u="sng" dirty="0" smtClean="0">
                <a:solidFill>
                  <a:schemeClr val="accent5">
                    <a:lumMod val="75000"/>
                  </a:schemeClr>
                </a:solidFill>
              </a:rPr>
              <a:t>Анальгин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Плюсы:</a:t>
            </a:r>
            <a:b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200" b="1" dirty="0" smtClean="0"/>
              <a:t>Снимает </a:t>
            </a:r>
            <a:r>
              <a:rPr lang="ru-RU" sz="2200" b="1" dirty="0" smtClean="0"/>
              <a:t>головную боль, зубную боль, боли в суставах, боли при невралгии, </a:t>
            </a:r>
            <a:r>
              <a:rPr lang="ru-RU" sz="2200" b="1" dirty="0" smtClean="0"/>
              <a:t>обладает </a:t>
            </a:r>
            <a:r>
              <a:rPr lang="ru-RU" sz="2200" b="1" dirty="0" smtClean="0"/>
              <a:t>жаропонижающим и противовоспалительным действием</a:t>
            </a:r>
            <a:r>
              <a:rPr lang="ru-RU" sz="2200" b="1" dirty="0" smtClean="0"/>
              <a:t>.</a:t>
            </a:r>
            <a:br>
              <a:rPr lang="ru-RU" sz="2200" b="1" dirty="0" smtClean="0"/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Минусы: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200" b="1" dirty="0" smtClean="0"/>
              <a:t>оказывает </a:t>
            </a:r>
            <a:r>
              <a:rPr lang="ru-RU" sz="2200" b="1" dirty="0" smtClean="0"/>
              <a:t>побочные </a:t>
            </a:r>
            <a:r>
              <a:rPr lang="ru-RU" sz="2200" b="1" dirty="0" smtClean="0"/>
              <a:t>действия: головокружение</a:t>
            </a:r>
            <a:r>
              <a:rPr lang="ru-RU" sz="2200" b="1" dirty="0" smtClean="0"/>
              <a:t>, </a:t>
            </a:r>
            <a:r>
              <a:rPr lang="ru-RU" sz="2200" b="1" dirty="0" smtClean="0"/>
              <a:t>тошноту, </a:t>
            </a:r>
            <a:r>
              <a:rPr lang="ru-RU" sz="2200" b="1" dirty="0" smtClean="0"/>
              <a:t>кожный зуд, высыпание на коже в виде крапивницы, у детей вызывает нарушения нервной системы.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original_1679c46f429aa7a5981ecbb3ecd0f8c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04864"/>
            <a:ext cx="3995936" cy="2996952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u="sng" dirty="0" smtClean="0">
                <a:solidFill>
                  <a:schemeClr val="accent5">
                    <a:lumMod val="75000"/>
                  </a:schemeClr>
                </a:solidFill>
              </a:rPr>
              <a:t>Каффетин</a:t>
            </a:r>
            <a:endParaRPr lang="ru-RU" sz="54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26460" y="2780928"/>
            <a:ext cx="3217540" cy="3217540"/>
          </a:xfrm>
        </p:spPr>
      </p:pic>
      <p:pic>
        <p:nvPicPr>
          <p:cNvPr id="5" name="Рисунок 4" descr="160410_2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883906"/>
            <a:ext cx="2592288" cy="20738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0800000" flipV="1">
            <a:off x="2987824" y="1228111"/>
            <a:ext cx="338437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Плюсы:</a:t>
            </a:r>
          </a:p>
          <a:p>
            <a:r>
              <a:rPr lang="ru-RU" sz="2000" b="1" dirty="0" smtClean="0"/>
              <a:t>снимает </a:t>
            </a:r>
            <a:r>
              <a:rPr lang="ru-RU" sz="2000" b="1" dirty="0" smtClean="0"/>
              <a:t>головную боль, </a:t>
            </a:r>
            <a:r>
              <a:rPr lang="ru-RU" sz="2000" b="1" dirty="0" smtClean="0"/>
              <a:t>повышает </a:t>
            </a:r>
            <a:r>
              <a:rPr lang="ru-RU" sz="2000" b="1" dirty="0" smtClean="0"/>
              <a:t>артериальное давление, </a:t>
            </a:r>
            <a:r>
              <a:rPr lang="ru-RU" sz="2000" b="1" dirty="0" smtClean="0"/>
              <a:t>стимулирует </a:t>
            </a:r>
            <a:r>
              <a:rPr lang="ru-RU" sz="2000" b="1" dirty="0" smtClean="0"/>
              <a:t>работу сердца и </a:t>
            </a:r>
            <a:r>
              <a:rPr lang="ru-RU" sz="2000" b="1" dirty="0" smtClean="0"/>
              <a:t>поднимает </a:t>
            </a:r>
            <a:r>
              <a:rPr lang="ru-RU" sz="2000" b="1" dirty="0" smtClean="0"/>
              <a:t>общий тонус организма.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Минусы:</a:t>
            </a:r>
          </a:p>
          <a:p>
            <a:r>
              <a:rPr lang="ru-RU" sz="2000" b="1" dirty="0" smtClean="0"/>
              <a:t>оказывает </a:t>
            </a:r>
            <a:r>
              <a:rPr lang="ru-RU" sz="2000" b="1" dirty="0" smtClean="0"/>
              <a:t>побочные действия: привыкание, </a:t>
            </a:r>
            <a:r>
              <a:rPr lang="ru-RU" sz="2000" b="1" dirty="0" smtClean="0"/>
              <a:t>гипертонию </a:t>
            </a:r>
            <a:r>
              <a:rPr lang="ru-RU" sz="2000" b="1" dirty="0" smtClean="0"/>
              <a:t>у людей с неустойчивым артериальным давлением, </a:t>
            </a:r>
            <a:r>
              <a:rPr lang="ru-RU" sz="2000" b="1" dirty="0" smtClean="0"/>
              <a:t>тахикардию, повышенную  нервную возбудимость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171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Классификация распространённых обезболивающих</vt:lpstr>
      <vt:lpstr>Анальгин  Плюсы:  Снимает головную боль, зубную боль, боли в суставах, боли при невралгии, обладает жаропонижающим и противовоспалительным действием. Минусы: оказывает побочные действия: головокружение, тошноту, кожный зуд, высыпание на коже в виде крапивницы, у детей вызывает нарушения нервной системы.  </vt:lpstr>
      <vt:lpstr>Каффетин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Алина</cp:lastModifiedBy>
  <cp:revision>24</cp:revision>
  <dcterms:created xsi:type="dcterms:W3CDTF">2013-04-09T18:43:35Z</dcterms:created>
  <dcterms:modified xsi:type="dcterms:W3CDTF">2013-04-10T13:01:39Z</dcterms:modified>
</cp:coreProperties>
</file>