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CAC8-83D7-4873-BA96-46424FC0FD21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8DDA-29C0-47C2-BD1E-C0F05EFD2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8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8DDA-29C0-47C2-BD1E-C0F05EFD21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0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8DDA-29C0-47C2-BD1E-C0F05EFD21B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0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CEB9-E5DF-4D4D-9EB8-B8F1D7DADC4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293096"/>
            <a:ext cx="6190456" cy="794519"/>
          </a:xfrm>
        </p:spPr>
        <p:txBody>
          <a:bodyPr>
            <a:noAutofit/>
          </a:bodyPr>
          <a:lstStyle/>
          <a:p>
            <a:pPr algn="r"/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Евтрофікація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 В донному </a:t>
            </a:r>
            <a:r>
              <a:rPr lang="ru-RU" dirty="0" err="1"/>
              <a:t>ґрунті</a:t>
            </a:r>
            <a:r>
              <a:rPr lang="ru-RU" dirty="0"/>
              <a:t>, </a:t>
            </a:r>
            <a:r>
              <a:rPr lang="ru-RU" dirty="0" err="1"/>
              <a:t>позбавленому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проходить </a:t>
            </a:r>
            <a:r>
              <a:rPr lang="ru-RU" dirty="0" err="1"/>
              <a:t>анаеробне</a:t>
            </a:r>
            <a:r>
              <a:rPr lang="ru-RU" dirty="0"/>
              <a:t> </a:t>
            </a:r>
            <a:r>
              <a:rPr lang="ru-RU" dirty="0" err="1"/>
              <a:t>розкладення</a:t>
            </a:r>
            <a:r>
              <a:rPr lang="ru-RU" dirty="0"/>
              <a:t> </a:t>
            </a:r>
            <a:r>
              <a:rPr lang="ru-RU" dirty="0" err="1"/>
              <a:t>відмерлих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таких </a:t>
            </a:r>
            <a:r>
              <a:rPr lang="ru-RU" dirty="0" err="1"/>
              <a:t>сильних</a:t>
            </a:r>
            <a:r>
              <a:rPr lang="ru-RU" dirty="0"/>
              <a:t> отрут як </a:t>
            </a:r>
            <a:r>
              <a:rPr lang="ru-RU" dirty="0" err="1"/>
              <a:t>феноли</a:t>
            </a:r>
            <a:r>
              <a:rPr lang="ru-RU" dirty="0"/>
              <a:t> та </a:t>
            </a:r>
            <a:r>
              <a:rPr lang="ru-RU" dirty="0" err="1"/>
              <a:t>сірководень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ешелонах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ше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масоване</a:t>
            </a:r>
            <a:r>
              <a:rPr lang="ru-RU" dirty="0"/>
              <a:t> </a:t>
            </a:r>
            <a:r>
              <a:rPr lang="ru-RU" dirty="0" err="1"/>
              <a:t>відмирання</a:t>
            </a:r>
            <a:r>
              <a:rPr lang="ru-RU" dirty="0"/>
              <a:t>, як </a:t>
            </a:r>
            <a:r>
              <a:rPr lang="ru-RU" dirty="0" err="1"/>
              <a:t>наслідок</a:t>
            </a:r>
            <a:r>
              <a:rPr lang="ru-RU" dirty="0"/>
              <a:t> —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при </a:t>
            </a:r>
            <a:r>
              <a:rPr lang="ru-RU" dirty="0" err="1"/>
              <a:t>розкладенні</a:t>
            </a:r>
            <a:r>
              <a:rPr lang="ru-RU" dirty="0"/>
              <a:t> </a:t>
            </a:r>
            <a:r>
              <a:rPr lang="ru-RU" dirty="0" err="1"/>
              <a:t>органіки</a:t>
            </a:r>
            <a:r>
              <a:rPr lang="ru-RU" dirty="0"/>
              <a:t>, і т. д.</a:t>
            </a:r>
          </a:p>
        </p:txBody>
      </p:sp>
    </p:spTree>
    <p:extLst>
      <p:ext uri="{BB962C8B-B14F-4D97-AF65-F5344CB8AC3E}">
        <p14:creationId xmlns:p14="http://schemas.microsoft.com/office/powerpoint/2010/main" val="153790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85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980728"/>
            <a:ext cx="4067944" cy="5877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До біогенних елементів, що саме і спричинюють </a:t>
            </a:r>
            <a:r>
              <a:rPr lang="uk-UA" dirty="0" err="1"/>
              <a:t>евтрофікацію</a:t>
            </a:r>
            <a:r>
              <a:rPr lang="uk-UA" dirty="0"/>
              <a:t>, відносяться насамперед азот, фосфор та кремній у різних сполуках. Найбільше значення мають фосфор та азот, що є обов'язковими елементами тканин будь-якого живого організму.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4" y="12576"/>
            <a:ext cx="4215713" cy="283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0" y="2810402"/>
            <a:ext cx="4215713" cy="31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02124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Балтійське море</a:t>
            </a:r>
            <a:endParaRPr lang="ru-RU" sz="6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Води Балтійського моря - слабо солоні і являють собою унікальну суміш солоної і прісної води. Вміст солі у водах Балтійського моря становить лише п'яту частину від вмісту солі в океанах (35 проміле). Крім того, концентрація солі в поверхневих водах на північ зменшується, і вода в північній частині Ботнічної затоки і у Фінській затоці майже прісна.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803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87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7668344" cy="5085184"/>
          </a:xfrm>
        </p:spPr>
        <p:txBody>
          <a:bodyPr>
            <a:norm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порівнянні з океанами Балтійське море невелике і дрібне. У середньому, глибина Балтійського моря становить лише 55 метрів, у той час як середня глибина океанів - кілька кілометрів, а глибина Середземного моря - близько кілометра.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769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1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7668344" cy="5085184"/>
          </a:xfrm>
        </p:spPr>
        <p:txBody>
          <a:bodyPr>
            <a:normAutofit/>
          </a:bodyPr>
          <a:lstStyle/>
          <a:p>
            <a:r>
              <a:rPr lang="uk-UA" b="1" i="1" dirty="0"/>
              <a:t>ХЕЛКОМ</a:t>
            </a:r>
            <a:r>
              <a:rPr lang="uk-UA" dirty="0"/>
              <a:t> (Гельсінська комісія по захисту морського середовища Балтійського моря) рекомендує досягнення середньорічного вмісту фосфору в очищених стічних водах на рівні 0,5 мг/л. необхідно також забезпечити стійку обробку осаду, оскільки видаляється з стічних вод фосфор залишається в осаді.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50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4704"/>
            <a:ext cx="7416824" cy="5688632"/>
          </a:xfrm>
        </p:spPr>
        <p:txBody>
          <a:bodyPr/>
          <a:lstStyle/>
          <a:p>
            <a:r>
              <a:rPr lang="uk-UA" dirty="0"/>
              <a:t>Евтрофікація </a:t>
            </a:r>
            <a:r>
              <a:rPr lang="uk-UA" dirty="0" smtClean="0"/>
              <a:t>означає </a:t>
            </a:r>
            <a:r>
              <a:rPr lang="uk-UA" dirty="0"/>
              <a:t>надходження біогенних елементів (азот і фосфор) в природні водні об'єкти і негативні наслідки цього процесу. Евтрофікація веде до порушення екологічного рівноваги водних об'єктів, шкодить рибальству і негативно впливає на використання вод в питних, господарсько-побутових і рекреаційних цілях.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99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348880"/>
            <a:ext cx="7416824" cy="3312368"/>
          </a:xfrm>
        </p:spPr>
        <p:txBody>
          <a:bodyPr/>
          <a:lstStyle/>
          <a:p>
            <a:r>
              <a:rPr lang="uk-UA" dirty="0"/>
              <a:t>Забруднення водойм зайвими біогенними елементами підвищує рівень первинної продукції: в </a:t>
            </a:r>
            <a:r>
              <a:rPr lang="uk-UA" dirty="0" err="1"/>
              <a:t>евтрофних</a:t>
            </a:r>
            <a:r>
              <a:rPr lang="uk-UA" dirty="0"/>
              <a:t> водоймах виникає масовий розвиток мікроскопічних водоростей і спостерігається «Цвітіння» води.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90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908720"/>
            <a:ext cx="3995936" cy="5949280"/>
          </a:xfrm>
        </p:spPr>
        <p:txBody>
          <a:bodyPr>
            <a:normAutofit/>
          </a:bodyPr>
          <a:lstStyle/>
          <a:p>
            <a:r>
              <a:rPr lang="uk-UA" b="1" i="1" dirty="0"/>
              <a:t>Евтрофікація</a:t>
            </a:r>
            <a:r>
              <a:rPr lang="uk-UA" dirty="0"/>
              <a:t> (від грецького </a:t>
            </a:r>
            <a:r>
              <a:rPr lang="uk-UA" dirty="0" err="1"/>
              <a:t>eutrophia</a:t>
            </a:r>
            <a:r>
              <a:rPr lang="uk-UA" dirty="0"/>
              <a:t> — добре харчування) — збагачення водойм біогенними елементами, що супроводжується підвищенням продуктивності водойми.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2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4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76672"/>
            <a:ext cx="6840760" cy="619268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Симптомами евтрофікації водних об'єктів є заростання прибережної зони водними рослинами, а також збільшення кількості епіфітів (рослин, що мешкають на інших рослинах) і «бур'янистих» макроскопічних водоростей. Евтрофікація також істотно погіршує стан середовища проживання багатьох цінних порід риб. Одним з найбільш економічно ефективних і швидких способів вирішення проблеми евтрофікації є удосконалення видалення фосфору на міських очисних спорудах.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99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6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9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293096"/>
            <a:ext cx="6334472" cy="1728192"/>
          </a:xfrm>
        </p:spPr>
        <p:txBody>
          <a:bodyPr>
            <a:noAutofit/>
          </a:bodyPr>
          <a:lstStyle/>
          <a:p>
            <a:pPr algn="r"/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Дякую за увагу!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7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4704"/>
            <a:ext cx="7416824" cy="5688632"/>
          </a:xfrm>
        </p:spPr>
        <p:txBody>
          <a:bodyPr/>
          <a:lstStyle/>
          <a:p>
            <a:r>
              <a:rPr lang="ru-RU" dirty="0"/>
              <a:t>Евтрофікація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наслідком</a:t>
            </a:r>
            <a:r>
              <a:rPr lang="ru-RU" dirty="0"/>
              <a:t> природного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внесення</a:t>
            </a:r>
            <a:r>
              <a:rPr lang="ru-RU" dirty="0"/>
              <a:t> добрив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стічними</a:t>
            </a:r>
            <a:r>
              <a:rPr lang="ru-RU" dirty="0"/>
              <a:t> водами. За </a:t>
            </a:r>
            <a:r>
              <a:rPr lang="ru-RU" dirty="0" err="1"/>
              <a:t>рівнем</a:t>
            </a:r>
            <a:r>
              <a:rPr lang="ru-RU" dirty="0"/>
              <a:t> евтрофікації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оліготрофні</a:t>
            </a:r>
            <a:r>
              <a:rPr lang="ru-RU" dirty="0"/>
              <a:t> (</a:t>
            </a:r>
            <a:r>
              <a:rPr lang="ru-RU" dirty="0" err="1"/>
              <a:t>слабко</a:t>
            </a:r>
            <a:r>
              <a:rPr lang="ru-RU" dirty="0"/>
              <a:t> </a:t>
            </a:r>
            <a:r>
              <a:rPr lang="ru-RU" dirty="0" err="1"/>
              <a:t>евтрофіковані</a:t>
            </a:r>
            <a:r>
              <a:rPr lang="ru-RU" dirty="0"/>
              <a:t>), </a:t>
            </a:r>
            <a:r>
              <a:rPr lang="ru-RU" dirty="0" err="1"/>
              <a:t>мезотрофні</a:t>
            </a:r>
            <a:r>
              <a:rPr lang="ru-RU" dirty="0"/>
              <a:t> (</a:t>
            </a:r>
            <a:r>
              <a:rPr lang="ru-RU" dirty="0" err="1"/>
              <a:t>середньо</a:t>
            </a:r>
            <a:r>
              <a:rPr lang="ru-RU" dirty="0"/>
              <a:t> </a:t>
            </a:r>
            <a:r>
              <a:rPr lang="ru-RU" dirty="0" err="1"/>
              <a:t>евтрофіковані</a:t>
            </a:r>
            <a:r>
              <a:rPr lang="ru-RU" dirty="0"/>
              <a:t>) та </a:t>
            </a:r>
            <a:r>
              <a:rPr lang="ru-RU" dirty="0" err="1"/>
              <a:t>евтрофні</a:t>
            </a:r>
            <a:r>
              <a:rPr lang="ru-RU" dirty="0"/>
              <a:t> (сильно </a:t>
            </a:r>
            <a:r>
              <a:rPr lang="ru-RU" dirty="0" err="1"/>
              <a:t>евтрофіковані</a:t>
            </a:r>
            <a:r>
              <a:rPr lang="ru-RU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Механізм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гіпер</a:t>
            </a:r>
            <a:r>
              <a:rPr lang="ru-RU" b="1" dirty="0"/>
              <a:t>-евтрофікації на </a:t>
            </a:r>
            <a:r>
              <a:rPr lang="ru-RU" b="1" dirty="0" err="1"/>
              <a:t>екосистеми</a:t>
            </a:r>
            <a:r>
              <a:rPr lang="ru-RU" b="1" dirty="0"/>
              <a:t> </a:t>
            </a:r>
            <a:r>
              <a:rPr lang="ru-RU" b="1" dirty="0" err="1"/>
              <a:t>водойм</a:t>
            </a:r>
            <a:r>
              <a:rPr lang="ru-RU" b="1" dirty="0"/>
              <a:t> є таким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біогенних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в </a:t>
            </a:r>
            <a:r>
              <a:rPr lang="ru-RU" dirty="0" err="1"/>
              <a:t>верхніх</a:t>
            </a:r>
            <a:r>
              <a:rPr lang="ru-RU" dirty="0"/>
              <a:t> горизонтах води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бурхливий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(в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планктонних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 — </a:t>
            </a:r>
            <a:r>
              <a:rPr lang="ru-RU" dirty="0" err="1"/>
              <a:t>обрастальників</a:t>
            </a:r>
            <a:r>
              <a:rPr lang="ru-RU" dirty="0"/>
              <a:t>)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зоопланктону,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харчується</a:t>
            </a:r>
            <a:r>
              <a:rPr lang="ru-RU" dirty="0"/>
              <a:t> </a:t>
            </a:r>
            <a:r>
              <a:rPr lang="ru-RU" dirty="0" err="1"/>
              <a:t>фітопланктоном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601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-25431"/>
            <a:ext cx="9161140" cy="687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00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2. Водорості та бактерії, що сильно розмножилися у верхніх горизонтах водойми, мають набагато більшу сумарну поверхню тіла та біомасу, аніж нормальний рослинний комплекс при сталому рівні евтрофікації водойми. При цьому в нічні години фотосинтез в цих рослинах не йде, а процес дихання продовжується, що потребує затрат кисню.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54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3" y="0"/>
            <a:ext cx="91648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3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3.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відмерлих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з </a:t>
            </a:r>
            <a:r>
              <a:rPr lang="ru-RU" dirty="0" err="1"/>
              <a:t>верхнів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опускаються</a:t>
            </a:r>
            <a:r>
              <a:rPr lang="ru-RU" dirty="0"/>
              <a:t> на дно, де проходить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розкладення</a:t>
            </a:r>
            <a:r>
              <a:rPr lang="ru-RU" dirty="0"/>
              <a:t>. Але, як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, </a:t>
            </a:r>
            <a:r>
              <a:rPr lang="ru-RU" dirty="0"/>
              <a:t>донна </a:t>
            </a:r>
            <a:r>
              <a:rPr lang="ru-RU" dirty="0" err="1"/>
              <a:t>рослинність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на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евтрофікації, і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тут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82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" y="0"/>
            <a:ext cx="9127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582</Words>
  <Application>Microsoft Office PowerPoint</Application>
  <PresentationFormat>Экран (4:3)</PresentationFormat>
  <Paragraphs>19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Евтрофікація</vt:lpstr>
      <vt:lpstr>Презентация PowerPoint</vt:lpstr>
      <vt:lpstr>Презентация PowerPoint</vt:lpstr>
      <vt:lpstr>Механізм впливу гіпер-евтрофікації на екосистеми водойм є таким: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Балтійське море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Пользователь Windows</cp:lastModifiedBy>
  <cp:revision>10</cp:revision>
  <dcterms:created xsi:type="dcterms:W3CDTF">2013-08-06T08:40:55Z</dcterms:created>
  <dcterms:modified xsi:type="dcterms:W3CDTF">2014-03-09T17:08:56Z</dcterms:modified>
</cp:coreProperties>
</file>