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4660"/>
  </p:normalViewPr>
  <p:slideViewPr>
    <p:cSldViewPr>
      <p:cViewPr varScale="1">
        <p:scale>
          <a:sx n="83" d="100"/>
          <a:sy n="83" d="100"/>
        </p:scale>
        <p:origin x="-8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7780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268760"/>
            <a:ext cx="10971372" cy="485740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>
              <a:lumMod val="75000"/>
            </a:schemeClr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70C0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70C0"/>
          </a:solidFill>
          <a:latin typeface="Century Gothic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70C0"/>
          </a:solidFill>
          <a:latin typeface="Century Gothic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70C0"/>
          </a:solidFill>
          <a:latin typeface="Century Gothic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70C0"/>
          </a:solidFill>
          <a:latin typeface="Century Gothic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Догляд за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хворими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перша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допомога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</a:t>
            </a: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ідготувала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учениця 11-Б класу </a:t>
            </a: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Оренбургська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Марина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Догляд за </a:t>
            </a:r>
            <a:r>
              <a:rPr lang="ru-RU" dirty="0" err="1" smtClean="0"/>
              <a:t>опіковими</a:t>
            </a:r>
            <a:r>
              <a:rPr lang="ru-RU" dirty="0" smtClean="0"/>
              <a:t> </a:t>
            </a:r>
            <a:r>
              <a:rPr lang="ru-RU" dirty="0" err="1" smtClean="0"/>
              <a:t>хворими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/>
              <a:t>хворі</a:t>
            </a:r>
            <a:r>
              <a:rPr lang="ru-RU" dirty="0"/>
              <a:t> через </a:t>
            </a:r>
            <a:r>
              <a:rPr lang="ru-RU" dirty="0" err="1"/>
              <a:t>опікову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,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поповнювати</a:t>
            </a:r>
            <a:r>
              <a:rPr lang="ru-RU" dirty="0"/>
              <a:t>. Для </a:t>
            </a:r>
            <a:r>
              <a:rPr lang="ru-RU" dirty="0" err="1"/>
              <a:t>утамування</a:t>
            </a:r>
            <a:r>
              <a:rPr lang="ru-RU" dirty="0"/>
              <a:t> </a:t>
            </a:r>
            <a:r>
              <a:rPr lang="ru-RU" dirty="0" err="1"/>
              <a:t>спраги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мінеральну</a:t>
            </a:r>
            <a:r>
              <a:rPr lang="ru-RU" dirty="0"/>
              <a:t> воду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солоно-лужну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: на 1 л води 5 г </a:t>
            </a:r>
            <a:r>
              <a:rPr lang="ru-RU" dirty="0" err="1"/>
              <a:t>кухонної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2 г </a:t>
            </a:r>
            <a:r>
              <a:rPr lang="ru-RU" dirty="0" err="1"/>
              <a:t>гідрокарбонату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кожного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рота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привушної</a:t>
            </a:r>
            <a:r>
              <a:rPr lang="ru-RU" dirty="0"/>
              <a:t> </a:t>
            </a:r>
            <a:r>
              <a:rPr lang="ru-RU" dirty="0" err="1"/>
              <a:t>слинної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полоскати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зрошувати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/>
              <a:t>рота</a:t>
            </a:r>
            <a:r>
              <a:rPr lang="ru-RU" dirty="0"/>
              <a:t> </a:t>
            </a:r>
            <a:r>
              <a:rPr lang="ru-RU" dirty="0" err="1"/>
              <a:t>дезинфікуючими</a:t>
            </a:r>
            <a:r>
              <a:rPr lang="ru-RU" dirty="0"/>
              <a:t> </a:t>
            </a:r>
            <a:r>
              <a:rPr lang="ru-RU" dirty="0" err="1"/>
              <a:t>рідинами</a:t>
            </a:r>
            <a:r>
              <a:rPr lang="ru-RU" dirty="0"/>
              <a:t>: </a:t>
            </a:r>
            <a:r>
              <a:rPr lang="ru-RU" dirty="0" err="1"/>
              <a:t>слабким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перманганату </a:t>
            </a:r>
            <a:r>
              <a:rPr lang="ru-RU" dirty="0" err="1"/>
              <a:t>калію</a:t>
            </a:r>
            <a:r>
              <a:rPr lang="ru-RU" dirty="0"/>
              <a:t>, 2% -м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гідрокарбонату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, 3% -м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перекису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20111214135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894" y="3284984"/>
            <a:ext cx="44577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1269" y="1268760"/>
            <a:ext cx="4909623" cy="4896544"/>
          </a:xfrm>
        </p:spPr>
        <p:txBody>
          <a:bodyPr/>
          <a:lstStyle/>
          <a:p>
            <a:r>
              <a:rPr lang="ru-RU" dirty="0" err="1"/>
              <a:t>Ліжко</a:t>
            </a:r>
            <a:r>
              <a:rPr lang="ru-RU" dirty="0"/>
              <a:t> </a:t>
            </a:r>
            <a:r>
              <a:rPr lang="ru-RU" dirty="0" err="1"/>
              <a:t>застеляють</a:t>
            </a:r>
            <a:r>
              <a:rPr lang="ru-RU" dirty="0"/>
              <a:t> стерильною </a:t>
            </a:r>
            <a:r>
              <a:rPr lang="ru-RU" dirty="0" err="1"/>
              <a:t>білизною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обпечені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сприйнятливі</a:t>
            </a:r>
            <a:r>
              <a:rPr lang="ru-RU" dirty="0"/>
              <a:t> до </a:t>
            </a:r>
            <a:r>
              <a:rPr lang="ru-RU" dirty="0" err="1"/>
              <a:t>інфекцій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білизна</a:t>
            </a:r>
            <a:r>
              <a:rPr lang="ru-RU" dirty="0"/>
              <a:t> не стерильна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попрасувати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гарячою</a:t>
            </a:r>
            <a:r>
              <a:rPr lang="ru-RU" dirty="0"/>
              <a:t> </a:t>
            </a:r>
            <a:r>
              <a:rPr lang="ru-RU" dirty="0" err="1"/>
              <a:t>праскою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. </a:t>
            </a:r>
            <a:r>
              <a:rPr lang="ru-RU" dirty="0" err="1"/>
              <a:t>Обпечені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чутливі</a:t>
            </a:r>
            <a:r>
              <a:rPr lang="ru-RU" dirty="0"/>
              <a:t> до </a:t>
            </a:r>
            <a:r>
              <a:rPr lang="ru-RU" dirty="0" err="1"/>
              <a:t>охолодження</a:t>
            </a:r>
            <a:r>
              <a:rPr lang="ru-RU" dirty="0"/>
              <a:t>, тому при </a:t>
            </a:r>
            <a:r>
              <a:rPr lang="ru-RU" dirty="0" err="1"/>
              <a:t>провітрюванні</a:t>
            </a:r>
            <a:r>
              <a:rPr lang="ru-RU" dirty="0"/>
              <a:t> </a:t>
            </a:r>
            <a:r>
              <a:rPr lang="ru-RU" dirty="0" err="1"/>
              <a:t>кімнати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допускати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переохолодження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b_2010-12-09_12918999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598" y="1196752"/>
            <a:ext cx="60960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268760"/>
            <a:ext cx="5557693" cy="4896544"/>
          </a:xfrm>
        </p:spPr>
        <p:txBody>
          <a:bodyPr/>
          <a:lstStyle/>
          <a:p>
            <a:r>
              <a:rPr lang="ru-RU" dirty="0" err="1"/>
              <a:t>Крім</a:t>
            </a:r>
            <a:r>
              <a:rPr lang="ru-RU" dirty="0"/>
              <a:t> того, треба </a:t>
            </a:r>
            <a:r>
              <a:rPr lang="ru-RU" dirty="0" err="1"/>
              <a:t>стежити</a:t>
            </a:r>
            <a:r>
              <a:rPr lang="ru-RU" dirty="0"/>
              <a:t> за пульсом, </a:t>
            </a:r>
            <a:r>
              <a:rPr lang="ru-RU" dirty="0" err="1"/>
              <a:t>диханням</a:t>
            </a:r>
            <a:r>
              <a:rPr lang="ru-RU" dirty="0"/>
              <a:t>, температурою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своєчасністю</a:t>
            </a:r>
            <a:r>
              <a:rPr lang="ru-RU" dirty="0"/>
              <a:t> </a:t>
            </a:r>
            <a:r>
              <a:rPr lang="ru-RU" dirty="0" err="1"/>
              <a:t>фізіологічних</a:t>
            </a:r>
            <a:r>
              <a:rPr lang="ru-RU" dirty="0"/>
              <a:t> </a:t>
            </a:r>
            <a:r>
              <a:rPr lang="ru-RU" dirty="0" err="1"/>
              <a:t>випорожнень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. Особливо увалено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дбайливо</a:t>
            </a:r>
            <a:r>
              <a:rPr lang="ru-RU" dirty="0"/>
              <a:t> треба </a:t>
            </a:r>
            <a:r>
              <a:rPr lang="ru-RU" dirty="0" err="1"/>
              <a:t>ставитися</a:t>
            </a:r>
            <a:r>
              <a:rPr lang="ru-RU" dirty="0"/>
              <a:t> до </a:t>
            </a:r>
            <a:r>
              <a:rPr lang="ru-RU" dirty="0" err="1"/>
              <a:t>асептичної</a:t>
            </a:r>
            <a:r>
              <a:rPr lang="ru-RU" dirty="0"/>
              <a:t> </a:t>
            </a:r>
            <a:r>
              <a:rPr lang="ru-RU" dirty="0" err="1"/>
              <a:t>пов'язки</a:t>
            </a:r>
            <a:r>
              <a:rPr lang="ru-RU" dirty="0"/>
              <a:t>, </a:t>
            </a:r>
            <a:r>
              <a:rPr lang="ru-RU" dirty="0" err="1"/>
              <a:t>накладеної</a:t>
            </a:r>
            <a:r>
              <a:rPr lang="ru-RU" dirty="0"/>
              <a:t> на </a:t>
            </a:r>
            <a:r>
              <a:rPr lang="ru-RU" dirty="0" err="1"/>
              <a:t>опікову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. Перед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пов'язки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зрошують</a:t>
            </a:r>
            <a:r>
              <a:rPr lang="ru-RU" dirty="0"/>
              <a:t> </a:t>
            </a:r>
            <a:r>
              <a:rPr lang="ru-RU" dirty="0" err="1"/>
              <a:t>слабким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фурациліну</a:t>
            </a:r>
            <a:r>
              <a:rPr lang="ru-RU" dirty="0"/>
              <a:t> (1: 5000), перманганату </a:t>
            </a:r>
            <a:r>
              <a:rPr lang="ru-RU" dirty="0" err="1"/>
              <a:t>калію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риванолу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залишають</a:t>
            </a:r>
            <a:r>
              <a:rPr lang="ru-RU" dirty="0"/>
              <a:t> на </a:t>
            </a:r>
            <a:r>
              <a:rPr lang="ru-RU" dirty="0" err="1"/>
              <a:t>тілі</a:t>
            </a:r>
            <a:r>
              <a:rPr lang="ru-RU" dirty="0"/>
              <a:t> хворого на 10-15 </a:t>
            </a:r>
            <a:r>
              <a:rPr lang="ru-RU" dirty="0" err="1"/>
              <a:t>хв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вона сама </a:t>
            </a:r>
            <a:r>
              <a:rPr lang="ru-RU" dirty="0" err="1"/>
              <a:t>відділилась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зривати</a:t>
            </a:r>
            <a:r>
              <a:rPr lang="ru-RU" dirty="0"/>
              <a:t> </a:t>
            </a:r>
            <a:r>
              <a:rPr lang="ru-RU" dirty="0" err="1"/>
              <a:t>пов'язку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при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ушкоджуються</a:t>
            </a:r>
            <a:r>
              <a:rPr lang="ru-RU" dirty="0"/>
              <a:t> </a:t>
            </a:r>
            <a:r>
              <a:rPr lang="ru-RU" dirty="0" err="1"/>
              <a:t>грануляції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загоєнню</a:t>
            </a:r>
            <a:r>
              <a:rPr lang="ru-RU" dirty="0"/>
              <a:t> </a:t>
            </a:r>
            <a:r>
              <a:rPr lang="ru-RU" dirty="0" err="1"/>
              <a:t>опікової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1353334270_suga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7214" y="260648"/>
            <a:ext cx="5826224" cy="363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Догляд за </a:t>
            </a:r>
            <a:r>
              <a:rPr lang="ru-RU" dirty="0" err="1" smtClean="0"/>
              <a:t>хворими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Важкохворим</a:t>
            </a:r>
            <a:r>
              <a:rPr lang="ru-RU" dirty="0" smtClean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уранці</a:t>
            </a:r>
            <a:r>
              <a:rPr lang="ru-RU" dirty="0"/>
              <a:t> та на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протирати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шию</a:t>
            </a:r>
            <a:r>
              <a:rPr lang="ru-RU" dirty="0"/>
              <a:t>, складки </a:t>
            </a:r>
            <a:r>
              <a:rPr lang="ru-RU" dirty="0" err="1"/>
              <a:t>шкіри</a:t>
            </a:r>
            <a:r>
              <a:rPr lang="ru-RU" dirty="0"/>
              <a:t> ватною </a:t>
            </a:r>
            <a:r>
              <a:rPr lang="ru-RU" dirty="0" err="1"/>
              <a:t>або</a:t>
            </a:r>
            <a:r>
              <a:rPr lang="ru-RU" dirty="0"/>
              <a:t> марлевою </a:t>
            </a:r>
            <a:r>
              <a:rPr lang="ru-RU" dirty="0" err="1"/>
              <a:t>кулькою</a:t>
            </a:r>
            <a:r>
              <a:rPr lang="ru-RU" dirty="0"/>
              <a:t>, </a:t>
            </a:r>
            <a:r>
              <a:rPr lang="ru-RU" dirty="0" err="1"/>
              <a:t>змоченою</a:t>
            </a:r>
            <a:r>
              <a:rPr lang="ru-RU" dirty="0"/>
              <a:t> в </a:t>
            </a:r>
            <a:r>
              <a:rPr lang="ru-RU" dirty="0" err="1"/>
              <a:t>теплій</a:t>
            </a:r>
            <a:r>
              <a:rPr lang="ru-RU" dirty="0"/>
              <a:t> </a:t>
            </a:r>
            <a:r>
              <a:rPr lang="ru-RU" dirty="0" err="1"/>
              <a:t>кип'яченій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/>
              <a:t>Грудних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підмивають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день,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висушують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м'якою</a:t>
            </a:r>
            <a:r>
              <a:rPr lang="ru-RU" dirty="0"/>
              <a:t> </a:t>
            </a:r>
            <a:r>
              <a:rPr lang="ru-RU" dirty="0" err="1"/>
              <a:t>пелюшкою</a:t>
            </a:r>
            <a:r>
              <a:rPr lang="ru-RU" dirty="0"/>
              <a:t>, а складки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змазують</a:t>
            </a:r>
            <a:r>
              <a:rPr lang="ru-RU" dirty="0"/>
              <a:t> стерильною (</a:t>
            </a:r>
            <a:r>
              <a:rPr lang="ru-RU" dirty="0" err="1"/>
              <a:t>прокип'яченою</a:t>
            </a:r>
            <a:r>
              <a:rPr lang="ru-RU" dirty="0"/>
              <a:t>) </a:t>
            </a:r>
            <a:r>
              <a:rPr lang="ru-RU" dirty="0" err="1"/>
              <a:t>олією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вазеліном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4e4a6eae2764brsv16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8862" y="2636912"/>
            <a:ext cx="5715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31310" y="1268761"/>
            <a:ext cx="4248472" cy="4896543"/>
          </a:xfrm>
        </p:spPr>
        <p:txBody>
          <a:bodyPr/>
          <a:lstStyle/>
          <a:p>
            <a:r>
              <a:rPr lang="ru-RU" dirty="0"/>
              <a:t>Таблетки (</a:t>
            </a:r>
            <a:r>
              <a:rPr lang="ru-RU" dirty="0" err="1"/>
              <a:t>пігулки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даються</a:t>
            </a:r>
            <a:r>
              <a:rPr lang="ru-RU" dirty="0"/>
              <a:t> маленьким </a:t>
            </a:r>
            <a:r>
              <a:rPr lang="ru-RU" dirty="0" err="1"/>
              <a:t>дітям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подрібнювати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змішувати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цукровим</a:t>
            </a:r>
            <a:r>
              <a:rPr lang="ru-RU" dirty="0"/>
              <a:t> сиропом.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не </a:t>
            </a:r>
            <a:r>
              <a:rPr lang="ru-RU" dirty="0" err="1"/>
              <a:t>відкриває</a:t>
            </a:r>
            <a:r>
              <a:rPr lang="ru-RU" dirty="0"/>
              <a:t> рот, то треба </a:t>
            </a:r>
            <a:r>
              <a:rPr lang="ru-RU" dirty="0" err="1"/>
              <a:t>обережно</a:t>
            </a:r>
            <a:r>
              <a:rPr lang="ru-RU" dirty="0"/>
              <a:t> великим пальцем руки </a:t>
            </a:r>
            <a:r>
              <a:rPr lang="ru-RU" dirty="0" err="1"/>
              <a:t>надавити</a:t>
            </a:r>
            <a:r>
              <a:rPr lang="ru-RU" dirty="0"/>
              <a:t> на </a:t>
            </a:r>
            <a:r>
              <a:rPr lang="ru-RU" dirty="0" err="1"/>
              <a:t>підборіддя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здавити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носа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пальцями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рот для </a:t>
            </a:r>
            <a:r>
              <a:rPr lang="ru-RU" dirty="0" err="1"/>
              <a:t>вдиху</a:t>
            </a:r>
            <a:r>
              <a:rPr lang="ru-RU" dirty="0"/>
              <a:t> -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вливають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. </a:t>
            </a:r>
          </a:p>
        </p:txBody>
      </p:sp>
      <p:pic>
        <p:nvPicPr>
          <p:cNvPr id="5" name="Рисунок 4" descr="original-1322131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566" y="1052736"/>
            <a:ext cx="672074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4015" y="1412776"/>
            <a:ext cx="6709823" cy="4896544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блювоти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треба </a:t>
            </a:r>
            <a:r>
              <a:rPr lang="ru-RU" dirty="0" err="1"/>
              <a:t>посадити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покласти</a:t>
            </a:r>
            <a:r>
              <a:rPr lang="ru-RU" dirty="0"/>
              <a:t> на </a:t>
            </a:r>
            <a:r>
              <a:rPr lang="ru-RU" dirty="0" err="1"/>
              <a:t>бік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блювоти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прополоскати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рота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гумової</a:t>
            </a:r>
            <a:r>
              <a:rPr lang="ru-RU" dirty="0"/>
              <a:t> </a:t>
            </a:r>
            <a:r>
              <a:rPr lang="ru-RU" dirty="0" err="1"/>
              <a:t>груші</a:t>
            </a:r>
            <a:r>
              <a:rPr lang="ru-RU" dirty="0"/>
              <a:t> </a:t>
            </a:r>
            <a:r>
              <a:rPr lang="ru-RU" dirty="0" err="1"/>
              <a:t>струменем</a:t>
            </a:r>
            <a:r>
              <a:rPr lang="ru-RU" dirty="0"/>
              <a:t> </a:t>
            </a:r>
            <a:r>
              <a:rPr lang="ru-RU" dirty="0" err="1"/>
              <a:t>кип'яченої</a:t>
            </a:r>
            <a:r>
              <a:rPr lang="ru-RU" dirty="0"/>
              <a:t> </a:t>
            </a:r>
            <a:r>
              <a:rPr lang="ru-RU" dirty="0" err="1"/>
              <a:t>охолодженої</a:t>
            </a:r>
            <a:r>
              <a:rPr lang="ru-RU" dirty="0"/>
              <a:t> води, </a:t>
            </a:r>
            <a:r>
              <a:rPr lang="ru-RU" dirty="0" err="1"/>
              <a:t>спрямованим</a:t>
            </a:r>
            <a:r>
              <a:rPr lang="ru-RU" dirty="0"/>
              <a:t> на </a:t>
            </a:r>
            <a:r>
              <a:rPr lang="ru-RU" dirty="0" err="1"/>
              <a:t>тверде</a:t>
            </a:r>
            <a:r>
              <a:rPr lang="ru-RU" dirty="0"/>
              <a:t> </a:t>
            </a:r>
            <a:r>
              <a:rPr lang="ru-RU" dirty="0" err="1"/>
              <a:t>піднебіння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випити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ковтків</a:t>
            </a:r>
            <a:r>
              <a:rPr lang="ru-RU" dirty="0"/>
              <a:t> води.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пам’ятати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погано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переохолодження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психіка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ранима. </a:t>
            </a:r>
          </a:p>
        </p:txBody>
      </p:sp>
      <p:pic>
        <p:nvPicPr>
          <p:cNvPr id="4" name="Рисунок 3" descr="07595ee843121101536f115d9b9dce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558" y="1412776"/>
            <a:ext cx="487690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знижену</a:t>
            </a:r>
            <a:r>
              <a:rPr lang="ru-RU" dirty="0"/>
              <a:t> </a:t>
            </a:r>
            <a:r>
              <a:rPr lang="ru-RU" dirty="0" err="1"/>
              <a:t>опірність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до </a:t>
            </a:r>
            <a:r>
              <a:rPr lang="ru-RU" dirty="0" err="1"/>
              <a:t>інфекції</a:t>
            </a:r>
            <a:r>
              <a:rPr lang="ru-RU" dirty="0"/>
              <a:t>, </a:t>
            </a:r>
            <a:r>
              <a:rPr lang="ru-RU" dirty="0" err="1"/>
              <a:t>всім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доглядає</a:t>
            </a:r>
            <a:r>
              <a:rPr lang="ru-RU" dirty="0"/>
              <a:t> за ними, </a:t>
            </a:r>
            <a:r>
              <a:rPr lang="ru-RU" dirty="0" err="1"/>
              <a:t>необхідно</a:t>
            </a:r>
            <a:r>
              <a:rPr lang="ru-RU" dirty="0"/>
              <a:t> особливо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правил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, </a:t>
            </a:r>
            <a:r>
              <a:rPr lang="ru-RU" dirty="0" err="1"/>
              <a:t>ізоляції</a:t>
            </a:r>
            <a:r>
              <a:rPr lang="ru-RU" dirty="0"/>
              <a:t>, </a:t>
            </a:r>
            <a:r>
              <a:rPr lang="ru-RU" dirty="0" err="1"/>
              <a:t>дезінфекції</a:t>
            </a:r>
            <a:r>
              <a:rPr lang="ru-RU" dirty="0"/>
              <a:t>: </a:t>
            </a:r>
            <a:r>
              <a:rPr lang="ru-RU" dirty="0" err="1"/>
              <a:t>мити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руки перед </a:t>
            </a:r>
            <a:r>
              <a:rPr lang="ru-RU" dirty="0" err="1"/>
              <a:t>їжею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ними туалетом, </a:t>
            </a:r>
            <a:r>
              <a:rPr lang="ru-RU" dirty="0" err="1"/>
              <a:t>кипятити</a:t>
            </a:r>
            <a:r>
              <a:rPr lang="ru-RU" dirty="0"/>
              <a:t> посуд, </a:t>
            </a:r>
            <a:r>
              <a:rPr lang="ru-RU" dirty="0" err="1"/>
              <a:t>дезінфікуватл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,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догляду за </a:t>
            </a:r>
            <a:r>
              <a:rPr lang="ru-RU" dirty="0" err="1"/>
              <a:t>хворими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кипєячену</a:t>
            </a:r>
            <a:r>
              <a:rPr lang="ru-RU" dirty="0"/>
              <a:t> воду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перевірених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CareNow-Teaching-Children-to-Wash-Hands-Proper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854" y="3068960"/>
            <a:ext cx="5184576" cy="344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приміщеннях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дотримують</a:t>
            </a:r>
            <a:r>
              <a:rPr lang="ru-RU" dirty="0"/>
              <a:t> </a:t>
            </a:r>
            <a:r>
              <a:rPr lang="ru-RU" dirty="0" err="1"/>
              <a:t>ретельний</a:t>
            </a:r>
            <a:r>
              <a:rPr lang="ru-RU" dirty="0"/>
              <a:t> </a:t>
            </a:r>
            <a:r>
              <a:rPr lang="ru-RU" dirty="0" err="1"/>
              <a:t>гігієнічний</a:t>
            </a:r>
            <a:r>
              <a:rPr lang="ru-RU" dirty="0"/>
              <a:t> режим: </a:t>
            </a:r>
            <a:r>
              <a:rPr lang="ru-RU" dirty="0" err="1"/>
              <a:t>провітрювання</a:t>
            </a:r>
            <a:r>
              <a:rPr lang="ru-RU" dirty="0"/>
              <a:t>, </a:t>
            </a:r>
            <a:r>
              <a:rPr lang="ru-RU" dirty="0" err="1"/>
              <a:t>вологе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, контроль за температурою, чистотою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своєчасною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постільної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15869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4846" y="2276872"/>
            <a:ext cx="5887144" cy="402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9301" y="1268761"/>
            <a:ext cx="4621591" cy="4824536"/>
          </a:xfrm>
        </p:spPr>
        <p:txBody>
          <a:bodyPr/>
          <a:lstStyle/>
          <a:p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повинне</a:t>
            </a:r>
            <a:r>
              <a:rPr lang="ru-RU" dirty="0"/>
              <a:t> бути </a:t>
            </a:r>
            <a:r>
              <a:rPr lang="ru-RU" dirty="0" err="1"/>
              <a:t>раціональним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годувати</a:t>
            </a:r>
            <a:r>
              <a:rPr lang="ru-RU" dirty="0"/>
              <a:t> </a:t>
            </a:r>
            <a:r>
              <a:rPr lang="ru-RU" dirty="0" err="1"/>
              <a:t>якісними</a:t>
            </a:r>
            <a:r>
              <a:rPr lang="ru-RU" dirty="0"/>
              <a:t> продуктами,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в той </a:t>
            </a:r>
            <a:r>
              <a:rPr lang="ru-RU" dirty="0" err="1"/>
              <a:t>самий</a:t>
            </a:r>
            <a:r>
              <a:rPr lang="ru-RU" dirty="0"/>
              <a:t> час, невеликими </a:t>
            </a:r>
            <a:r>
              <a:rPr lang="ru-RU" dirty="0" err="1"/>
              <a:t>порціями</a:t>
            </a:r>
            <a:r>
              <a:rPr lang="ru-RU" dirty="0"/>
              <a:t>. Маленьких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годувати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ложки, а </a:t>
            </a:r>
            <a:r>
              <a:rPr lang="ru-RU" dirty="0" err="1"/>
              <a:t>напувати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поїльників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1322149878_stas-omega.inf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697" y="908720"/>
            <a:ext cx="6675589" cy="469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268760"/>
            <a:ext cx="5557693" cy="5040560"/>
          </a:xfrm>
        </p:spPr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годуванні</a:t>
            </a:r>
            <a:r>
              <a:rPr lang="ru-RU" dirty="0"/>
              <a:t> треба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зручного</a:t>
            </a:r>
            <a:r>
              <a:rPr lang="ru-RU" dirty="0"/>
              <a:t> для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сидячи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напівсидячи</a:t>
            </a:r>
            <a:r>
              <a:rPr lang="ru-RU" dirty="0"/>
              <a:t>: </a:t>
            </a:r>
            <a:r>
              <a:rPr lang="ru-RU" dirty="0" err="1"/>
              <a:t>годувати</a:t>
            </a:r>
            <a:r>
              <a:rPr lang="ru-RU" dirty="0"/>
              <a:t> в момент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стану.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будити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для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вона заснула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неспокійно</a:t>
            </a:r>
            <a:r>
              <a:rPr lang="ru-RU" dirty="0"/>
              <a:t> </a:t>
            </a:r>
            <a:r>
              <a:rPr lang="ru-RU" dirty="0" err="1"/>
              <a:t>проведених</a:t>
            </a:r>
            <a:r>
              <a:rPr lang="ru-RU" dirty="0"/>
              <a:t> ночей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. При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 в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порції</a:t>
            </a:r>
            <a:r>
              <a:rPr lang="ru-RU" dirty="0"/>
              <a:t> </a:t>
            </a:r>
            <a:r>
              <a:rPr lang="ru-RU" dirty="0" err="1"/>
              <a:t>позбавляє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їсти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дитиня</a:t>
            </a:r>
            <a:r>
              <a:rPr lang="ru-RU" dirty="0"/>
              <a:t> погано </a:t>
            </a:r>
            <a:r>
              <a:rPr lang="ru-RU" dirty="0" err="1"/>
              <a:t>їсть</a:t>
            </a:r>
            <a:r>
              <a:rPr lang="ru-RU" dirty="0"/>
              <a:t> через </a:t>
            </a:r>
            <a:r>
              <a:rPr lang="ru-RU" dirty="0" err="1"/>
              <a:t>болі</a:t>
            </a:r>
            <a:r>
              <a:rPr lang="ru-RU" dirty="0"/>
              <a:t>, то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невеликими </a:t>
            </a:r>
            <a:r>
              <a:rPr lang="ru-RU" dirty="0" err="1"/>
              <a:t>порціями</a:t>
            </a:r>
            <a:r>
              <a:rPr lang="ru-RU" dirty="0"/>
              <a:t>, не </a:t>
            </a:r>
            <a:r>
              <a:rPr lang="ru-RU" dirty="0" err="1"/>
              <a:t>торкаючись</a:t>
            </a:r>
            <a:r>
              <a:rPr lang="ru-RU" dirty="0"/>
              <a:t> хворого </a:t>
            </a:r>
            <a:r>
              <a:rPr lang="ru-RU" dirty="0" err="1"/>
              <a:t>місця</a:t>
            </a:r>
            <a:r>
              <a:rPr lang="ru-RU" dirty="0"/>
              <a:t> ложкою </a:t>
            </a:r>
            <a:r>
              <a:rPr lang="ru-RU" dirty="0" err="1"/>
              <a:t>чи</a:t>
            </a:r>
            <a:r>
              <a:rPr lang="ru-RU" dirty="0"/>
              <a:t> соскою. </a:t>
            </a:r>
          </a:p>
        </p:txBody>
      </p:sp>
      <p:pic>
        <p:nvPicPr>
          <p:cNvPr id="4" name="Рисунок 3" descr="beautifulbabiesgallery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206" y="465590"/>
            <a:ext cx="5663159" cy="353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комплексом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здійснюваних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страждань</a:t>
            </a:r>
            <a:r>
              <a:rPr lang="ru-RU" dirty="0"/>
              <a:t> хворого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порушених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Перша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хворим</a:t>
            </a:r>
            <a:r>
              <a:rPr lang="ru-RU" dirty="0"/>
              <a:t> - </a:t>
            </a:r>
            <a:r>
              <a:rPr lang="ru-RU" dirty="0" err="1"/>
              <a:t>найпростіші</a:t>
            </a:r>
            <a:r>
              <a:rPr lang="ru-RU" dirty="0"/>
              <a:t> </a:t>
            </a:r>
            <a:r>
              <a:rPr lang="ru-RU" dirty="0" err="1"/>
              <a:t>доцільні</a:t>
            </a:r>
            <a:r>
              <a:rPr lang="ru-RU" dirty="0"/>
              <a:t> заходи для </a:t>
            </a:r>
            <a:r>
              <a:rPr lang="ru-RU" dirty="0" err="1"/>
              <a:t>полегшення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самопочуття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призначене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, правильно </a:t>
            </a:r>
            <a:r>
              <a:rPr lang="ru-RU" dirty="0" err="1"/>
              <a:t>організований</a:t>
            </a:r>
            <a:r>
              <a:rPr lang="ru-RU" dirty="0"/>
              <a:t> догляд за </a:t>
            </a:r>
            <a:r>
              <a:rPr lang="ru-RU" dirty="0" err="1"/>
              <a:t>хворими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швидкому</a:t>
            </a:r>
            <a:r>
              <a:rPr lang="ru-RU" dirty="0"/>
              <a:t> </a:t>
            </a:r>
            <a:r>
              <a:rPr lang="ru-RU" dirty="0" err="1"/>
              <a:t>одужанню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поверненню</a:t>
            </a:r>
            <a:r>
              <a:rPr lang="ru-RU" dirty="0"/>
              <a:t> до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393709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902" y="2780928"/>
            <a:ext cx="5544616" cy="367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052736"/>
            <a:ext cx="10971372" cy="4857405"/>
          </a:xfrm>
        </p:spPr>
        <p:txBody>
          <a:bodyPr/>
          <a:lstStyle/>
          <a:p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деонтологія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норм </a:t>
            </a:r>
            <a:r>
              <a:rPr lang="ru-RU" dirty="0" err="1"/>
              <a:t>і</a:t>
            </a:r>
            <a:r>
              <a:rPr lang="ru-RU" dirty="0"/>
              <a:t> правил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персоналу,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.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деонтологія</a:t>
            </a:r>
            <a:r>
              <a:rPr lang="ru-RU" dirty="0"/>
              <a:t> </a:t>
            </a:r>
            <a:r>
              <a:rPr lang="ru-RU" dirty="0" err="1"/>
              <a:t>заснована</a:t>
            </a:r>
            <a:r>
              <a:rPr lang="ru-RU" dirty="0"/>
              <a:t> на </a:t>
            </a:r>
            <a:r>
              <a:rPr lang="ru-RU" dirty="0" err="1"/>
              <a:t>повазі</a:t>
            </a:r>
            <a:r>
              <a:rPr lang="ru-RU" dirty="0"/>
              <a:t> до хворого,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персоналу, </a:t>
            </a:r>
            <a:r>
              <a:rPr lang="ru-RU" dirty="0" err="1"/>
              <a:t>дотриманні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норм.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деонтології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медичними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пацієнтом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будуватися</a:t>
            </a:r>
            <a:r>
              <a:rPr lang="ru-RU" dirty="0"/>
              <a:t> на </a:t>
            </a:r>
            <a:r>
              <a:rPr lang="ru-RU" dirty="0" err="1"/>
              <a:t>принципі</a:t>
            </a:r>
            <a:r>
              <a:rPr lang="ru-RU" dirty="0"/>
              <a:t> партнерства, </a:t>
            </a:r>
            <a:r>
              <a:rPr lang="ru-RU" dirty="0" err="1"/>
              <a:t>адже</a:t>
            </a:r>
            <a:r>
              <a:rPr lang="ru-RU" dirty="0"/>
              <a:t> без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намагання</a:t>
            </a:r>
            <a:r>
              <a:rPr lang="ru-RU" dirty="0"/>
              <a:t> самого хворого </a:t>
            </a:r>
            <a:r>
              <a:rPr lang="ru-RU" dirty="0" err="1"/>
              <a:t>видужати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вшикувати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vm7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878" y="2871235"/>
            <a:ext cx="5832648" cy="387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268760"/>
            <a:ext cx="5773717" cy="4896544"/>
          </a:xfrm>
        </p:spPr>
        <p:txBody>
          <a:bodyPr/>
          <a:lstStyle/>
          <a:p>
            <a:r>
              <a:rPr lang="ru-RU" dirty="0"/>
              <a:t>Догляд за </a:t>
            </a:r>
            <a:r>
              <a:rPr lang="ru-RU" dirty="0" err="1"/>
              <a:t>хворими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полегшення</a:t>
            </a:r>
            <a:r>
              <a:rPr lang="ru-RU" dirty="0"/>
              <a:t> стану хворого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;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гігієнічного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охоронного</a:t>
            </a:r>
            <a:r>
              <a:rPr lang="ru-RU" dirty="0"/>
              <a:t> режиму,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за </a:t>
            </a:r>
            <a:r>
              <a:rPr lang="ru-RU" dirty="0" err="1"/>
              <a:t>хворим</a:t>
            </a:r>
            <a:r>
              <a:rPr lang="ru-RU" dirty="0"/>
              <a:t>, особливо при </a:t>
            </a:r>
            <a:r>
              <a:rPr lang="ru-RU" dirty="0" err="1"/>
              <a:t>погіршенні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стану.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догляду за </a:t>
            </a:r>
            <a:r>
              <a:rPr lang="ru-RU" dirty="0" err="1"/>
              <a:t>хворим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сил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в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хворобою. Догляд за </a:t>
            </a:r>
            <a:r>
              <a:rPr lang="ru-RU" dirty="0" err="1"/>
              <a:t>хворими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істотну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у </a:t>
            </a:r>
            <a:r>
              <a:rPr lang="ru-RU" dirty="0" err="1"/>
              <a:t>відновленні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uzn_1375416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5246" y="1268760"/>
            <a:ext cx="4824536" cy="322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1069" y="1268760"/>
            <a:ext cx="6709823" cy="4896544"/>
          </a:xfrm>
        </p:spPr>
        <p:txBody>
          <a:bodyPr/>
          <a:lstStyle/>
          <a:p>
            <a:r>
              <a:rPr lang="ru-RU" dirty="0" err="1"/>
              <a:t>Під</a:t>
            </a:r>
            <a:r>
              <a:rPr lang="ru-RU" dirty="0"/>
              <a:t> час догляду за </a:t>
            </a:r>
            <a:r>
              <a:rPr lang="ru-RU" dirty="0" err="1"/>
              <a:t>хворими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витримку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терпіння</a:t>
            </a:r>
            <a:r>
              <a:rPr lang="ru-RU" dirty="0"/>
              <a:t>. </a:t>
            </a:r>
            <a:r>
              <a:rPr lang="ru-RU" dirty="0" err="1"/>
              <a:t>Стримане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спокійне</a:t>
            </a:r>
            <a:r>
              <a:rPr lang="ru-RU" dirty="0"/>
              <a:t> </a:t>
            </a:r>
            <a:r>
              <a:rPr lang="ru-RU" dirty="0" err="1"/>
              <a:t>звертання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заспокійливо</a:t>
            </a:r>
            <a:r>
              <a:rPr lang="ru-RU" dirty="0"/>
              <a:t>. </a:t>
            </a:r>
            <a:r>
              <a:rPr lang="ru-RU" dirty="0" err="1"/>
              <a:t>Сумлінне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турботливе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</a:t>
            </a:r>
            <a:r>
              <a:rPr lang="ru-RU" dirty="0" err="1"/>
              <a:t>до</a:t>
            </a:r>
            <a:r>
              <a:rPr lang="ru-RU" dirty="0"/>
              <a:t> догляду за ними та </a:t>
            </a:r>
            <a:r>
              <a:rPr lang="ru-RU" dirty="0" err="1"/>
              <a:t>лікування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 треба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свідомо</a:t>
            </a:r>
            <a:r>
              <a:rPr lang="ru-RU" dirty="0"/>
              <a:t>, </a:t>
            </a:r>
            <a:r>
              <a:rPr lang="ru-RU" dirty="0" err="1"/>
              <a:t>розуміючи</a:t>
            </a:r>
            <a:r>
              <a:rPr lang="ru-RU" dirty="0"/>
              <a:t>, на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спрямовані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Chin-Implant-Surgery-in-I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662" y="1268760"/>
            <a:ext cx="342900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268760"/>
            <a:ext cx="6133757" cy="4968552"/>
          </a:xfrm>
        </p:spPr>
        <p:txBody>
          <a:bodyPr/>
          <a:lstStyle/>
          <a:p>
            <a:r>
              <a:rPr lang="ru-RU" dirty="0" err="1"/>
              <a:t>Доглядаючи</a:t>
            </a:r>
            <a:r>
              <a:rPr lang="ru-RU" dirty="0"/>
              <a:t> за </a:t>
            </a:r>
            <a:r>
              <a:rPr lang="ru-RU" dirty="0" err="1"/>
              <a:t>хворими</a:t>
            </a:r>
            <a:r>
              <a:rPr lang="ru-RU" dirty="0"/>
              <a:t>,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: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найпростіші</a:t>
            </a:r>
            <a:r>
              <a:rPr lang="ru-RU" dirty="0"/>
              <a:t> </a:t>
            </a:r>
            <a:r>
              <a:rPr lang="ru-RU" dirty="0" err="1"/>
              <a:t>лікувальні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видають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, </a:t>
            </a:r>
            <a:r>
              <a:rPr lang="ru-RU" dirty="0" err="1"/>
              <a:t>вимірюють</a:t>
            </a:r>
            <a:r>
              <a:rPr lang="ru-RU" dirty="0"/>
              <a:t> температуру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міняють</a:t>
            </a:r>
            <a:r>
              <a:rPr lang="ru-RU" dirty="0"/>
              <a:t> </a:t>
            </a:r>
            <a:r>
              <a:rPr lang="ru-RU" dirty="0" err="1"/>
              <a:t>постільну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натільну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, </a:t>
            </a:r>
            <a:r>
              <a:rPr lang="ru-RU" dirty="0" err="1"/>
              <a:t>годують</a:t>
            </a:r>
            <a:r>
              <a:rPr lang="ru-RU" dirty="0"/>
              <a:t>, </a:t>
            </a:r>
            <a:r>
              <a:rPr lang="ru-RU" dirty="0" err="1"/>
              <a:t>напувають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обмивають</a:t>
            </a:r>
            <a:r>
              <a:rPr lang="ru-RU" dirty="0"/>
              <a:t> </a:t>
            </a:r>
            <a:r>
              <a:rPr lang="ru-RU" dirty="0" err="1"/>
              <a:t>важкохворих</a:t>
            </a:r>
            <a:r>
              <a:rPr lang="ru-RU" dirty="0"/>
              <a:t>,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компреси</a:t>
            </a:r>
            <a:r>
              <a:rPr lang="ru-RU" dirty="0"/>
              <a:t>, банки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гірчичники</a:t>
            </a:r>
            <a:r>
              <a:rPr lang="ru-RU" dirty="0"/>
              <a:t>, </a:t>
            </a:r>
            <a:r>
              <a:rPr lang="ru-RU" dirty="0" err="1"/>
              <a:t>прибирають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провітрюють</a:t>
            </a:r>
            <a:r>
              <a:rPr lang="ru-RU" dirty="0"/>
              <a:t> </a:t>
            </a:r>
            <a:r>
              <a:rPr lang="ru-RU" dirty="0" err="1"/>
              <a:t>кімнати</a:t>
            </a:r>
            <a:r>
              <a:rPr lang="ru-RU" dirty="0"/>
              <a:t>, </a:t>
            </a:r>
            <a:r>
              <a:rPr lang="ru-RU" dirty="0" err="1"/>
              <a:t>стежать</a:t>
            </a:r>
            <a:r>
              <a:rPr lang="ru-RU" dirty="0"/>
              <a:t> за </a:t>
            </a:r>
            <a:r>
              <a:rPr lang="ru-RU" dirty="0" err="1"/>
              <a:t>своєчасністю</a:t>
            </a:r>
            <a:r>
              <a:rPr lang="ru-RU" dirty="0"/>
              <a:t> </a:t>
            </a:r>
            <a:r>
              <a:rPr lang="ru-RU" dirty="0" err="1"/>
              <a:t>сечовиділення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випорожнення</a:t>
            </a:r>
            <a:r>
              <a:rPr lang="ru-RU" dirty="0"/>
              <a:t> кишечнику хворого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провітрювання</a:t>
            </a:r>
            <a:r>
              <a:rPr lang="ru-RU" dirty="0"/>
              <a:t> </a:t>
            </a:r>
            <a:r>
              <a:rPr lang="ru-RU" dirty="0" err="1"/>
              <a:t>притінення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треба добре </a:t>
            </a:r>
            <a:r>
              <a:rPr lang="ru-RU" dirty="0" err="1"/>
              <a:t>вкривати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переохолодження</a:t>
            </a:r>
            <a:r>
              <a:rPr lang="ru-RU" dirty="0"/>
              <a:t>. </a:t>
            </a:r>
            <a:r>
              <a:rPr lang="ru-RU" dirty="0" err="1"/>
              <a:t>Улітку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, </a:t>
            </a:r>
            <a:r>
              <a:rPr lang="ru-RU" dirty="0" err="1"/>
              <a:t>закривши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сіткою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комах,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тримати</a:t>
            </a:r>
            <a:r>
              <a:rPr lang="ru-RU" dirty="0"/>
              <a:t> </a:t>
            </a:r>
            <a:r>
              <a:rPr lang="ru-RU" dirty="0" err="1"/>
              <a:t>цілодобово</a:t>
            </a:r>
            <a:r>
              <a:rPr lang="ru-RU" dirty="0"/>
              <a:t> </a:t>
            </a:r>
            <a:r>
              <a:rPr lang="ru-RU" dirty="0" err="1"/>
              <a:t>відкритими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протягів</a:t>
            </a:r>
            <a:r>
              <a:rPr lang="ru-RU" dirty="0"/>
              <a:t>. </a:t>
            </a:r>
            <a:r>
              <a:rPr lang="ru-RU" dirty="0" err="1"/>
              <a:t>Повітря</a:t>
            </a:r>
            <a:r>
              <a:rPr lang="ru-RU" dirty="0"/>
              <a:t> бути </a:t>
            </a:r>
            <a:r>
              <a:rPr lang="ru-RU" dirty="0" err="1"/>
              <a:t>свіжим</a:t>
            </a:r>
            <a:r>
              <a:rPr lang="ru-RU" dirty="0"/>
              <a:t>, а температура </a:t>
            </a:r>
            <a:r>
              <a:rPr lang="ru-RU" dirty="0" err="1"/>
              <a:t>постійною</a:t>
            </a:r>
            <a:r>
              <a:rPr lang="ru-RU" dirty="0"/>
              <a:t>, у межах плюс 20-22 °С. </a:t>
            </a: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3278" y="1052736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при </a:t>
            </a:r>
            <a:r>
              <a:rPr lang="ru-RU" dirty="0" err="1"/>
              <a:t>догляді</a:t>
            </a:r>
            <a:r>
              <a:rPr lang="ru-RU" dirty="0"/>
              <a:t> за </a:t>
            </a:r>
            <a:r>
              <a:rPr lang="ru-RU" dirty="0" err="1"/>
              <a:t>хворими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правил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доглядає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за чистотою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коротко </a:t>
            </a:r>
            <a:r>
              <a:rPr lang="ru-RU" dirty="0" err="1"/>
              <a:t>підстригати</a:t>
            </a:r>
            <a:r>
              <a:rPr lang="ru-RU" dirty="0"/>
              <a:t> </a:t>
            </a:r>
            <a:r>
              <a:rPr lang="ru-RU" dirty="0" err="1"/>
              <a:t>нігті</a:t>
            </a:r>
            <a:r>
              <a:rPr lang="ru-RU" dirty="0"/>
              <a:t> на руках,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ними </a:t>
            </a:r>
            <a:r>
              <a:rPr lang="ru-RU" dirty="0" err="1"/>
              <a:t>накопичується</a:t>
            </a:r>
            <a:r>
              <a:rPr lang="ru-RU" dirty="0"/>
              <a:t> </a:t>
            </a:r>
            <a:r>
              <a:rPr lang="ru-RU" dirty="0" err="1"/>
              <a:t>бруд</a:t>
            </a:r>
            <a:r>
              <a:rPr lang="ru-RU" dirty="0"/>
              <a:t>, </a:t>
            </a:r>
            <a:r>
              <a:rPr lang="ru-RU" dirty="0" err="1"/>
              <a:t>мити</a:t>
            </a:r>
            <a:r>
              <a:rPr lang="ru-RU" dirty="0"/>
              <a:t> руки теплою водою </a:t>
            </a:r>
            <a:r>
              <a:rPr lang="ru-RU" dirty="0" err="1"/>
              <a:t>з</a:t>
            </a:r>
            <a:r>
              <a:rPr lang="ru-RU" dirty="0"/>
              <a:t> милом до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moem-ru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814" y="2420888"/>
            <a:ext cx="6474296" cy="4305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Догляд за </a:t>
            </a:r>
            <a:r>
              <a:rPr lang="ru-RU" dirty="0" err="1" smtClean="0"/>
              <a:t>післяопераційними</a:t>
            </a:r>
            <a:r>
              <a:rPr lang="ru-RU" dirty="0" smtClean="0"/>
              <a:t> </a:t>
            </a:r>
            <a:r>
              <a:rPr lang="ru-RU" dirty="0" err="1" smtClean="0"/>
              <a:t>хворими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Треба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голити</a:t>
            </a:r>
            <a:r>
              <a:rPr lang="ru-RU" dirty="0"/>
              <a:t> хворого,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очисну</a:t>
            </a:r>
            <a:r>
              <a:rPr lang="ru-RU" dirty="0"/>
              <a:t> </a:t>
            </a:r>
            <a:r>
              <a:rPr lang="ru-RU" dirty="0" err="1"/>
              <a:t>клізму</a:t>
            </a:r>
            <a:r>
              <a:rPr lang="ru-RU" dirty="0"/>
              <a:t>, </a:t>
            </a:r>
            <a:r>
              <a:rPr lang="ru-RU" dirty="0" err="1"/>
              <a:t>вимити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підстригти</a:t>
            </a:r>
            <a:r>
              <a:rPr lang="ru-RU" dirty="0"/>
              <a:t> </a:t>
            </a:r>
            <a:r>
              <a:rPr lang="ru-RU" dirty="0" err="1"/>
              <a:t>нігті</a:t>
            </a:r>
            <a:r>
              <a:rPr lang="ru-RU" dirty="0"/>
              <a:t> на руках </a:t>
            </a:r>
            <a:r>
              <a:rPr lang="ru-RU" dirty="0" err="1"/>
              <a:t>і</a:t>
            </a:r>
            <a:r>
              <a:rPr lang="ru-RU" dirty="0"/>
              <a:t> ногах, </a:t>
            </a:r>
            <a:r>
              <a:rPr lang="ru-RU" dirty="0" err="1"/>
              <a:t>перемінити</a:t>
            </a:r>
            <a:r>
              <a:rPr lang="ru-RU" dirty="0"/>
              <a:t> </a:t>
            </a:r>
            <a:r>
              <a:rPr lang="ru-RU" dirty="0" err="1"/>
              <a:t>постільну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натільну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, </a:t>
            </a:r>
            <a:r>
              <a:rPr lang="ru-RU" dirty="0" err="1"/>
              <a:t>вкласти</a:t>
            </a:r>
            <a:r>
              <a:rPr lang="ru-RU" dirty="0"/>
              <a:t> в </a:t>
            </a:r>
            <a:r>
              <a:rPr lang="ru-RU" dirty="0" err="1"/>
              <a:t>ліжко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узголів'ям</a:t>
            </a:r>
            <a:r>
              <a:rPr lang="ru-RU" dirty="0"/>
              <a:t>, </a:t>
            </a:r>
            <a:r>
              <a:rPr lang="ru-RU" dirty="0" err="1"/>
              <a:t>повернути</a:t>
            </a:r>
            <a:r>
              <a:rPr lang="ru-RU" dirty="0"/>
              <a:t> голову </a:t>
            </a:r>
            <a:r>
              <a:rPr lang="ru-RU" dirty="0" err="1"/>
              <a:t>набік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блювоти</a:t>
            </a:r>
            <a:r>
              <a:rPr lang="ru-RU" dirty="0"/>
              <a:t> </a:t>
            </a:r>
            <a:r>
              <a:rPr lang="ru-RU" dirty="0" err="1"/>
              <a:t>блювотні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не </a:t>
            </a:r>
            <a:r>
              <a:rPr lang="ru-RU" dirty="0" err="1"/>
              <a:t>потрапили</a:t>
            </a:r>
            <a:r>
              <a:rPr lang="ru-RU" dirty="0"/>
              <a:t> в трахею. При </a:t>
            </a:r>
            <a:r>
              <a:rPr lang="ru-RU" dirty="0" err="1"/>
              <a:t>блювоті</a:t>
            </a:r>
            <a:r>
              <a:rPr lang="ru-RU" dirty="0"/>
              <a:t> </a:t>
            </a:r>
            <a:r>
              <a:rPr lang="ru-RU" dirty="0" err="1"/>
              <a:t>підставити</a:t>
            </a:r>
            <a:r>
              <a:rPr lang="ru-RU" dirty="0"/>
              <a:t> </a:t>
            </a:r>
            <a:r>
              <a:rPr lang="ru-RU" dirty="0" err="1"/>
              <a:t>ниркоподібний</a:t>
            </a:r>
            <a:r>
              <a:rPr lang="ru-RU" dirty="0"/>
              <a:t> лоток,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очистити</a:t>
            </a:r>
            <a:r>
              <a:rPr lang="ru-RU" dirty="0"/>
              <a:t> хворому </a:t>
            </a:r>
            <a:r>
              <a:rPr lang="ru-RU" dirty="0" err="1"/>
              <a:t>порожнину</a:t>
            </a:r>
            <a:r>
              <a:rPr lang="ru-RU" dirty="0"/>
              <a:t> рота </a:t>
            </a:r>
            <a:r>
              <a:rPr lang="ru-RU" dirty="0" err="1"/>
              <a:t>серветкою</a:t>
            </a:r>
            <a:r>
              <a:rPr lang="ru-RU" dirty="0"/>
              <a:t>. 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98662" y="2924944"/>
            <a:ext cx="8023302" cy="2681610"/>
            <a:chOff x="1198662" y="2924944"/>
            <a:chExt cx="8023302" cy="2681610"/>
          </a:xfrm>
        </p:grpSpPr>
        <p:pic>
          <p:nvPicPr>
            <p:cNvPr id="4" name="Рисунок 3" descr="4320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3118" y="2924944"/>
              <a:ext cx="3918846" cy="26816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 descr="022216101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662" y="2924944"/>
              <a:ext cx="4104456" cy="26737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5245" y="1268761"/>
            <a:ext cx="5125647" cy="4824536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післяопераційний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за частотою пульсу,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, </a:t>
            </a:r>
            <a:r>
              <a:rPr lang="ru-RU" dirty="0" err="1"/>
              <a:t>вимірювати</a:t>
            </a:r>
            <a:r>
              <a:rPr lang="ru-RU" dirty="0"/>
              <a:t> температуру </a:t>
            </a:r>
            <a:r>
              <a:rPr lang="ru-RU" dirty="0" err="1"/>
              <a:t>тіла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за </a:t>
            </a:r>
            <a:r>
              <a:rPr lang="ru-RU" dirty="0" err="1"/>
              <a:t>своєчасним</a:t>
            </a:r>
            <a:r>
              <a:rPr lang="ru-RU" dirty="0"/>
              <a:t> </a:t>
            </a:r>
            <a:r>
              <a:rPr lang="ru-RU" dirty="0" err="1"/>
              <a:t>сечовипусканням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випорожненням</a:t>
            </a:r>
            <a:r>
              <a:rPr lang="ru-RU" dirty="0"/>
              <a:t> кишечнику хворого. Без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 хворому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,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змочувати</a:t>
            </a:r>
            <a:r>
              <a:rPr lang="ru-RU" dirty="0"/>
              <a:t> губи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полоскати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рота. </a:t>
            </a:r>
          </a:p>
        </p:txBody>
      </p:sp>
      <p:pic>
        <p:nvPicPr>
          <p:cNvPr id="4" name="Рисунок 3" descr="Radial_pul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82" y="1484784"/>
            <a:ext cx="5880336" cy="383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268760"/>
            <a:ext cx="6349781" cy="4896544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післяопераційний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.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промокання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 </a:t>
            </a:r>
            <a:r>
              <a:rPr lang="ru-RU" dirty="0" err="1"/>
              <a:t>пов'язки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хворого, </a:t>
            </a:r>
            <a:r>
              <a:rPr lang="ru-RU" dirty="0" err="1"/>
              <a:t>внутрішньої</a:t>
            </a:r>
            <a:r>
              <a:rPr lang="ru-RU" dirty="0"/>
              <a:t> - </a:t>
            </a:r>
            <a:r>
              <a:rPr lang="ru-RU" dirty="0" err="1"/>
              <a:t>наростаюча</a:t>
            </a:r>
            <a:r>
              <a:rPr lang="ru-RU" dirty="0"/>
              <a:t> </a:t>
            </a:r>
            <a:r>
              <a:rPr lang="ru-RU" dirty="0" err="1"/>
              <a:t>блідість</a:t>
            </a:r>
            <a:r>
              <a:rPr lang="ru-RU" dirty="0"/>
              <a:t>,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поява</a:t>
            </a:r>
            <a:r>
              <a:rPr lang="ru-RU" dirty="0"/>
              <a:t> частого пульсу, </a:t>
            </a:r>
            <a:r>
              <a:rPr lang="ru-RU" dirty="0" err="1"/>
              <a:t>дьогтеподібні</a:t>
            </a:r>
            <a:r>
              <a:rPr lang="ru-RU" dirty="0"/>
              <a:t> </a:t>
            </a:r>
            <a:r>
              <a:rPr lang="ru-RU" dirty="0" err="1"/>
              <a:t>фекалії</a:t>
            </a:r>
            <a:r>
              <a:rPr lang="ru-RU" dirty="0"/>
              <a:t>, </a:t>
            </a:r>
            <a:r>
              <a:rPr lang="ru-RU" dirty="0" err="1"/>
              <a:t>криваве</a:t>
            </a:r>
            <a:r>
              <a:rPr lang="ru-RU" dirty="0"/>
              <a:t> </a:t>
            </a:r>
            <a:r>
              <a:rPr lang="ru-RU" dirty="0" err="1"/>
              <a:t>блювання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незначної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підбинтувати</a:t>
            </a:r>
            <a:r>
              <a:rPr lang="ru-RU" dirty="0"/>
              <a:t> </a:t>
            </a:r>
            <a:r>
              <a:rPr lang="ru-RU" dirty="0" err="1"/>
              <a:t>пов'язку</a:t>
            </a:r>
            <a:r>
              <a:rPr lang="ru-RU" dirty="0"/>
              <a:t>, не </a:t>
            </a:r>
            <a:r>
              <a:rPr lang="ru-RU" dirty="0" err="1"/>
              <a:t>знімаючи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накладену</a:t>
            </a:r>
            <a:r>
              <a:rPr lang="ru-RU" dirty="0"/>
              <a:t>, </a:t>
            </a:r>
            <a:r>
              <a:rPr lang="ru-RU" dirty="0" err="1"/>
              <a:t>поправити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хворого в </a:t>
            </a:r>
            <a:r>
              <a:rPr lang="ru-RU" dirty="0" err="1"/>
              <a:t>ліжку</a:t>
            </a:r>
            <a:r>
              <a:rPr lang="ru-RU" dirty="0"/>
              <a:t>, а при </a:t>
            </a:r>
            <a:r>
              <a:rPr lang="ru-RU" dirty="0" err="1"/>
              <a:t>сильній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та </a:t>
            </a:r>
            <a:r>
              <a:rPr lang="ru-RU" dirty="0" err="1"/>
              <a:t>ознаках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- </a:t>
            </a:r>
            <a:r>
              <a:rPr lang="ru-RU" dirty="0" err="1"/>
              <a:t>повідомити</a:t>
            </a:r>
            <a:r>
              <a:rPr lang="ru-RU" dirty="0"/>
              <a:t> </a:t>
            </a:r>
            <a:r>
              <a:rPr lang="ru-RU" dirty="0" err="1"/>
              <a:t>чергового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aNAK_1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9302" y="188640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1296</Template>
  <TotalTime>40</TotalTime>
  <Words>1193</Words>
  <Application>Microsoft Office PowerPoint</Application>
  <PresentationFormat>Произвольный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Догляд за хворими, перша допомога</vt:lpstr>
      <vt:lpstr>Слайд 2</vt:lpstr>
      <vt:lpstr>Слайд 3</vt:lpstr>
      <vt:lpstr>Слайд 4</vt:lpstr>
      <vt:lpstr>Слайд 5</vt:lpstr>
      <vt:lpstr>Слайд 6</vt:lpstr>
      <vt:lpstr>Догляд за післяопераційними хворими</vt:lpstr>
      <vt:lpstr>Слайд 8</vt:lpstr>
      <vt:lpstr>Слайд 9</vt:lpstr>
      <vt:lpstr>Догляд за опіковими хворими</vt:lpstr>
      <vt:lpstr>Слайд 11</vt:lpstr>
      <vt:lpstr>Слайд 12</vt:lpstr>
      <vt:lpstr>Догляд за хворими дітьми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Догляд за хворими, перша допомога</dc:title>
  <cp:lastModifiedBy>марина</cp:lastModifiedBy>
  <cp:revision>8</cp:revision>
  <dcterms:modified xsi:type="dcterms:W3CDTF">2013-12-13T19:12:47Z</dcterms:modified>
</cp:coreProperties>
</file>