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1" r:id="rId17"/>
    <p:sldId id="272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9197D-663C-4959-B485-13FA9FF92B56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7F80-971D-4BCF-8F1B-70B803B27A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9197D-663C-4959-B485-13FA9FF92B56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7F80-971D-4BCF-8F1B-70B803B27A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9197D-663C-4959-B485-13FA9FF92B56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7F80-971D-4BCF-8F1B-70B803B27A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9197D-663C-4959-B485-13FA9FF92B56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7F80-971D-4BCF-8F1B-70B803B27A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9197D-663C-4959-B485-13FA9FF92B56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A127F80-971D-4BCF-8F1B-70B803B27A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9197D-663C-4959-B485-13FA9FF92B56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7F80-971D-4BCF-8F1B-70B803B27A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9197D-663C-4959-B485-13FA9FF92B56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7F80-971D-4BCF-8F1B-70B803B27A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9197D-663C-4959-B485-13FA9FF92B56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7F80-971D-4BCF-8F1B-70B803B27A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9197D-663C-4959-B485-13FA9FF92B56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7F80-971D-4BCF-8F1B-70B803B27A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9197D-663C-4959-B485-13FA9FF92B56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7F80-971D-4BCF-8F1B-70B803B27A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9197D-663C-4959-B485-13FA9FF92B56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7F80-971D-4BCF-8F1B-70B803B27A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089197D-663C-4959-B485-13FA9FF92B56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A127F80-971D-4BCF-8F1B-70B803B27A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620688"/>
            <a:ext cx="8229600" cy="2160240"/>
          </a:xfrm>
        </p:spPr>
        <p:txBody>
          <a:bodyPr/>
          <a:lstStyle/>
          <a:p>
            <a:r>
              <a:rPr lang="uk-UA" dirty="0" smtClean="0"/>
              <a:t>Режим Лікарні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12976"/>
            <a:ext cx="705678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2885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404664"/>
            <a:ext cx="4834880" cy="6264696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Особливого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підходу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потребують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хворі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які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протягом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ба¬гатьох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років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страждають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різні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хронічні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захворювання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. Вони, як правило, не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потребують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активного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лікування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повсякденного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лікарського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спостереження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Такі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хворі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краще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почуваються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спокійній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звичній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домашній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обстановці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за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умови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якщо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родичі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можуть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створити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їм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сприятливі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побутові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умови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дотриманням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гігієнічних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вимог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виконанням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роз¬поряджень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лікаря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щодо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лікування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харчування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і догляду.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42862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21" y="4005064"/>
            <a:ext cx="4169007" cy="230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0968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704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Створення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забезпечення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лікувально-охоронного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режиму в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стаціонар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входить в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обов'язки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всього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медичного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персоналу: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лікарів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медичних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сестер,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лаборантів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санітарок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20888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54163"/>
            <a:ext cx="4063700" cy="2711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491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3898776" cy="5976704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Лікувально-охоронний режим </a:t>
            </a:r>
            <a:r>
              <a:rPr lang="ru-RU" dirty="0" err="1">
                <a:solidFill>
                  <a:schemeClr val="accent6">
                    <a:lumMod val="10000"/>
                  </a:schemeClr>
                </a:solidFill>
              </a:rPr>
              <a:t>стаціонару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10000"/>
                  </a:schemeClr>
                </a:solidFill>
              </a:rPr>
              <a:t>включає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10000"/>
                  </a:schemeClr>
                </a:solidFill>
              </a:rPr>
              <a:t>наступні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10000"/>
                  </a:schemeClr>
                </a:solidFill>
              </a:rPr>
              <a:t>елементи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:</a:t>
            </a:r>
          </a:p>
          <a:p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1.	</a:t>
            </a:r>
            <a:r>
              <a:rPr lang="ru-RU" dirty="0" err="1">
                <a:solidFill>
                  <a:schemeClr val="accent6">
                    <a:lumMod val="10000"/>
                  </a:schemeClr>
                </a:solidFill>
              </a:rPr>
              <a:t>забезпечення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 режиму </a:t>
            </a:r>
            <a:r>
              <a:rPr lang="ru-RU" dirty="0" err="1">
                <a:solidFill>
                  <a:schemeClr val="accent6">
                    <a:lumMod val="10000"/>
                  </a:schemeClr>
                </a:solidFill>
              </a:rPr>
              <a:t>бережливість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10000"/>
                  </a:schemeClr>
                </a:solidFill>
              </a:rPr>
              <a:t>психіки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 хворого;</a:t>
            </a:r>
          </a:p>
          <a:p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2.	</a:t>
            </a:r>
            <a:r>
              <a:rPr lang="ru-RU" dirty="0" err="1">
                <a:solidFill>
                  <a:schemeClr val="accent6">
                    <a:lumMod val="10000"/>
                  </a:schemeClr>
                </a:solidFill>
              </a:rPr>
              <a:t>строге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10000"/>
                  </a:schemeClr>
                </a:solidFill>
              </a:rPr>
              <a:t>дотримання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 правил </a:t>
            </a:r>
            <a:r>
              <a:rPr lang="ru-RU" dirty="0" err="1">
                <a:solidFill>
                  <a:schemeClr val="accent6">
                    <a:lumMod val="10000"/>
                  </a:schemeClr>
                </a:solidFill>
              </a:rPr>
              <a:t>внутрішнього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10000"/>
                  </a:schemeClr>
                </a:solidFill>
              </a:rPr>
              <a:t>розпорядку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 дня;</a:t>
            </a:r>
          </a:p>
          <a:p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3.	</a:t>
            </a:r>
            <a:r>
              <a:rPr lang="ru-RU" dirty="0" err="1">
                <a:solidFill>
                  <a:schemeClr val="accent6">
                    <a:lumMod val="10000"/>
                  </a:schemeClr>
                </a:solidFill>
              </a:rPr>
              <a:t>забезпечення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 режиму </a:t>
            </a:r>
            <a:r>
              <a:rPr lang="ru-RU" dirty="0" err="1">
                <a:solidFill>
                  <a:schemeClr val="accent6">
                    <a:lumMod val="10000"/>
                  </a:schemeClr>
                </a:solidFill>
              </a:rPr>
              <a:t>раціональної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10000"/>
                  </a:schemeClr>
                </a:solidFill>
              </a:rPr>
              <a:t>фізичної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 (</a:t>
            </a:r>
            <a:r>
              <a:rPr lang="ru-RU" dirty="0" err="1">
                <a:solidFill>
                  <a:schemeClr val="accent6">
                    <a:lumMod val="10000"/>
                  </a:schemeClr>
                </a:solidFill>
              </a:rPr>
              <a:t>рухової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) </a:t>
            </a:r>
            <a:r>
              <a:rPr lang="ru-RU" dirty="0" err="1">
                <a:solidFill>
                  <a:schemeClr val="accent6">
                    <a:lumMod val="10000"/>
                  </a:schemeClr>
                </a:solidFill>
              </a:rPr>
              <a:t>активності</a:t>
            </a:r>
            <a:endParaRPr lang="ru-RU" dirty="0">
              <a:solidFill>
                <a:schemeClr val="accent6">
                  <a:lumMod val="1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12776"/>
            <a:ext cx="4489491" cy="376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2217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0"/>
            <a:ext cx="5292080" cy="630936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Немаловажливим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елементом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лікувально-охоронного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режиму є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раціональне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обмеження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фізичної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(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рухової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)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активності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хворих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. У першу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чергу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це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відноситься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тяжкохворих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страждаючим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такими захворюваннями, як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гострий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інфаркт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міокарда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гіпертонічний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криз,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хронічна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недостатність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кровообігу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й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ін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. У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подібних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випадках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навіть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невелике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збільшення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рухової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активності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може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привести до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різкого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підвищення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функціонального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навантаження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на той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або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інший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орган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або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систему (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серце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головний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мозок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печінка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) і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викликати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розвиток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важких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іноді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необоротних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змін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у них.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Це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у свою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чергу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може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привести до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погіршення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загального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стану хворого,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розвиткові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важких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ускладнень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 а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іноді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і до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смерті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3634921" cy="241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48946"/>
            <a:ext cx="3456384" cy="3528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5694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4392488" cy="5184616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У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лікувальних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установах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використовують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також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4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режими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фізичної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рухової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)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активності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хворих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1.	строгий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постільний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режим;</a:t>
            </a: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2.	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постільний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режим;</a:t>
            </a: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3.	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палатний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режим;</a:t>
            </a: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4.	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загальний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режим.</a:t>
            </a:r>
          </a:p>
          <a:p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76672"/>
            <a:ext cx="403681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5188" y="3573016"/>
            <a:ext cx="4045632" cy="269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9612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476672"/>
            <a:ext cx="4690864" cy="5832688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Строгий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постільний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режим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звичайно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призначають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хворим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на самому початку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важких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гострих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захворювань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(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гострий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інфаркт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міокарда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нестабільна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стенокардія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й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ін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.) Хворому категорично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забороняється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не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тільки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вставати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, але і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сідати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, а в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деяких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випадках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навіть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самостійно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повертатися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постелі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Усі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санітарно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гігієнічні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заходи (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санітарна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обробка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хворого,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заміна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білизни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, подача судна і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сечоприйомника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), а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також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годування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здійснюються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тільки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за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допомогою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медичної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сестри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1" y="692696"/>
            <a:ext cx="3785987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17926">
            <a:off x="507977" y="3502666"/>
            <a:ext cx="3619636" cy="297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1908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332656"/>
            <a:ext cx="4762872" cy="6336704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При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поліпшенні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загального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стану і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відсутності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рецедивів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загострень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лікар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призначає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хворому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постільний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режим.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Він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характеризується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трохи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більшою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фізичною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активністю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хворого в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постелі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дозволяється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повертатися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під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спостереженням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лікаря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або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медичної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сестри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виконувати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легкі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гімнастичні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вправи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і,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нарешті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, через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визначений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час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сідати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на краю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ліжка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,) опустивши ноги.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38820">
            <a:off x="189458" y="1825600"/>
            <a:ext cx="4174864" cy="3113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7367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91264" cy="5832688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При палатному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режимі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хворому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дозволяють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сидіти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стільці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поруч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ліжком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вставати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навіть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визначений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час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ходити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по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палаті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 Туалет,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годівля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хворих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фізіологічні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відправлення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здійснюються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палаті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64592">
            <a:off x="1763688" y="3068960"/>
            <a:ext cx="5050532" cy="343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310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332656"/>
            <a:ext cx="5256584" cy="5976704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При </a:t>
            </a:r>
            <a:r>
              <a:rPr lang="ru-RU" dirty="0" err="1">
                <a:solidFill>
                  <a:schemeClr val="tx2">
                    <a:lumMod val="25000"/>
                  </a:schemeClr>
                </a:solidFill>
              </a:rPr>
              <a:t>загальному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 (</a:t>
            </a:r>
            <a:r>
              <a:rPr lang="ru-RU" dirty="0" err="1">
                <a:solidFill>
                  <a:schemeClr val="tx2">
                    <a:lumMod val="25000"/>
                  </a:schemeClr>
                </a:solidFill>
              </a:rPr>
              <a:t>позапалатному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) </a:t>
            </a:r>
            <a:r>
              <a:rPr lang="ru-RU" dirty="0" err="1">
                <a:solidFill>
                  <a:schemeClr val="tx2">
                    <a:lumMod val="25000"/>
                  </a:schemeClr>
                </a:solidFill>
              </a:rPr>
              <a:t>режимі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25000"/>
                  </a:schemeClr>
                </a:solidFill>
              </a:rPr>
              <a:t>дозволяється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25000"/>
                  </a:schemeClr>
                </a:solidFill>
              </a:rPr>
              <a:t>вільна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 ходьба по </a:t>
            </a:r>
            <a:r>
              <a:rPr lang="ru-RU" dirty="0" err="1">
                <a:solidFill>
                  <a:schemeClr val="tx2">
                    <a:lumMod val="25000"/>
                  </a:schemeClr>
                </a:solidFill>
              </a:rPr>
              <a:t>коридорі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25000"/>
                  </a:schemeClr>
                </a:solidFill>
              </a:rPr>
              <a:t>підйом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 по сходам, </a:t>
            </a:r>
            <a:r>
              <a:rPr lang="ru-RU" dirty="0" err="1">
                <a:solidFill>
                  <a:schemeClr val="tx2">
                    <a:lumMod val="25000"/>
                  </a:schemeClr>
                </a:solidFill>
              </a:rPr>
              <a:t>прогулянки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tx2">
                    <a:lumMod val="25000"/>
                  </a:schemeClr>
                </a:solidFill>
              </a:rPr>
              <a:t>території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25000"/>
                  </a:schemeClr>
                </a:solidFill>
              </a:rPr>
              <a:t>лікарні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2">
                    <a:lumMod val="25000"/>
                  </a:schemeClr>
                </a:solidFill>
              </a:rPr>
              <a:t>Хворі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25000"/>
                  </a:schemeClr>
                </a:solidFill>
              </a:rPr>
              <a:t>самостійно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25000"/>
                  </a:schemeClr>
                </a:solidFill>
              </a:rPr>
              <a:t>обслуговують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 себе: </a:t>
            </a:r>
            <a:r>
              <a:rPr lang="ru-RU" dirty="0" err="1">
                <a:solidFill>
                  <a:schemeClr val="tx2">
                    <a:lumMod val="25000"/>
                  </a:schemeClr>
                </a:solidFill>
              </a:rPr>
              <a:t>приймають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25000"/>
                  </a:schemeClr>
                </a:solidFill>
              </a:rPr>
              <a:t>їжу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tx2">
                    <a:lumMod val="25000"/>
                  </a:schemeClr>
                </a:solidFill>
              </a:rPr>
              <a:t>їдальні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25000"/>
                  </a:schemeClr>
                </a:solidFill>
              </a:rPr>
              <a:t>ходять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 у туалет, </a:t>
            </a:r>
            <a:r>
              <a:rPr lang="ru-RU" dirty="0" err="1">
                <a:solidFill>
                  <a:schemeClr val="tx2">
                    <a:lumMod val="25000"/>
                  </a:schemeClr>
                </a:solidFill>
              </a:rPr>
              <a:t>приймають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25000"/>
                  </a:schemeClr>
                </a:solidFill>
              </a:rPr>
              <a:t>гігієнічну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 ванну, душ і т.д.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39243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54668">
            <a:off x="323529" y="3861048"/>
            <a:ext cx="374922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7276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16632"/>
            <a:ext cx="7283152" cy="6192728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ru-RU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Спостереження</a:t>
            </a: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за </a:t>
            </a:r>
            <a:r>
              <a:rPr lang="ru-RU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правильністю</a:t>
            </a: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виконання</a:t>
            </a: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хворими</a:t>
            </a: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того </a:t>
            </a:r>
            <a:r>
              <a:rPr lang="ru-RU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або</a:t>
            </a: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іншого</a:t>
            </a: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режиму </a:t>
            </a:r>
            <a:r>
              <a:rPr lang="ru-RU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фізичної</a:t>
            </a: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активності</a:t>
            </a: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безпосереднє</a:t>
            </a: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забезпечення</a:t>
            </a: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такого режиму — </a:t>
            </a:r>
            <a:r>
              <a:rPr lang="ru-RU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найважливіший</a:t>
            </a: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обов'язок</a:t>
            </a: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медичної</a:t>
            </a: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сестри</a:t>
            </a: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3804" y="3026457"/>
            <a:ext cx="6781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6588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65312"/>
            <a:ext cx="4283968" cy="6192688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Лікувально-охоронний режим —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це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система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лікувальних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профілактичних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заходів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які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усувають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або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обмежують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несприятливий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вплив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подразників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що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можуть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зустрітися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умовах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лікарні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оберігають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психіку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хворого, позитивно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впли¬вають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на весь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організм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сприяють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швидкому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одужанню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25366">
            <a:off x="4117984" y="2145496"/>
            <a:ext cx="4566747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6663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0"/>
            <a:ext cx="4788024" cy="6336704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2500" lnSpcReduction="10000"/>
          </a:bodyPr>
          <a:lstStyle/>
          <a:p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Отже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ми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бачимо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що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однієї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важливих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задач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загального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догляду за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хворими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є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створення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забезпечення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відділенні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лікувально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охоронного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режиму так як хвороба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порушує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нормальну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взаємодію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людини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сере¬довища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що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її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оточує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. Ми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бачимо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що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основою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лікувально-охоронного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режиму є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суворе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дотри¬мання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розпорядку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дня,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який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забезпечує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фізичний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психічний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спокій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хворого.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32936">
            <a:off x="104214" y="1765796"/>
            <a:ext cx="4635848" cy="3304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2517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9832" y="332656"/>
            <a:ext cx="6084168" cy="6264696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Порушення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хворим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лікувально-охоронного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режиму,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призначеного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лікарем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може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викликати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важкі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наслідки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для хворого, аж до смертельного результату,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це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ще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раз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підкреслює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важливість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ліквально-охронногорежиму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.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49842">
            <a:off x="323528" y="1844824"/>
            <a:ext cx="3096344" cy="4664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7726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139136" cy="4709160"/>
          </a:xfrm>
        </p:spPr>
        <p:txBody>
          <a:bodyPr>
            <a:normAutofit/>
          </a:bodyPr>
          <a:lstStyle/>
          <a:p>
            <a:r>
              <a:rPr lang="uk-UA" sz="8000" b="1" i="1" dirty="0" smtClean="0">
                <a:solidFill>
                  <a:schemeClr val="accent6">
                    <a:lumMod val="25000"/>
                  </a:schemeClr>
                </a:solidFill>
              </a:rPr>
              <a:t>Дякуємо за увагу)</a:t>
            </a:r>
            <a:endParaRPr lang="ru-RU" sz="8000" b="1" i="1" dirty="0">
              <a:solidFill>
                <a:schemeClr val="accent6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171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5040560" cy="6741368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2500" lnSpcReduction="20000"/>
          </a:bodyPr>
          <a:lstStyle/>
          <a:p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Необхідно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вимагати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від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хворих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дотримання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розпорядку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дня у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відділенні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і самим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його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не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порушувати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вчасно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вими¬кати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телевізор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 не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будити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хворих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раніше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встановленого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часу (за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винятком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випадків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 коли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це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необхідно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для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досліджень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).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Зміна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персоналу,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прибирання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палат,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термометрія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мають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проводитися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після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7 год. ранку.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Сприятливо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впливає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психіку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хворого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добрий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сані¬тарний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стан у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відділенні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затишна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обстановка в палатах, коридорах (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зручні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меблі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 чиста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білизна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кімнатні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рослини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).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5848" y="589954"/>
            <a:ext cx="3842324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4860" y="3068960"/>
            <a:ext cx="39243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6017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32656"/>
            <a:ext cx="5112568" cy="6525344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77500" lnSpcReduction="20000"/>
          </a:bodyPr>
          <a:lstStyle/>
          <a:p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Турбуючись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про чистоту палат і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хворих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медичні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сестри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повинні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самі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бути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охайними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, чисто та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акуратно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одягненими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виконувати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всі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вимоги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особистої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гігієни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, не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зловживати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косметикою,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носити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чисті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халат і шапочку.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Волосся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голові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має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бути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сховане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під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білою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шапочкою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або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косинкою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. Руки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необхідно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мити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щіткою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з милом,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нігті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коротко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стригти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Медичним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сестрам не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слід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носити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персні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пальцях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оскільки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під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ними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скупчуються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численні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мікроорганізми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, в тому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числі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й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патогенні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Взуття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має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бути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м'яким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щоб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не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створювати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шуму і стуку при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ходьбі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. Особа, яка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доглядає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хворого повинна бути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завжди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підтягнутою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спокійною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стриманою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терплячою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і в той же час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вимогливою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виконання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всіх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призначень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лікаря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92696"/>
            <a:ext cx="345638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89040"/>
            <a:ext cx="333375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0899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04664"/>
            <a:ext cx="4644008" cy="6264696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2500" lnSpcReduction="20000"/>
          </a:bodyPr>
          <a:lstStyle/>
          <a:p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Являючись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взірцем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чистоти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охайності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медична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сестра не повинна бути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гидливою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відмовлятися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від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маніпуляцій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що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пов'язані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неприємними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відчуттями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.</a:t>
            </a:r>
          </a:p>
          <a:p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Важливо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запобігати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негативним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емоціям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що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виникають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через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вигляд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предметів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лікарняного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догляду (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брудні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бинти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невимите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судно,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шприци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тощо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).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Доглядаючи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за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важкохворим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під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час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фізіологічних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відправлень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його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слід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відгородити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ширмою.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36712"/>
            <a:ext cx="3874765" cy="525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9039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60648"/>
            <a:ext cx="4355976" cy="648072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2500"/>
          </a:bodyPr>
          <a:lstStyle/>
          <a:p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Медична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сестра повинна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сприяти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зменшенню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негативного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впливу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шумів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психічний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стан хворого. Тиха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спокійна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розмова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медичного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персоналу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між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собою та з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хворими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до-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тримання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основних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принципів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медичної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етики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деонтології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поліпшують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настрій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хворого,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допомагають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йому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швидше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оду¬жати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25216"/>
            <a:ext cx="4176464" cy="2705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9790" y="3717033"/>
            <a:ext cx="4298673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1080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5806480" cy="612072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tx2"/>
                </a:solidFill>
              </a:rPr>
              <a:t>Треба </a:t>
            </a:r>
            <a:r>
              <a:rPr lang="ru-RU" dirty="0" err="1">
                <a:solidFill>
                  <a:schemeClr val="tx2"/>
                </a:solidFill>
              </a:rPr>
              <a:t>створити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навколо</a:t>
            </a:r>
            <a:r>
              <a:rPr lang="ru-RU" dirty="0">
                <a:solidFill>
                  <a:schemeClr val="tx2"/>
                </a:solidFill>
              </a:rPr>
              <a:t> хворого </a:t>
            </a:r>
            <a:r>
              <a:rPr lang="ru-RU" dirty="0" err="1">
                <a:solidFill>
                  <a:schemeClr val="tx2"/>
                </a:solidFill>
              </a:rPr>
              <a:t>сприятливий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емо¬ційний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клімат</a:t>
            </a:r>
            <a:r>
              <a:rPr lang="ru-RU" dirty="0">
                <a:solidFill>
                  <a:schemeClr val="tx2"/>
                </a:solidFill>
              </a:rPr>
              <a:t> з </a:t>
            </a:r>
            <a:r>
              <a:rPr lang="ru-RU" dirty="0" err="1">
                <a:solidFill>
                  <a:schemeClr val="tx2"/>
                </a:solidFill>
              </a:rPr>
              <a:t>оптимістичним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настроєм</a:t>
            </a:r>
            <a:r>
              <a:rPr lang="ru-RU" dirty="0">
                <a:solidFill>
                  <a:schemeClr val="tx2"/>
                </a:solidFill>
              </a:rPr>
              <a:t>. Треба </a:t>
            </a:r>
            <a:r>
              <a:rPr lang="ru-RU" dirty="0" err="1">
                <a:solidFill>
                  <a:schemeClr val="tx2"/>
                </a:solidFill>
              </a:rPr>
              <a:t>оберігати</a:t>
            </a:r>
            <a:r>
              <a:rPr lang="ru-RU" dirty="0">
                <a:solidFill>
                  <a:schemeClr val="tx2"/>
                </a:solidFill>
              </a:rPr>
              <a:t> хворого </a:t>
            </a:r>
            <a:r>
              <a:rPr lang="ru-RU" dirty="0" err="1">
                <a:solidFill>
                  <a:schemeClr val="tx2"/>
                </a:solidFill>
              </a:rPr>
              <a:t>від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частих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тривалих</a:t>
            </a:r>
            <a:r>
              <a:rPr lang="ru-RU" dirty="0">
                <a:solidFill>
                  <a:schemeClr val="tx2"/>
                </a:solidFill>
              </a:rPr>
              <a:t> і </a:t>
            </a:r>
            <a:r>
              <a:rPr lang="ru-RU" dirty="0" err="1">
                <a:solidFill>
                  <a:schemeClr val="tx2"/>
                </a:solidFill>
              </a:rPr>
              <a:t>втомлюючих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відвідин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родичів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знайомих</a:t>
            </a:r>
            <a:r>
              <a:rPr lang="ru-RU" dirty="0">
                <a:solidFill>
                  <a:schemeClr val="tx2"/>
                </a:solidFill>
              </a:rPr>
              <a:t> і </a:t>
            </a:r>
            <a:r>
              <a:rPr lang="ru-RU" dirty="0" err="1">
                <a:solidFill>
                  <a:schemeClr val="tx2"/>
                </a:solidFill>
              </a:rPr>
              <a:t>товаришів</a:t>
            </a:r>
            <a:r>
              <a:rPr lang="ru-RU" dirty="0">
                <a:solidFill>
                  <a:schemeClr val="tx2"/>
                </a:solidFill>
              </a:rPr>
              <a:t> по </a:t>
            </a:r>
            <a:r>
              <a:rPr lang="ru-RU" dirty="0" err="1">
                <a:solidFill>
                  <a:schemeClr val="tx2"/>
                </a:solidFill>
              </a:rPr>
              <a:t>роботі</a:t>
            </a:r>
            <a:r>
              <a:rPr lang="ru-RU" dirty="0">
                <a:solidFill>
                  <a:schemeClr val="tx2"/>
                </a:solidFill>
              </a:rPr>
              <a:t>. </a:t>
            </a:r>
            <a:r>
              <a:rPr lang="ru-RU" dirty="0" err="1">
                <a:solidFill>
                  <a:schemeClr val="tx2"/>
                </a:solidFill>
              </a:rPr>
              <a:t>Відвідувачі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нерідко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своєю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поведінкою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порушують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встановлений</a:t>
            </a:r>
            <a:r>
              <a:rPr lang="ru-RU" dirty="0">
                <a:solidFill>
                  <a:schemeClr val="tx2"/>
                </a:solidFill>
              </a:rPr>
              <a:t> для хворого </a:t>
            </a:r>
            <a:r>
              <a:rPr lang="ru-RU" dirty="0" err="1">
                <a:solidFill>
                  <a:schemeClr val="tx2"/>
                </a:solidFill>
              </a:rPr>
              <a:t>лікувальний</a:t>
            </a:r>
            <a:r>
              <a:rPr lang="ru-RU" dirty="0">
                <a:solidFill>
                  <a:schemeClr val="tx2"/>
                </a:solidFill>
              </a:rPr>
              <a:t> режим. Часто </a:t>
            </a:r>
            <a:r>
              <a:rPr lang="ru-RU" dirty="0" err="1">
                <a:solidFill>
                  <a:schemeClr val="tx2"/>
                </a:solidFill>
              </a:rPr>
              <a:t>невміло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висловлюючи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свої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співчуття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чи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наводячи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приклади</a:t>
            </a:r>
            <a:r>
              <a:rPr lang="ru-RU" dirty="0">
                <a:solidFill>
                  <a:schemeClr val="tx2"/>
                </a:solidFill>
              </a:rPr>
              <a:t> тяжких </a:t>
            </a:r>
            <a:r>
              <a:rPr lang="ru-RU" dirty="0" err="1">
                <a:solidFill>
                  <a:schemeClr val="tx2"/>
                </a:solidFill>
              </a:rPr>
              <a:t>наслідків</a:t>
            </a:r>
            <a:r>
              <a:rPr lang="ru-RU" dirty="0">
                <a:solidFill>
                  <a:schemeClr val="tx2"/>
                </a:solidFill>
              </a:rPr>
              <a:t> при </a:t>
            </a:r>
            <a:r>
              <a:rPr lang="ru-RU" dirty="0" err="1">
                <a:solidFill>
                  <a:schemeClr val="tx2"/>
                </a:solidFill>
              </a:rPr>
              <a:t>подібних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захворюваннях</a:t>
            </a:r>
            <a:r>
              <a:rPr lang="ru-RU" dirty="0">
                <a:solidFill>
                  <a:schemeClr val="tx2"/>
                </a:solidFill>
              </a:rPr>
              <a:t>, вони </a:t>
            </a:r>
            <a:r>
              <a:rPr lang="ru-RU" dirty="0" err="1">
                <a:solidFill>
                  <a:schemeClr val="tx2"/>
                </a:solidFill>
              </a:rPr>
              <a:t>вселяють</a:t>
            </a:r>
            <a:r>
              <a:rPr lang="ru-RU" dirty="0">
                <a:solidFill>
                  <a:schemeClr val="tx2"/>
                </a:solidFill>
              </a:rPr>
              <a:t> у </a:t>
            </a:r>
            <a:r>
              <a:rPr lang="ru-RU" dirty="0" err="1">
                <a:solidFill>
                  <a:schemeClr val="tx2"/>
                </a:solidFill>
              </a:rPr>
              <a:t>хворих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неспокій</a:t>
            </a:r>
            <a:r>
              <a:rPr lang="ru-RU" dirty="0">
                <a:solidFill>
                  <a:schemeClr val="tx2"/>
                </a:solidFill>
              </a:rPr>
              <a:t> і </a:t>
            </a:r>
            <a:r>
              <a:rPr lang="ru-RU" dirty="0" err="1">
                <a:solidFill>
                  <a:schemeClr val="tx2"/>
                </a:solidFill>
              </a:rPr>
              <a:t>хвилювання</a:t>
            </a:r>
            <a:r>
              <a:rPr lang="ru-RU" dirty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039124"/>
            <a:ext cx="2707068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5482" y="3717032"/>
            <a:ext cx="2902720" cy="1836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5131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620688"/>
            <a:ext cx="4762872" cy="5688672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Для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відпочинку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хворих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лікарні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обладнують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окрему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кімнату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або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частину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коридора, де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розміщують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крісла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жур¬нальний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столик з журналами, газетами,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стенди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телевізор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. .Тут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ходячі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хворі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можуть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зустрічатися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відвідувачами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. У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вільний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час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хворі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можуть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читати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, плести,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вишивати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. У теплу пору року з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дозволу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лікаря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хворі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можуть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деякий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час про-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водити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свіжому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повітрі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. Для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цього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територія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лікарні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має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бути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впорядкованою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озелененою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3707904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5998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332656"/>
            <a:ext cx="4546848" cy="5976704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Природною потребою кожного живого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організму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тим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більше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хворого, є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повноцінний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сон.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Хворі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мають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лягати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спати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в один і той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самий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час,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тоді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в них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виробиться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звичка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швидко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засинати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Будити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хворих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для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приймання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або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введення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ліків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можна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лише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за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вказівкою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лікаря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047660" cy="3238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8241" y="4077072"/>
            <a:ext cx="276225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9377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8">
      <a:dk1>
        <a:srgbClr val="20C8F7"/>
      </a:dk1>
      <a:lt1>
        <a:srgbClr val="B4ECFC"/>
      </a:lt1>
      <a:dk2>
        <a:srgbClr val="27C2FF"/>
      </a:dk2>
      <a:lt2>
        <a:srgbClr val="DBF5F9"/>
      </a:lt2>
      <a:accent1>
        <a:srgbClr val="76D9E8"/>
      </a:accent1>
      <a:accent2>
        <a:srgbClr val="90C6F6"/>
      </a:accent2>
      <a:accent3>
        <a:srgbClr val="4CD1F7"/>
      </a:accent3>
      <a:accent4>
        <a:srgbClr val="79DEFA"/>
      </a:accent4>
      <a:accent5>
        <a:srgbClr val="89DEFF"/>
      </a:accent5>
      <a:accent6>
        <a:srgbClr val="ACE8F1"/>
      </a:accent6>
      <a:hlink>
        <a:srgbClr val="B2E9F2"/>
      </a:hlink>
      <a:folHlink>
        <a:srgbClr val="27C2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90</TotalTime>
  <Words>1041</Words>
  <Application>Microsoft Office PowerPoint</Application>
  <PresentationFormat>Экран (4:3)</PresentationFormat>
  <Paragraphs>30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Режим Лікарні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настя</cp:lastModifiedBy>
  <cp:revision>9</cp:revision>
  <dcterms:created xsi:type="dcterms:W3CDTF">2014-04-27T17:32:02Z</dcterms:created>
  <dcterms:modified xsi:type="dcterms:W3CDTF">2014-04-27T19:11:54Z</dcterms:modified>
</cp:coreProperties>
</file>