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25" autoAdjust="0"/>
  </p:normalViewPr>
  <p:slideViewPr>
    <p:cSldViewPr>
      <p:cViewPr varScale="1">
        <p:scale>
          <a:sx n="125" d="100"/>
          <a:sy n="125" d="100"/>
        </p:scale>
        <p:origin x="-3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56C1-C2EF-4A31-B047-73E091495C0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10A1-E24A-4F7D-8113-0FF4438D7E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56C1-C2EF-4A31-B047-73E091495C0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10A1-E24A-4F7D-8113-0FF4438D7E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56C1-C2EF-4A31-B047-73E091495C0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10A1-E24A-4F7D-8113-0FF4438D7E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56C1-C2EF-4A31-B047-73E091495C0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10A1-E24A-4F7D-8113-0FF4438D7E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56C1-C2EF-4A31-B047-73E091495C0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10A1-E24A-4F7D-8113-0FF4438D7E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56C1-C2EF-4A31-B047-73E091495C0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10A1-E24A-4F7D-8113-0FF4438D7E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56C1-C2EF-4A31-B047-73E091495C0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10A1-E24A-4F7D-8113-0FF4438D7E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56C1-C2EF-4A31-B047-73E091495C0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10A1-E24A-4F7D-8113-0FF4438D7E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56C1-C2EF-4A31-B047-73E091495C0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10A1-E24A-4F7D-8113-0FF4438D7E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56C1-C2EF-4A31-B047-73E091495C0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10A1-E24A-4F7D-8113-0FF4438D7E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56C1-C2EF-4A31-B047-73E091495C0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10A1-E24A-4F7D-8113-0FF4438D7E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556C1-C2EF-4A31-B047-73E091495C0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010A1-E24A-4F7D-8113-0FF4438D7E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65912" y="3501008"/>
            <a:ext cx="2878088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Хвороба </a:t>
            </a:r>
            <a:b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Ебола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517232"/>
            <a:ext cx="3704456" cy="1270992"/>
          </a:xfrm>
        </p:spPr>
        <p:txBody>
          <a:bodyPr>
            <a:noAutofit/>
          </a:bodyPr>
          <a:lstStyle/>
          <a:p>
            <a:pPr algn="r"/>
            <a:r>
              <a:rPr lang="ru-RU" sz="2000" i="1" dirty="0" smtClean="0">
                <a:solidFill>
                  <a:schemeClr val="bg1"/>
                </a:solidFill>
              </a:rPr>
              <a:t>П</a:t>
            </a:r>
            <a:r>
              <a:rPr lang="uk-UA" sz="2000" i="1" dirty="0" err="1" smtClean="0">
                <a:solidFill>
                  <a:schemeClr val="bg1"/>
                </a:solidFill>
              </a:rPr>
              <a:t>ідготувала</a:t>
            </a:r>
            <a:r>
              <a:rPr lang="uk-UA" sz="2000" i="1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uk-UA" sz="2000" i="1" dirty="0" smtClean="0">
                <a:solidFill>
                  <a:schemeClr val="bg1"/>
                </a:solidFill>
              </a:rPr>
              <a:t>Учениця 11-А</a:t>
            </a:r>
          </a:p>
          <a:p>
            <a:pPr algn="r"/>
            <a:r>
              <a:rPr lang="uk-UA" sz="2000" i="1" dirty="0" err="1" smtClean="0">
                <a:solidFill>
                  <a:schemeClr val="bg1"/>
                </a:solidFill>
              </a:rPr>
              <a:t>Безнощенко</a:t>
            </a:r>
            <a:r>
              <a:rPr lang="uk-UA" sz="2000" i="1" dirty="0" smtClean="0">
                <a:solidFill>
                  <a:schemeClr val="bg1"/>
                </a:solidFill>
              </a:rPr>
              <a:t> Валентина</a:t>
            </a:r>
            <a:endParaRPr lang="ru-RU" sz="2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342900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b="1" dirty="0">
                <a:solidFill>
                  <a:schemeClr val="bg1"/>
                </a:solidFill>
              </a:rPr>
              <a:t>Гарячка Е́бола</a:t>
            </a:r>
            <a:r>
              <a:rPr lang="vi-VN" sz="2000" dirty="0">
                <a:solidFill>
                  <a:schemeClr val="bg1"/>
                </a:solidFill>
              </a:rPr>
              <a:t> (геморагічна гарячка Ебола</a:t>
            </a:r>
            <a:r>
              <a:rPr lang="vi-VN" sz="2000" dirty="0" smtClean="0">
                <a:solidFill>
                  <a:schemeClr val="bg1"/>
                </a:solidFill>
              </a:rPr>
              <a:t>),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— </a:t>
            </a:r>
            <a:r>
              <a:rPr lang="vi-VN" sz="2000" dirty="0">
                <a:solidFill>
                  <a:schemeClr val="bg1"/>
                </a:solidFill>
              </a:rPr>
              <a:t>гостра вірусна висококонтагіозна природно-осередкова хвороба, яка характеризується тяжким перебігом, високою летальністю, вираженою інтоксикацією, зневодненням, ураженням кровоносних судин багатьох органів з розвитком геморагічного синдрому.</a:t>
            </a:r>
            <a:endParaRPr lang="ru-RU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Ebola_virus_vir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427984" cy="203646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3528" y="22768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Вірус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Ебола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9744" y="2996952"/>
            <a:ext cx="23042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70C0"/>
                </a:solidFill>
              </a:rPr>
              <a:t>Вона входить у </a:t>
            </a:r>
            <a:r>
              <a:rPr lang="ru-RU" sz="1400" dirty="0" err="1">
                <a:solidFill>
                  <a:srgbClr val="0070C0"/>
                </a:solidFill>
              </a:rPr>
              <a:t>перелік</a:t>
            </a:r>
            <a:r>
              <a:rPr lang="ru-RU" sz="1400" dirty="0">
                <a:solidFill>
                  <a:srgbClr val="0070C0"/>
                </a:solidFill>
              </a:rPr>
              <a:t> тих хвороб, </a:t>
            </a:r>
            <a:r>
              <a:rPr lang="ru-RU" sz="1400" dirty="0" err="1">
                <a:solidFill>
                  <a:srgbClr val="0070C0"/>
                </a:solidFill>
              </a:rPr>
              <a:t>які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err="1">
                <a:solidFill>
                  <a:srgbClr val="0070C0"/>
                </a:solidFill>
              </a:rPr>
              <a:t>виявили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err="1">
                <a:solidFill>
                  <a:srgbClr val="0070C0"/>
                </a:solidFill>
              </a:rPr>
              <a:t>здатність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err="1">
                <a:solidFill>
                  <a:srgbClr val="0070C0"/>
                </a:solidFill>
              </a:rPr>
              <a:t>чинити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err="1">
                <a:solidFill>
                  <a:srgbClr val="0070C0"/>
                </a:solidFill>
              </a:rPr>
              <a:t>серйозний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err="1">
                <a:solidFill>
                  <a:srgbClr val="0070C0"/>
                </a:solidFill>
              </a:rPr>
              <a:t>вплив</a:t>
            </a:r>
            <a:r>
              <a:rPr lang="ru-RU" sz="1400" dirty="0">
                <a:solidFill>
                  <a:srgbClr val="0070C0"/>
                </a:solidFill>
              </a:rPr>
              <a:t> на </a:t>
            </a:r>
            <a:r>
              <a:rPr lang="ru-RU" sz="1400" dirty="0" err="1">
                <a:solidFill>
                  <a:srgbClr val="0070C0"/>
                </a:solidFill>
              </a:rPr>
              <a:t>здоров'я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err="1">
                <a:solidFill>
                  <a:srgbClr val="0070C0"/>
                </a:solidFill>
              </a:rPr>
              <a:t>населення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err="1">
                <a:solidFill>
                  <a:srgbClr val="0070C0"/>
                </a:solidFill>
              </a:rPr>
              <a:t>і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err="1">
                <a:solidFill>
                  <a:srgbClr val="0070C0"/>
                </a:solidFill>
              </a:rPr>
              <a:t>можуть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err="1">
                <a:solidFill>
                  <a:srgbClr val="0070C0"/>
                </a:solidFill>
              </a:rPr>
              <a:t>швидко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err="1">
                <a:solidFill>
                  <a:srgbClr val="0070C0"/>
                </a:solidFill>
              </a:rPr>
              <a:t>поширюватися</a:t>
            </a:r>
            <a:r>
              <a:rPr lang="ru-RU" sz="1400" dirty="0">
                <a:solidFill>
                  <a:srgbClr val="0070C0"/>
                </a:solidFill>
              </a:rPr>
              <a:t> в </a:t>
            </a:r>
            <a:r>
              <a:rPr lang="ru-RU" sz="1400" dirty="0" err="1">
                <a:solidFill>
                  <a:srgbClr val="0070C0"/>
                </a:solidFill>
              </a:rPr>
              <a:t>міжнародних</a:t>
            </a:r>
            <a:r>
              <a:rPr lang="ru-RU" sz="1400" dirty="0">
                <a:solidFill>
                  <a:srgbClr val="0070C0"/>
                </a:solidFill>
              </a:rPr>
              <a:t> масштабах та </a:t>
            </a:r>
            <a:r>
              <a:rPr lang="ru-RU" sz="1400" dirty="0" err="1">
                <a:solidFill>
                  <a:srgbClr val="0070C0"/>
                </a:solidFill>
              </a:rPr>
              <a:t>увійшли</a:t>
            </a:r>
            <a:r>
              <a:rPr lang="ru-RU" sz="1400" dirty="0">
                <a:solidFill>
                  <a:srgbClr val="0070C0"/>
                </a:solidFill>
              </a:rPr>
              <a:t> до </a:t>
            </a:r>
            <a:r>
              <a:rPr lang="ru-RU" sz="1400" dirty="0" err="1">
                <a:solidFill>
                  <a:srgbClr val="0070C0"/>
                </a:solidFill>
              </a:rPr>
              <a:t>переліку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err="1">
                <a:solidFill>
                  <a:srgbClr val="0070C0"/>
                </a:solidFill>
              </a:rPr>
              <a:t>подій</a:t>
            </a:r>
            <a:r>
              <a:rPr lang="ru-RU" sz="1400" dirty="0">
                <a:solidFill>
                  <a:srgbClr val="0070C0"/>
                </a:solidFill>
              </a:rPr>
              <a:t>, </a:t>
            </a:r>
            <a:r>
              <a:rPr lang="ru-RU" sz="1400" dirty="0" err="1">
                <a:solidFill>
                  <a:srgbClr val="0070C0"/>
                </a:solidFill>
              </a:rPr>
              <a:t>які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err="1">
                <a:solidFill>
                  <a:srgbClr val="0070C0"/>
                </a:solidFill>
              </a:rPr>
              <a:t>можуть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err="1">
                <a:solidFill>
                  <a:srgbClr val="0070C0"/>
                </a:solidFill>
              </a:rPr>
              <a:t>являти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err="1">
                <a:solidFill>
                  <a:srgbClr val="0070C0"/>
                </a:solidFill>
              </a:rPr>
              <a:t>надзвичайну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err="1">
                <a:solidFill>
                  <a:srgbClr val="0070C0"/>
                </a:solidFill>
              </a:rPr>
              <a:t>ситуацію</a:t>
            </a:r>
            <a:r>
              <a:rPr lang="ru-RU" sz="1400" dirty="0">
                <a:solidFill>
                  <a:srgbClr val="0070C0"/>
                </a:solidFill>
              </a:rPr>
              <a:t> в </a:t>
            </a:r>
            <a:r>
              <a:rPr lang="ru-RU" sz="1400" dirty="0" err="1">
                <a:solidFill>
                  <a:srgbClr val="0070C0"/>
                </a:solidFill>
              </a:rPr>
              <a:t>галузі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err="1">
                <a:solidFill>
                  <a:srgbClr val="0070C0"/>
                </a:solidFill>
              </a:rPr>
              <a:t>охорони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err="1">
                <a:solidFill>
                  <a:srgbClr val="0070C0"/>
                </a:solidFill>
              </a:rPr>
              <a:t>здоров'я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err="1">
                <a:solidFill>
                  <a:srgbClr val="0070C0"/>
                </a:solidFill>
              </a:rPr>
              <a:t>й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err="1">
                <a:solidFill>
                  <a:srgbClr val="0070C0"/>
                </a:solidFill>
              </a:rPr>
              <a:t>попадають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err="1">
                <a:solidFill>
                  <a:srgbClr val="0070C0"/>
                </a:solidFill>
              </a:rPr>
              <a:t>під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err="1">
                <a:solidFill>
                  <a:srgbClr val="0070C0"/>
                </a:solidFill>
              </a:rPr>
              <a:t>регуляцію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err="1">
                <a:solidFill>
                  <a:srgbClr val="0070C0"/>
                </a:solidFill>
              </a:rPr>
              <a:t>сучасними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err="1">
                <a:solidFill>
                  <a:srgbClr val="0070C0"/>
                </a:solidFill>
              </a:rPr>
              <a:t>Міжнародними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err="1">
                <a:solidFill>
                  <a:srgbClr val="0070C0"/>
                </a:solidFill>
              </a:rPr>
              <a:t>медико</a:t>
            </a:r>
            <a:r>
              <a:rPr lang="ru-RU" sz="1400" dirty="0">
                <a:solidFill>
                  <a:srgbClr val="0070C0"/>
                </a:solidFill>
              </a:rPr>
              <a:t>—</a:t>
            </a:r>
            <a:r>
              <a:rPr lang="ru-RU" sz="1400" dirty="0" err="1">
                <a:solidFill>
                  <a:srgbClr val="0070C0"/>
                </a:solidFill>
              </a:rPr>
              <a:t>санітарними</a:t>
            </a:r>
            <a:r>
              <a:rPr lang="ru-RU" sz="1400" dirty="0">
                <a:solidFill>
                  <a:srgbClr val="0070C0"/>
                </a:solidFill>
              </a:rPr>
              <a:t> правилами (ММСП) 2005 року.</a:t>
            </a:r>
          </a:p>
        </p:txBody>
      </p:sp>
      <p:pic>
        <p:nvPicPr>
          <p:cNvPr id="3" name="Рисунок 2" descr="Aerial_view_of_a_cotton_factory_in_Nzara,_Sudan_where_the_earliest_cases_in_the_1976_Sudan_Ebola_outbreak_had_worked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6632"/>
            <a:ext cx="5519928" cy="3529584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95536" y="116632"/>
            <a:ext cx="554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err="1"/>
              <a:t>Бавовняна</a:t>
            </a:r>
            <a:r>
              <a:rPr lang="ru-RU" sz="1000" dirty="0"/>
              <a:t> фабрика у </a:t>
            </a:r>
            <a:r>
              <a:rPr lang="ru-RU" sz="1000" dirty="0" err="1"/>
              <a:t>селі</a:t>
            </a:r>
            <a:r>
              <a:rPr lang="ru-RU" sz="1000" dirty="0"/>
              <a:t> </a:t>
            </a:r>
            <a:r>
              <a:rPr lang="ru-RU" sz="1000" dirty="0" err="1"/>
              <a:t>Нзара</a:t>
            </a:r>
            <a:r>
              <a:rPr lang="ru-RU" sz="1000" dirty="0"/>
              <a:t> на </a:t>
            </a:r>
            <a:r>
              <a:rPr lang="ru-RU" sz="1000" dirty="0" err="1"/>
              <a:t>півдні</a:t>
            </a:r>
            <a:r>
              <a:rPr lang="ru-RU" sz="1000" dirty="0"/>
              <a:t> Судану, де </a:t>
            </a:r>
            <a:r>
              <a:rPr lang="ru-RU" sz="1000" dirty="0" err="1"/>
              <a:t>працювали</a:t>
            </a:r>
            <a:r>
              <a:rPr lang="ru-RU" sz="1000" dirty="0"/>
              <a:t> </a:t>
            </a:r>
            <a:r>
              <a:rPr lang="ru-RU" sz="1000" dirty="0" err="1"/>
              <a:t>перші</a:t>
            </a:r>
            <a:r>
              <a:rPr lang="ru-RU" sz="1000" dirty="0"/>
              <a:t> </a:t>
            </a:r>
            <a:r>
              <a:rPr lang="ru-RU" sz="1000" dirty="0" err="1"/>
              <a:t>захворілі</a:t>
            </a:r>
            <a:r>
              <a:rPr lang="ru-RU" sz="1000" dirty="0"/>
              <a:t> на </a:t>
            </a:r>
            <a:r>
              <a:rPr lang="ru-RU" sz="1000" dirty="0" err="1"/>
              <a:t>гарячку</a:t>
            </a:r>
            <a:r>
              <a:rPr lang="ru-RU" sz="1000" dirty="0"/>
              <a:t> </a:t>
            </a:r>
            <a:r>
              <a:rPr lang="ru-RU" sz="1000" dirty="0" err="1"/>
              <a:t>Ебола</a:t>
            </a:r>
            <a:endParaRPr lang="ru-RU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2736304" cy="24482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Природний</a:t>
            </a:r>
            <a:r>
              <a:rPr lang="ru-RU" sz="1200" dirty="0" smtClean="0"/>
              <a:t> </a:t>
            </a:r>
            <a:r>
              <a:rPr lang="ru-RU" sz="1200" dirty="0" err="1" smtClean="0"/>
              <a:t>осередок</a:t>
            </a:r>
            <a:r>
              <a:rPr lang="ru-RU" sz="1200" dirty="0" smtClean="0"/>
              <a:t> </a:t>
            </a:r>
            <a:r>
              <a:rPr lang="ru-RU" sz="1200" dirty="0" err="1" smtClean="0"/>
              <a:t>вірусу</a:t>
            </a:r>
            <a:r>
              <a:rPr lang="ru-RU" sz="1200" dirty="0" smtClean="0"/>
              <a:t> </a:t>
            </a:r>
            <a:r>
              <a:rPr lang="ru-RU" sz="1200" dirty="0" err="1" smtClean="0"/>
              <a:t>Ебола</a:t>
            </a:r>
            <a:r>
              <a:rPr lang="ru-RU" sz="1200" dirty="0" smtClean="0"/>
              <a:t>, </a:t>
            </a:r>
            <a:r>
              <a:rPr lang="ru-RU" sz="1200" dirty="0" err="1" smtClean="0"/>
              <a:t>найвірогідніше</a:t>
            </a:r>
            <a:r>
              <a:rPr lang="ru-RU" sz="1200" dirty="0" smtClean="0"/>
              <a:t>, </a:t>
            </a:r>
            <a:r>
              <a:rPr lang="ru-RU" sz="1200" dirty="0" err="1" smtClean="0"/>
              <a:t>знаходиться</a:t>
            </a:r>
            <a:r>
              <a:rPr lang="ru-RU" sz="1200" dirty="0" smtClean="0"/>
              <a:t> у </a:t>
            </a:r>
            <a:r>
              <a:rPr lang="ru-RU" sz="1200" dirty="0" err="1" smtClean="0"/>
              <a:t>вологих</a:t>
            </a:r>
            <a:r>
              <a:rPr lang="ru-RU" sz="1200" dirty="0" smtClean="0"/>
              <a:t> </a:t>
            </a:r>
            <a:r>
              <a:rPr lang="ru-RU" sz="1200" dirty="0" err="1" smtClean="0"/>
              <a:t>лісах</a:t>
            </a:r>
            <a:r>
              <a:rPr lang="ru-RU" sz="1200" dirty="0" smtClean="0"/>
              <a:t> </a:t>
            </a:r>
            <a:r>
              <a:rPr lang="ru-RU" sz="1200" dirty="0" err="1" smtClean="0"/>
              <a:t>африканського</a:t>
            </a:r>
            <a:r>
              <a:rPr lang="ru-RU" sz="1200" dirty="0" smtClean="0"/>
              <a:t> континенту </a:t>
            </a:r>
            <a:r>
              <a:rPr lang="ru-RU" sz="1200" dirty="0" err="1" smtClean="0"/>
              <a:t>і</a:t>
            </a:r>
            <a:r>
              <a:rPr lang="ru-RU" sz="1200" dirty="0" smtClean="0"/>
              <a:t> районах </a:t>
            </a:r>
            <a:r>
              <a:rPr lang="ru-RU" sz="1200" dirty="0" err="1" smtClean="0"/>
              <a:t>Західної</a:t>
            </a:r>
            <a:r>
              <a:rPr lang="ru-RU" sz="1200" dirty="0" smtClean="0"/>
              <a:t> </a:t>
            </a:r>
            <a:r>
              <a:rPr lang="ru-RU" sz="1200" dirty="0" err="1" smtClean="0"/>
              <a:t>частини</a:t>
            </a:r>
            <a:r>
              <a:rPr lang="ru-RU" sz="1200" dirty="0" smtClean="0"/>
              <a:t> Тихого океану. </a:t>
            </a:r>
            <a:r>
              <a:rPr lang="ru-RU" sz="1200" dirty="0" err="1" smtClean="0"/>
              <a:t>Скоріше</a:t>
            </a:r>
            <a:r>
              <a:rPr lang="ru-RU" sz="1200" dirty="0" smtClean="0"/>
              <a:t> за все </a:t>
            </a:r>
            <a:r>
              <a:rPr lang="ru-RU" sz="1200" dirty="0" err="1" smtClean="0"/>
              <a:t>джерелами</a:t>
            </a:r>
            <a:r>
              <a:rPr lang="ru-RU" sz="1200" dirty="0" smtClean="0"/>
              <a:t> </a:t>
            </a:r>
            <a:r>
              <a:rPr lang="ru-RU" sz="1200" dirty="0" err="1" smtClean="0"/>
              <a:t>інфекції</a:t>
            </a:r>
            <a:r>
              <a:rPr lang="ru-RU" sz="1200" dirty="0" smtClean="0"/>
              <a:t> </a:t>
            </a:r>
            <a:r>
              <a:rPr lang="ru-RU" sz="1200" dirty="0" err="1" smtClean="0"/>
              <a:t>є</a:t>
            </a:r>
            <a:r>
              <a:rPr lang="ru-RU" sz="1200" dirty="0" smtClean="0"/>
              <a:t> </a:t>
            </a:r>
            <a:r>
              <a:rPr lang="ru-RU" sz="1200" dirty="0" err="1" smtClean="0"/>
              <a:t>фруктоїдні</a:t>
            </a:r>
            <a:r>
              <a:rPr lang="ru-RU" sz="1200" dirty="0" smtClean="0"/>
              <a:t> </a:t>
            </a:r>
            <a:r>
              <a:rPr lang="ru-RU" sz="1200" dirty="0" err="1" smtClean="0"/>
              <a:t>кажани</a:t>
            </a:r>
            <a:r>
              <a:rPr lang="ru-RU" sz="1200" dirty="0" smtClean="0"/>
              <a:t> </a:t>
            </a:r>
            <a:r>
              <a:rPr lang="ru-RU" sz="1200" dirty="0" err="1" smtClean="0"/>
              <a:t>й</a:t>
            </a:r>
            <a:r>
              <a:rPr lang="ru-RU" sz="1200" dirty="0" smtClean="0"/>
              <a:t>, </a:t>
            </a:r>
            <a:r>
              <a:rPr lang="ru-RU" sz="1200" dirty="0" err="1" smtClean="0"/>
              <a:t>можливо</a:t>
            </a:r>
            <a:r>
              <a:rPr lang="ru-RU" sz="1200" dirty="0" smtClean="0"/>
              <a:t>, </a:t>
            </a:r>
            <a:r>
              <a:rPr lang="ru-RU" sz="1200" dirty="0" err="1" smtClean="0"/>
              <a:t>дрібні</a:t>
            </a:r>
            <a:r>
              <a:rPr lang="ru-RU" sz="1200" dirty="0" smtClean="0"/>
              <a:t> </a:t>
            </a:r>
            <a:r>
              <a:rPr lang="ru-RU" sz="1200" dirty="0" err="1" smtClean="0"/>
              <a:t>гризуни</a:t>
            </a:r>
            <a:r>
              <a:rPr lang="ru-RU" sz="1200" dirty="0" smtClean="0"/>
              <a:t> (на </a:t>
            </a:r>
            <a:r>
              <a:rPr lang="ru-RU" sz="1200" dirty="0" err="1" smtClean="0"/>
              <a:t>даний</a:t>
            </a:r>
            <a:r>
              <a:rPr lang="ru-RU" sz="1200" dirty="0" smtClean="0"/>
              <a:t> час </a:t>
            </a:r>
            <a:r>
              <a:rPr lang="ru-RU" sz="1200" dirty="0" err="1" smtClean="0"/>
              <a:t>вірус</a:t>
            </a:r>
            <a:r>
              <a:rPr lang="ru-RU" sz="1200" dirty="0" smtClean="0"/>
              <a:t> </a:t>
            </a:r>
            <a:r>
              <a:rPr lang="ru-RU" sz="1200" dirty="0" err="1" smtClean="0"/>
              <a:t>був</a:t>
            </a:r>
            <a:r>
              <a:rPr lang="ru-RU" sz="1200" dirty="0" smtClean="0"/>
              <a:t> </a:t>
            </a:r>
            <a:r>
              <a:rPr lang="ru-RU" sz="1200" dirty="0" err="1" smtClean="0"/>
              <a:t>виділений</a:t>
            </a:r>
            <a:r>
              <a:rPr lang="ru-RU" sz="1200" dirty="0" smtClean="0"/>
              <a:t> </a:t>
            </a:r>
            <a:r>
              <a:rPr lang="ru-RU" sz="1200" dirty="0" err="1" smtClean="0"/>
              <a:t>лише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декількох</a:t>
            </a:r>
            <a:r>
              <a:rPr lang="ru-RU" sz="1200" dirty="0" smtClean="0"/>
              <a:t> </a:t>
            </a:r>
            <a:r>
              <a:rPr lang="ru-RU" sz="1200" dirty="0" err="1" smtClean="0"/>
              <a:t>особин</a:t>
            </a:r>
            <a:r>
              <a:rPr lang="ru-RU" sz="1200" dirty="0" smtClean="0"/>
              <a:t> </a:t>
            </a:r>
            <a:r>
              <a:rPr lang="ru-RU" sz="1200" dirty="0" err="1" smtClean="0"/>
              <a:t>кажанів</a:t>
            </a:r>
            <a:r>
              <a:rPr lang="ru-RU" sz="1200" dirty="0" smtClean="0"/>
              <a:t>, </a:t>
            </a:r>
            <a:r>
              <a:rPr lang="ru-RU" sz="1200" dirty="0" err="1" smtClean="0"/>
              <a:t>мишей</a:t>
            </a:r>
            <a:r>
              <a:rPr lang="ru-RU" sz="1200" dirty="0" smtClean="0"/>
              <a:t> та бурозубок в </a:t>
            </a:r>
            <a:r>
              <a:rPr lang="ru-RU" sz="1200" dirty="0" err="1" smtClean="0"/>
              <a:t>Африці</a:t>
            </a:r>
            <a:r>
              <a:rPr lang="ru-RU" sz="1200" dirty="0" smtClean="0"/>
              <a:t>). </a:t>
            </a:r>
            <a:r>
              <a:rPr lang="ru-RU" sz="1200" dirty="0" err="1" smtClean="0"/>
              <a:t>Експериментальні</a:t>
            </a:r>
            <a:r>
              <a:rPr lang="ru-RU" sz="1200" dirty="0" smtClean="0"/>
              <a:t> </a:t>
            </a:r>
            <a:r>
              <a:rPr lang="ru-RU" sz="1200" dirty="0" err="1" smtClean="0"/>
              <a:t>зараження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кажанів</a:t>
            </a:r>
            <a:r>
              <a:rPr lang="ru-RU" sz="1200" dirty="0" smtClean="0"/>
              <a:t> не </a:t>
            </a:r>
            <a:r>
              <a:rPr lang="ru-RU" sz="1200" dirty="0" err="1" smtClean="0"/>
              <a:t>призводили</a:t>
            </a:r>
            <a:r>
              <a:rPr lang="ru-RU" sz="1200" dirty="0" smtClean="0"/>
              <a:t> у них </a:t>
            </a:r>
            <a:r>
              <a:rPr lang="ru-RU" sz="1200" dirty="0" err="1" smtClean="0"/>
              <a:t>смерті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дало </a:t>
            </a:r>
            <a:r>
              <a:rPr lang="ru-RU" sz="1200" dirty="0" err="1" smtClean="0"/>
              <a:t>підставу</a:t>
            </a:r>
            <a:r>
              <a:rPr lang="ru-RU" sz="1200" dirty="0" smtClean="0"/>
              <a:t> </a:t>
            </a:r>
            <a:r>
              <a:rPr lang="ru-RU" sz="1200" dirty="0" err="1" smtClean="0"/>
              <a:t>підозрювати</a:t>
            </a:r>
            <a:r>
              <a:rPr lang="ru-RU" sz="1200" dirty="0" smtClean="0"/>
              <a:t> </a:t>
            </a:r>
            <a:r>
              <a:rPr lang="ru-RU" sz="1200" dirty="0" err="1" smtClean="0"/>
              <a:t>їх</a:t>
            </a:r>
            <a:r>
              <a:rPr lang="ru-RU" sz="1200" dirty="0" smtClean="0"/>
              <a:t> як перше </a:t>
            </a:r>
            <a:r>
              <a:rPr lang="ru-RU" sz="1200" dirty="0" err="1" smtClean="0"/>
              <a:t>джерело</a:t>
            </a:r>
            <a:r>
              <a:rPr lang="ru-RU" sz="1200" dirty="0" smtClean="0"/>
              <a:t> </a:t>
            </a:r>
            <a:r>
              <a:rPr lang="ru-RU" sz="1200" dirty="0" err="1" smtClean="0"/>
              <a:t>інфекції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4" name="Рисунок 3" descr="Ebola_virus_vir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717032"/>
            <a:ext cx="3333750" cy="25908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12160" y="6309320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>
                <a:solidFill>
                  <a:schemeClr val="bg1"/>
                </a:solidFill>
                <a:latin typeface="Comic Sans MS" pitchFamily="66" charset="0"/>
              </a:rPr>
              <a:t>Ф</a:t>
            </a:r>
            <a:r>
              <a:rPr lang="ru-RU" sz="1400" dirty="0" err="1" smtClean="0">
                <a:solidFill>
                  <a:schemeClr val="bg1"/>
                </a:solidFill>
                <a:latin typeface="Comic Sans MS" pitchFamily="66" charset="0"/>
              </a:rPr>
              <a:t>руктоїдні</a:t>
            </a:r>
            <a:r>
              <a:rPr lang="ru-RU" sz="1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Comic Sans MS" pitchFamily="66" charset="0"/>
              </a:rPr>
              <a:t>кажани</a:t>
            </a:r>
            <a:endParaRPr lang="ru-RU" sz="1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4293096"/>
            <a:ext cx="3456384" cy="24482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У </a:t>
            </a:r>
            <a:r>
              <a:rPr lang="ru-RU" sz="1200" dirty="0" err="1"/>
              <a:t>Кот-д'Івуарі</a:t>
            </a:r>
            <a:r>
              <a:rPr lang="ru-RU" sz="1200" dirty="0"/>
              <a:t>, </a:t>
            </a:r>
            <a:r>
              <a:rPr lang="ru-RU" sz="1200" dirty="0" err="1"/>
              <a:t>Республіці</a:t>
            </a:r>
            <a:r>
              <a:rPr lang="ru-RU" sz="1200" dirty="0"/>
              <a:t> Конго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Габоні</a:t>
            </a:r>
            <a:r>
              <a:rPr lang="ru-RU" sz="1200" dirty="0"/>
              <a:t> документально </a:t>
            </a:r>
            <a:r>
              <a:rPr lang="ru-RU" sz="1200" dirty="0" err="1"/>
              <a:t>підтверджені</a:t>
            </a:r>
            <a:r>
              <a:rPr lang="ru-RU" sz="1200" dirty="0"/>
              <a:t> </a:t>
            </a:r>
            <a:r>
              <a:rPr lang="ru-RU" sz="1200" dirty="0" err="1"/>
              <a:t>випадки</a:t>
            </a:r>
            <a:r>
              <a:rPr lang="ru-RU" sz="1200" dirty="0"/>
              <a:t> </a:t>
            </a:r>
            <a:r>
              <a:rPr lang="ru-RU" sz="1200" dirty="0" err="1"/>
              <a:t>інфікування</a:t>
            </a:r>
            <a:r>
              <a:rPr lang="ru-RU" sz="1200" dirty="0"/>
              <a:t> людей </a:t>
            </a:r>
            <a:r>
              <a:rPr lang="ru-RU" sz="1200" dirty="0" err="1"/>
              <a:t>вірусом</a:t>
            </a:r>
            <a:r>
              <a:rPr lang="ru-RU" sz="1200" dirty="0"/>
              <a:t> </a:t>
            </a:r>
            <a:r>
              <a:rPr lang="ru-RU" sz="1200" dirty="0" err="1"/>
              <a:t>Ебола</a:t>
            </a:r>
            <a:r>
              <a:rPr lang="ru-RU" sz="1200" dirty="0"/>
              <a:t> в </a:t>
            </a:r>
            <a:r>
              <a:rPr lang="ru-RU" sz="1200" dirty="0" err="1"/>
              <a:t>результаті</a:t>
            </a:r>
            <a:r>
              <a:rPr lang="ru-RU" sz="1200" dirty="0"/>
              <a:t> контакту </a:t>
            </a:r>
            <a:r>
              <a:rPr lang="ru-RU" sz="1200" dirty="0" err="1"/>
              <a:t>з</a:t>
            </a:r>
            <a:r>
              <a:rPr lang="ru-RU" sz="1200" dirty="0"/>
              <a:t> </a:t>
            </a:r>
            <a:r>
              <a:rPr lang="ru-RU" sz="1200" dirty="0" err="1"/>
              <a:t>інфікованими</a:t>
            </a:r>
            <a:r>
              <a:rPr lang="ru-RU" sz="1200" dirty="0"/>
              <a:t> шимпанзе, </a:t>
            </a:r>
            <a:r>
              <a:rPr lang="ru-RU" sz="1200" dirty="0" err="1"/>
              <a:t>горилами</a:t>
            </a:r>
            <a:r>
              <a:rPr lang="ru-RU" sz="1200" dirty="0"/>
              <a:t>, </a:t>
            </a:r>
            <a:r>
              <a:rPr lang="ru-RU" sz="1200" dirty="0" err="1"/>
              <a:t>лісовими</a:t>
            </a:r>
            <a:r>
              <a:rPr lang="ru-RU" sz="1200" dirty="0"/>
              <a:t> антилопами, дикобразами, як </a:t>
            </a:r>
            <a:r>
              <a:rPr lang="ru-RU" sz="1200" dirty="0" err="1"/>
              <a:t>мертвими</a:t>
            </a:r>
            <a:r>
              <a:rPr lang="ru-RU" sz="1200" dirty="0"/>
              <a:t>, так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живими</a:t>
            </a:r>
            <a:r>
              <a:rPr lang="ru-RU" sz="1200" dirty="0"/>
              <a:t>. З </a:t>
            </a:r>
            <a:r>
              <a:rPr lang="ru-RU" sz="1200" dirty="0" err="1"/>
              <a:t>трупів</a:t>
            </a:r>
            <a:r>
              <a:rPr lang="ru-RU" sz="1200" dirty="0"/>
              <a:t> </a:t>
            </a:r>
            <a:r>
              <a:rPr lang="ru-RU" sz="1200" dirty="0" err="1"/>
              <a:t>цих</a:t>
            </a:r>
            <a:r>
              <a:rPr lang="ru-RU" sz="1200" dirty="0"/>
              <a:t> </a:t>
            </a:r>
            <a:r>
              <a:rPr lang="ru-RU" sz="1200" dirty="0" err="1"/>
              <a:t>тварин</a:t>
            </a:r>
            <a:r>
              <a:rPr lang="ru-RU" sz="1200" dirty="0"/>
              <a:t> </a:t>
            </a:r>
            <a:r>
              <a:rPr lang="ru-RU" sz="1200" dirty="0" err="1"/>
              <a:t>вірус</a:t>
            </a:r>
            <a:r>
              <a:rPr lang="ru-RU" sz="1200" dirty="0"/>
              <a:t> </a:t>
            </a:r>
            <a:r>
              <a:rPr lang="ru-RU" sz="1200" dirty="0" err="1"/>
              <a:t>був</a:t>
            </a:r>
            <a:r>
              <a:rPr lang="ru-RU" sz="1200" dirty="0"/>
              <a:t> </a:t>
            </a:r>
            <a:r>
              <a:rPr lang="ru-RU" sz="1200" dirty="0" err="1"/>
              <a:t>виділений</a:t>
            </a:r>
            <a:r>
              <a:rPr lang="ru-RU" sz="1200" dirty="0"/>
              <a:t>. </a:t>
            </a:r>
            <a:r>
              <a:rPr lang="ru-RU" sz="1200" dirty="0" err="1"/>
              <a:t>Мавпи</a:t>
            </a:r>
            <a:r>
              <a:rPr lang="ru-RU" sz="1200" dirty="0"/>
              <a:t>, </a:t>
            </a:r>
            <a:r>
              <a:rPr lang="ru-RU" sz="1200" dirty="0" err="1"/>
              <a:t>антилопи</a:t>
            </a:r>
            <a:r>
              <a:rPr lang="ru-RU" sz="1200" dirty="0"/>
              <a:t>, </a:t>
            </a:r>
            <a:r>
              <a:rPr lang="ru-RU" sz="1200" dirty="0" err="1"/>
              <a:t>дикобрази</a:t>
            </a:r>
            <a:r>
              <a:rPr lang="ru-RU" sz="1200" dirty="0"/>
              <a:t> </a:t>
            </a:r>
            <a:r>
              <a:rPr lang="ru-RU" sz="1200" dirty="0" err="1"/>
              <a:t>однак</a:t>
            </a:r>
            <a:r>
              <a:rPr lang="ru-RU" sz="1200" dirty="0"/>
              <a:t> не </a:t>
            </a:r>
            <a:r>
              <a:rPr lang="ru-RU" sz="1200" dirty="0" err="1"/>
              <a:t>є</a:t>
            </a:r>
            <a:r>
              <a:rPr lang="ru-RU" sz="1200" dirty="0"/>
              <a:t> </a:t>
            </a:r>
            <a:r>
              <a:rPr lang="ru-RU" sz="1200" dirty="0" err="1"/>
              <a:t>первинним</a:t>
            </a:r>
            <a:r>
              <a:rPr lang="ru-RU" sz="1200" dirty="0"/>
              <a:t> </a:t>
            </a:r>
            <a:r>
              <a:rPr lang="ru-RU" sz="1200" dirty="0" err="1"/>
              <a:t>джерелом</a:t>
            </a:r>
            <a:r>
              <a:rPr lang="ru-RU" sz="1200" dirty="0"/>
              <a:t> </a:t>
            </a:r>
            <a:r>
              <a:rPr lang="ru-RU" sz="1200" dirty="0" err="1"/>
              <a:t>інфекції</a:t>
            </a:r>
            <a:r>
              <a:rPr lang="ru-RU" sz="1200" dirty="0"/>
              <a:t> в </a:t>
            </a:r>
            <a:r>
              <a:rPr lang="ru-RU" sz="1200" dirty="0" err="1"/>
              <a:t>природі</a:t>
            </a:r>
            <a:r>
              <a:rPr lang="ru-RU" sz="1200" dirty="0"/>
              <a:t>, а </a:t>
            </a:r>
            <a:r>
              <a:rPr lang="ru-RU" sz="1200" dirty="0" err="1"/>
              <a:t>є</a:t>
            </a:r>
            <a:r>
              <a:rPr lang="ru-RU" sz="1200" dirty="0"/>
              <a:t> </a:t>
            </a:r>
            <a:r>
              <a:rPr lang="ru-RU" sz="1200" dirty="0" err="1"/>
              <a:t>випадковим</a:t>
            </a:r>
            <a:r>
              <a:rPr lang="ru-RU" sz="1200" dirty="0"/>
              <a:t>, так як у них, як </a:t>
            </a:r>
            <a:r>
              <a:rPr lang="ru-RU" sz="1200" dirty="0" err="1"/>
              <a:t>і</a:t>
            </a:r>
            <a:r>
              <a:rPr lang="ru-RU" sz="1200" dirty="0"/>
              <a:t> у людей, </a:t>
            </a:r>
            <a:r>
              <a:rPr lang="ru-RU" sz="1200" dirty="0" err="1"/>
              <a:t>розвивається</a:t>
            </a:r>
            <a:r>
              <a:rPr lang="ru-RU" sz="1200" dirty="0"/>
              <a:t> </a:t>
            </a:r>
            <a:r>
              <a:rPr lang="ru-RU" sz="1200" dirty="0" err="1"/>
              <a:t>гостре</a:t>
            </a:r>
            <a:r>
              <a:rPr lang="ru-RU" sz="1200" dirty="0"/>
              <a:t> </a:t>
            </a:r>
            <a:r>
              <a:rPr lang="ru-RU" sz="1200" dirty="0" err="1"/>
              <a:t>захворювання</a:t>
            </a:r>
            <a:r>
              <a:rPr lang="ru-RU" sz="1200" dirty="0"/>
              <a:t>, </a:t>
            </a:r>
            <a:r>
              <a:rPr lang="ru-RU" sz="1200" dirty="0" err="1"/>
              <a:t>нерідко</a:t>
            </a:r>
            <a:r>
              <a:rPr lang="ru-RU" sz="1200" dirty="0"/>
              <a:t> </a:t>
            </a:r>
            <a:r>
              <a:rPr lang="ru-RU" sz="1200" dirty="0" err="1"/>
              <a:t>з</a:t>
            </a:r>
            <a:r>
              <a:rPr lang="ru-RU" sz="1200" dirty="0"/>
              <a:t> </a:t>
            </a:r>
            <a:r>
              <a:rPr lang="ru-RU" sz="1200" dirty="0" err="1"/>
              <a:t>летальним</a:t>
            </a:r>
            <a:r>
              <a:rPr lang="ru-RU" sz="1200" dirty="0"/>
              <a:t> </a:t>
            </a:r>
            <a:r>
              <a:rPr lang="ru-RU" sz="1200" dirty="0" err="1"/>
              <a:t>наслідком</a:t>
            </a:r>
            <a:r>
              <a:rPr lang="ru-RU" sz="1200" dirty="0"/>
              <a:t>. </a:t>
            </a:r>
            <a:endParaRPr lang="ru-RU" dirty="0"/>
          </a:p>
        </p:txBody>
      </p:sp>
      <p:pic>
        <p:nvPicPr>
          <p:cNvPr id="3" name="Рисунок 2" descr="Ebola_virus_vir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16632"/>
            <a:ext cx="5219263" cy="3483858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4128" y="4005064"/>
            <a:ext cx="3275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Вірус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Ебола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передається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при прямому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контакті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з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кров'ю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виділеннями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, органами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або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іншими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рідинами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організму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інфікованої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людини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Похоронні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обряди, при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яких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присутні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на похоронах люди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мають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прямий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контакт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з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тілом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померлого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можуть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відігравати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значну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роль у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передачі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вірусу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Ебола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Працівники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охорони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здоров'я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часто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інфікуються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вірусом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Ебола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під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час догляду за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пацієнтами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в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результаті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тісних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контактів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за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відсутності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відповідних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заходів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інфекційного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контролю та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належних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бар'єрних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методів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omic Sans MS" pitchFamily="66" charset="0"/>
              </a:rPr>
              <a:t>захисту</a:t>
            </a:r>
            <a:r>
              <a:rPr lang="ru-RU" sz="1200" dirty="0">
                <a:solidFill>
                  <a:schemeClr val="bg1"/>
                </a:solidFill>
                <a:latin typeface="Comic Sans MS" pitchFamily="66" charset="0"/>
              </a:rPr>
              <a:t>. </a:t>
            </a:r>
          </a:p>
        </p:txBody>
      </p:sp>
      <p:pic>
        <p:nvPicPr>
          <p:cNvPr id="4" name="Рисунок 3" descr="Ebola_virus_vir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4577978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bolaSubmit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4088" y="6550223"/>
            <a:ext cx="377991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err="1">
                <a:latin typeface="Comic Sans MS" pitchFamily="66" charset="0"/>
              </a:rPr>
              <a:t>Мапа</a:t>
            </a:r>
            <a:r>
              <a:rPr lang="ru-RU" sz="1400" dirty="0">
                <a:latin typeface="Comic Sans MS" pitchFamily="66" charset="0"/>
              </a:rPr>
              <a:t> </a:t>
            </a:r>
            <a:r>
              <a:rPr lang="ru-RU" sz="1400" dirty="0" err="1">
                <a:latin typeface="Comic Sans MS" pitchFamily="66" charset="0"/>
              </a:rPr>
              <a:t>поширення</a:t>
            </a:r>
            <a:r>
              <a:rPr lang="ru-RU" sz="1400" dirty="0">
                <a:latin typeface="Comic Sans MS" pitchFamily="66" charset="0"/>
              </a:rPr>
              <a:t> </a:t>
            </a:r>
            <a:r>
              <a:rPr lang="ru-RU" sz="1400" dirty="0" err="1">
                <a:latin typeface="Comic Sans MS" pitchFamily="66" charset="0"/>
              </a:rPr>
              <a:t>гарячки</a:t>
            </a:r>
            <a:r>
              <a:rPr lang="ru-RU" sz="1400" dirty="0">
                <a:latin typeface="Comic Sans MS" pitchFamily="66" charset="0"/>
              </a:rPr>
              <a:t> </a:t>
            </a:r>
            <a:r>
              <a:rPr lang="ru-RU" sz="1400" dirty="0" err="1">
                <a:latin typeface="Comic Sans MS" pitchFamily="66" charset="0"/>
              </a:rPr>
              <a:t>Ебола</a:t>
            </a:r>
            <a:r>
              <a:rPr lang="ru-RU" sz="1400" dirty="0">
                <a:latin typeface="Comic Sans MS" pitchFamily="66" charset="0"/>
              </a:rPr>
              <a:t> у </a:t>
            </a:r>
            <a:r>
              <a:rPr lang="ru-RU" sz="1400" dirty="0" err="1">
                <a:latin typeface="Comic Sans MS" pitchFamily="66" charset="0"/>
              </a:rPr>
              <a:t>Африці</a:t>
            </a:r>
            <a:endParaRPr lang="ru-RU" sz="1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8064" y="3861048"/>
            <a:ext cx="3851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Лікування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таке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як при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інших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геморагічних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гарячках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Специфічна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терапія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не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розроблена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Патогенетичне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лікування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спрямоване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зменшення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явищ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інтоксикації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геморагічних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проявів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усунення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розладів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гемодинаміки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боротьбу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з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геморагічним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шоком, ННГМ,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іншими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проявами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хвороби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733256"/>
            <a:ext cx="820891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uk-UA" sz="5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ДЯКУЮ ЗА УВАГУ!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353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Хвороба  Ебола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Хвороба  Ебола</dc:title>
  <dc:creator>Валюха</dc:creator>
  <cp:lastModifiedBy>Валюха</cp:lastModifiedBy>
  <cp:revision>4</cp:revision>
  <dcterms:created xsi:type="dcterms:W3CDTF">2014-04-15T16:20:48Z</dcterms:created>
  <dcterms:modified xsi:type="dcterms:W3CDTF">2014-04-15T16:55:18Z</dcterms:modified>
</cp:coreProperties>
</file>