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58" r:id="rId4"/>
    <p:sldId id="290" r:id="rId5"/>
    <p:sldId id="260" r:id="rId6"/>
    <p:sldId id="261" r:id="rId7"/>
    <p:sldId id="263" r:id="rId8"/>
    <p:sldId id="266" r:id="rId9"/>
    <p:sldId id="292" r:id="rId10"/>
    <p:sldId id="265" r:id="rId11"/>
    <p:sldId id="291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782" autoAdjust="0"/>
  </p:normalViewPr>
  <p:slideViewPr>
    <p:cSldViewPr>
      <p:cViewPr>
        <p:scale>
          <a:sx n="70" d="100"/>
          <a:sy n="70" d="100"/>
        </p:scale>
        <p:origin x="-2814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4BEBE-F5B0-40BC-A164-F089FE2C8105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E2115-E9BC-41CE-9AA1-9562C4AC2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09600" y="1447800"/>
            <a:ext cx="8534400" cy="2819400"/>
          </a:xfrm>
        </p:spPr>
        <p:txBody>
          <a:bodyPr>
            <a:noAutofit/>
          </a:bodyPr>
          <a:lstStyle/>
          <a:p>
            <a:pPr algn="ctr"/>
            <a:r>
              <a:rPr lang="uk-UA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Віруси </a:t>
            </a:r>
            <a:endParaRPr lang="ru-RU" sz="80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15400" cy="12954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uk-UA" sz="2400" dirty="0" smtClean="0"/>
              <a:t>		Проникнувши в клітину, вірус спричинює в ній інфекційні процеси. </a:t>
            </a:r>
            <a:r>
              <a:rPr lang="uk-UA" sz="2400" i="1" dirty="0" smtClean="0">
                <a:solidFill>
                  <a:srgbClr val="FF0000"/>
                </a:solidFill>
              </a:rPr>
              <a:t>Інфекція</a:t>
            </a:r>
            <a:r>
              <a:rPr lang="uk-UA" sz="2400" dirty="0" smtClean="0"/>
              <a:t> – комплекс, процесів, які відбуваються під час взаємодії збудника і організму хазяїна.</a:t>
            </a:r>
          </a:p>
          <a:p>
            <a:pPr algn="just">
              <a:buNone/>
            </a:pPr>
            <a:r>
              <a:rPr lang="uk-UA" sz="2400" dirty="0" smtClean="0"/>
              <a:t>		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5240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           За </a:t>
            </a:r>
            <a:r>
              <a:rPr lang="uk-UA" sz="2400" i="1" dirty="0" smtClean="0">
                <a:solidFill>
                  <a:srgbClr val="00B0F0"/>
                </a:solidFill>
              </a:rPr>
              <a:t>прихованої інфекції </a:t>
            </a:r>
            <a:r>
              <a:rPr lang="uk-UA" sz="2400" dirty="0" smtClean="0"/>
              <a:t>вірусні частинки у довкілля не            виходять. Її часто неможливо виявити і в самій клітини. Під впливом певних чинників, які їх активізують, прихована інфекція може набути гострої або хронічної форми.</a:t>
            </a:r>
            <a:endParaRPr lang="uk-UA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31242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Розрізняють гострі та хронічні вірусні інфекції. Внаслідок </a:t>
            </a:r>
            <a:r>
              <a:rPr lang="uk-UA" sz="2400" i="1" dirty="0" smtClean="0">
                <a:solidFill>
                  <a:srgbClr val="00B0F0"/>
                </a:solidFill>
              </a:rPr>
              <a:t>гострої інфекції </a:t>
            </a:r>
            <a:r>
              <a:rPr lang="uk-UA" sz="2400" dirty="0" smtClean="0"/>
              <a:t>після розмноження вірусних частинок клітина звичайно гине. За </a:t>
            </a:r>
            <a:r>
              <a:rPr lang="uk-UA" sz="2400" i="1" dirty="0" smtClean="0">
                <a:solidFill>
                  <a:srgbClr val="00B0F0"/>
                </a:solidFill>
              </a:rPr>
              <a:t>хронічної інфекції </a:t>
            </a:r>
            <a:r>
              <a:rPr lang="uk-UA" sz="2400" dirty="0" smtClean="0"/>
              <a:t>послідовні покоління вірусних частинок утворюються в клітині протягом тривалого часу. </a:t>
            </a:r>
            <a:endParaRPr lang="uk-UA" sz="24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" y="6858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/>
              <a:t>Шляхи проникнення деяких вірусів в організм людини:</a:t>
            </a:r>
            <a:endParaRPr lang="ru-RU" sz="24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90600" y="1524000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 smtClean="0"/>
              <a:t>Повітряно-краплинним шляхом (грип, кір, віспа)</a:t>
            </a:r>
            <a:endParaRPr lang="ru-RU" sz="2400" i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066800" y="1981200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 smtClean="0"/>
              <a:t>Через шкіру (сказ, віспа) </a:t>
            </a:r>
            <a:endParaRPr lang="ru-RU" sz="24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90600" y="24384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 smtClean="0"/>
              <a:t>Із кров</a:t>
            </a:r>
            <a:r>
              <a:rPr lang="en-US" sz="2400" i="1" dirty="0" smtClean="0"/>
              <a:t>’</a:t>
            </a:r>
            <a:r>
              <a:rPr lang="uk-UA" sz="2400" i="1" dirty="0" smtClean="0"/>
              <a:t>ю (вірус </a:t>
            </a:r>
            <a:r>
              <a:rPr lang="uk-UA" sz="2400" i="1" dirty="0" err="1" smtClean="0"/>
              <a:t>СНІДу</a:t>
            </a:r>
            <a:r>
              <a:rPr lang="uk-UA" sz="2400" i="1" dirty="0" smtClean="0"/>
              <a:t>, гепатит В)</a:t>
            </a:r>
            <a:endParaRPr lang="ru-RU" sz="2400" i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1066800" y="2895600"/>
            <a:ext cx="4960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i="1" dirty="0" smtClean="0"/>
              <a:t>Статевим шляхом (ВІЛ, </a:t>
            </a:r>
            <a:r>
              <a:rPr lang="uk-UA" sz="2400" i="1" dirty="0" err="1" smtClean="0"/>
              <a:t>герпес</a:t>
            </a:r>
            <a:r>
              <a:rPr lang="uk-UA" sz="2400" i="1" dirty="0" smtClean="0"/>
              <a:t>)</a:t>
            </a:r>
            <a:endParaRPr lang="ru-RU" sz="2400" i="1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990600" y="3352800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 smtClean="0"/>
              <a:t>З їжею (ящур</a:t>
            </a:r>
            <a:r>
              <a:rPr lang="ru-RU" sz="2400" i="1" dirty="0" smtClean="0"/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43000" y="3810000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 smtClean="0"/>
              <a:t>Комахами (Тайговий енцефаліт, жовта пропасниця)</a:t>
            </a:r>
            <a:endParaRPr lang="ru-RU" sz="2400" i="1" dirty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15400" cy="5029199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uk-UA" dirty="0" smtClean="0">
                <a:solidFill>
                  <a:srgbClr val="FF0000"/>
                </a:solidFill>
              </a:rPr>
              <a:t>		</a:t>
            </a:r>
            <a:r>
              <a:rPr lang="vi-VN" dirty="0" smtClean="0">
                <a:solidFill>
                  <a:srgbClr val="FF0000"/>
                </a:solidFill>
              </a:rPr>
              <a:t>Вірус</a:t>
            </a:r>
            <a:r>
              <a:rPr lang="vi-VN" dirty="0" smtClean="0"/>
              <a:t>(від лат. </a:t>
            </a:r>
            <a:r>
              <a:rPr lang="en-US" dirty="0" smtClean="0"/>
              <a:t>virus — </a:t>
            </a:r>
            <a:r>
              <a:rPr lang="vi-VN" dirty="0" smtClean="0"/>
              <a:t>отрута) — дрібні неклітинні частки, що складаються з нуклеїнової кислоти (ДНК або РНК) і білкової оболонки. Розділ біології, що вивчає віруси називається </a:t>
            </a:r>
            <a:r>
              <a:rPr lang="vi-VN" dirty="0" smtClean="0">
                <a:solidFill>
                  <a:srgbClr val="FF0000"/>
                </a:solidFill>
              </a:rPr>
              <a:t>вірусологією</a:t>
            </a:r>
            <a:r>
              <a:rPr lang="vi-VN" dirty="0" smtClean="0"/>
              <a:t>.</a:t>
            </a:r>
            <a:r>
              <a:rPr lang="uk-UA" dirty="0" smtClean="0"/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Вперше існування вірусів довів російський учений Дмитро Йосипович Івановський у 1892 році, вивчаючи враження тютюну – листкову мозаїку. </a:t>
            </a:r>
          </a:p>
          <a:p>
            <a:pPr algn="just"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		Від представників інших груп організмів віруси відрізняються відсутністю клітинної будови. Це внутрішньоклітинні паразити.  У зовнішньому середовищі вони не проявляють жодних ознак живого. Тому віруси вважають неклітинними формами життя і об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єднують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в особливе царство </a:t>
            </a:r>
            <a:r>
              <a:rPr lang="uk-UA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Віра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Танюша, школа\ПРЕДМЕТЫ\Биология\10 класс\Копия 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247766"/>
            <a:ext cx="4419600" cy="2610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4889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/>
              <a:t>Вірус листкової мозаїки. Мікрофотографія</a:t>
            </a:r>
            <a:endParaRPr lang="ru-RU" i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8600" y="0"/>
            <a:ext cx="9144000" cy="457199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000" dirty="0" smtClean="0"/>
              <a:t>		Кожна вірусна частинка складається з оболонки, яка оточує молекулу ДНК або РНК. Вірусні нуклеїнові кислоти мають різноманітний вигляд: </a:t>
            </a:r>
            <a:r>
              <a:rPr lang="uk-UA" sz="2000" dirty="0" err="1" smtClean="0"/>
              <a:t>одно-</a:t>
            </a:r>
            <a:r>
              <a:rPr lang="uk-UA" sz="2000" dirty="0" smtClean="0"/>
              <a:t> або дволанцюгових спіралей, які, у свою чергу, бувають лінійними,  кільцевими або вторинно скрученими.</a:t>
            </a:r>
          </a:p>
          <a:p>
            <a:pPr algn="just">
              <a:buNone/>
            </a:pPr>
            <a:r>
              <a:rPr lang="uk-UA" sz="2000" dirty="0" smtClean="0"/>
              <a:t>		Розміри більшості вірусів коливаються від 10 до 300 </a:t>
            </a:r>
            <a:r>
              <a:rPr lang="uk-UA" sz="2000" dirty="0" err="1" smtClean="0"/>
              <a:t>нм</a:t>
            </a:r>
            <a:r>
              <a:rPr lang="uk-UA" sz="2000" dirty="0" smtClean="0"/>
              <a:t>. У середньому віруси в 50 разів менші за бактерій. Їх неможливо побачити у оптичний мікроскоп, тому що їх розмір менший за довжину світлової хвилі. </a:t>
            </a:r>
            <a:endParaRPr lang="ru-RU" sz="2000" dirty="0"/>
          </a:p>
        </p:txBody>
      </p:sp>
      <p:pic>
        <p:nvPicPr>
          <p:cNvPr id="2050" name="Picture 2" descr="D:\Танюша, школа\ПРЕДМЕТЫ\Биология\10 класс\Копия 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438400"/>
            <a:ext cx="3733800" cy="4187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2400" y="6324600"/>
            <a:ext cx="480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/>
              <a:t>Приклади вірусів та порівняння їх розмірів</a:t>
            </a:r>
            <a:endParaRPr lang="ru-RU" i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66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Будова </a:t>
            </a:r>
            <a:r>
              <a:rPr lang="uk-UA" dirty="0" err="1" smtClean="0">
                <a:solidFill>
                  <a:srgbClr val="66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віруса</a:t>
            </a:r>
            <a:r>
              <a:rPr lang="uk-UA" dirty="0" smtClean="0">
                <a:solidFill>
                  <a:srgbClr val="66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dirty="0">
              <a:solidFill>
                <a:srgbClr val="66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36637"/>
            <a:ext cx="9144000" cy="1096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1800" dirty="0" smtClean="0"/>
              <a:t>	Віруси складаються з :</a:t>
            </a:r>
          </a:p>
          <a:p>
            <a:pPr algn="just">
              <a:buNone/>
            </a:pPr>
            <a:r>
              <a:rPr lang="uk-UA" sz="1800" dirty="0" smtClean="0"/>
              <a:t>А) серцевина-генетичний матеріал (ДНК або РНК). Генетичний апарат несе інформацію про декілька типів білків, які необхідні для утворення нового вірусу.</a:t>
            </a:r>
          </a:p>
        </p:txBody>
      </p:sp>
      <p:pic>
        <p:nvPicPr>
          <p:cNvPr id="1026" name="Picture 2" descr="C:\Documents and Settings\Администратор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581400"/>
            <a:ext cx="5007754" cy="29761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133600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uk-UA" dirty="0" smtClean="0"/>
              <a:t>Б)   білкова оболонка, яка називається </a:t>
            </a:r>
            <a:r>
              <a:rPr lang="uk-UA" dirty="0" err="1" smtClean="0"/>
              <a:t>капсид</a:t>
            </a:r>
            <a:r>
              <a:rPr lang="uk-UA" dirty="0" smtClean="0"/>
              <a:t>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5908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dirty="0" smtClean="0"/>
              <a:t>В)  додаткова ліпопротеїдна оболонка. Вона утворена з плазматичної мембрани        клітини-хазяїна. Вона зустрічається тільки у порівняно великих вірусів (грип, </a:t>
            </a:r>
            <a:r>
              <a:rPr lang="uk-UA" dirty="0" err="1" smtClean="0"/>
              <a:t>герпес</a:t>
            </a:r>
            <a:r>
              <a:rPr lang="uk-UA" dirty="0" smtClean="0"/>
              <a:t>). 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12192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uk-UA" sz="2400" dirty="0" smtClean="0"/>
              <a:t>		Залежно від структури та хімічного складу віруси поділяють на прості та складні.</a:t>
            </a:r>
          </a:p>
          <a:p>
            <a:pPr algn="just">
              <a:buNone/>
            </a:pPr>
            <a:r>
              <a:rPr lang="uk-UA" sz="2400" dirty="0" smtClean="0"/>
              <a:t>		</a:t>
            </a:r>
            <a:endParaRPr lang="ru-RU" sz="2400" dirty="0"/>
          </a:p>
        </p:txBody>
      </p:sp>
      <p:pic>
        <p:nvPicPr>
          <p:cNvPr id="4099" name="Picture 3" descr="D:\Танюша, школа\ПРЕДМЕТЫ\Биология\10 класс\Копия (2) 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62200"/>
            <a:ext cx="3579343" cy="407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D:\Танюша, школа\ПРЕДМЕТЫ\Биология\10 класс\Копия 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362200"/>
            <a:ext cx="3581400" cy="4065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667000" y="6488668"/>
            <a:ext cx="392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/>
              <a:t>Віруси, що викликають лихоманку</a:t>
            </a:r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1981200"/>
            <a:ext cx="128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 smtClean="0">
                <a:solidFill>
                  <a:srgbClr val="FF0000"/>
                </a:solidFill>
              </a:rPr>
              <a:t>“Ебола”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1981200"/>
            <a:ext cx="1636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i="1" dirty="0" err="1" smtClean="0">
                <a:solidFill>
                  <a:srgbClr val="FF0000"/>
                </a:solidFill>
              </a:rPr>
              <a:t>“Марбург”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620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Оболонка </a:t>
            </a:r>
            <a:r>
              <a:rPr lang="uk-UA" sz="2400" i="1" dirty="0" smtClean="0">
                <a:solidFill>
                  <a:srgbClr val="00B0F0"/>
                </a:solidFill>
              </a:rPr>
              <a:t>простих вірусів </a:t>
            </a:r>
            <a:r>
              <a:rPr lang="uk-UA" sz="2400" dirty="0" smtClean="0"/>
              <a:t>складається з однотипних білкових утворень. Прості віруси мають різну форму – паличкоподібну,нитчасту, кулясту тощо.</a:t>
            </a:r>
            <a:endParaRPr lang="uk-UA" sz="24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52400" y="1"/>
            <a:ext cx="9144000" cy="28194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uk-UA" i="1" dirty="0" smtClean="0">
                <a:solidFill>
                  <a:srgbClr val="00B0F0"/>
                </a:solidFill>
              </a:rPr>
              <a:t>		Складні віруси </a:t>
            </a:r>
            <a:r>
              <a:rPr lang="uk-UA" dirty="0" smtClean="0"/>
              <a:t>вкриті додатковою мембраною, що складається з білків та ліпідів. Вона може містити сполуки, які слугують для розпізнавання специфічних рецепторів на мембрані клітини-хазяїна і прикріплення до неї вірусної частинки.</a:t>
            </a:r>
            <a:endParaRPr lang="ru-RU" dirty="0"/>
          </a:p>
        </p:txBody>
      </p:sp>
      <p:pic>
        <p:nvPicPr>
          <p:cNvPr id="5122" name="Picture 2" descr="D:\Танюша, школа\ПРЕДМЕТЫ\Биология\10 класс\Копия 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514600"/>
            <a:ext cx="4762500" cy="3904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04800" y="6248400"/>
            <a:ext cx="351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/>
              <a:t>Мікрофотографія аденовірусу</a:t>
            </a:r>
            <a:endParaRPr lang="ru-RU" i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7400"/>
            <a:ext cx="8991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66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Роль вірусів у природі та житті людини </a:t>
            </a:r>
            <a:endParaRPr lang="ru-RU" dirty="0">
              <a:solidFill>
                <a:srgbClr val="66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6200" y="914400"/>
            <a:ext cx="9220200" cy="26670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uk-UA" dirty="0" smtClean="0"/>
              <a:t>		Віруси поширені в природі повсюдно  й уражають усі групи живих організмів.</a:t>
            </a:r>
          </a:p>
          <a:p>
            <a:pPr algn="just">
              <a:buNone/>
            </a:pPr>
            <a:r>
              <a:rPr lang="uk-UA" dirty="0" smtClean="0"/>
              <a:t>		Віруси є збудниками небезпечних хвороб у тварин та людини. </a:t>
            </a:r>
          </a:p>
          <a:p>
            <a:pPr algn="just">
              <a:buNone/>
            </a:pPr>
            <a:r>
              <a:rPr lang="uk-UA" dirty="0" smtClean="0"/>
              <a:t>		До серйозних вірусних захворювань тварин можна віднести ящур великої рогатої худоби, рожисте запалення у свиней, чуму птахів і міксоматоз кролів.</a:t>
            </a:r>
            <a:endParaRPr lang="ru-RU" dirty="0"/>
          </a:p>
        </p:txBody>
      </p:sp>
      <p:pic>
        <p:nvPicPr>
          <p:cNvPr id="5" name="Picture 1" descr="C:\Users\Денис\Desktop\980_1234960548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581400"/>
            <a:ext cx="3883844" cy="2743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50800">
            <a:contourClr>
              <a:schemeClr val="accent1">
                <a:lumMod val="75000"/>
              </a:schemeClr>
            </a:contourClr>
          </a:sp3d>
        </p:spPr>
      </p:pic>
      <p:pic>
        <p:nvPicPr>
          <p:cNvPr id="7" name="Picture 2" descr="C:\Users\Денис\Desktop\633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038600"/>
            <a:ext cx="3463636" cy="2590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50800">
            <a:contourClr>
              <a:schemeClr val="accent1">
                <a:lumMod val="40000"/>
                <a:lumOff val="60000"/>
              </a:schemeClr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91859E-6 L 3.33333E-6 -0.27753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04800" y="0"/>
            <a:ext cx="9448800" cy="23622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uk-UA" dirty="0" smtClean="0"/>
              <a:t>		У житті людини віруси відіграють переважно негативну роль. Вони спричиняють багато захворювань людини, свійських тварин і культурних рослин. У людини віруси вражають органи дихання(грип), травлення (гастроентерити, гепатити), нервову(</a:t>
            </a:r>
            <a:r>
              <a:rPr lang="uk-UA" dirty="0" err="1" smtClean="0"/>
              <a:t>поліоміеліти</a:t>
            </a:r>
            <a:r>
              <a:rPr lang="uk-UA" dirty="0" smtClean="0"/>
              <a:t>,сказ) систему, шкіру і слизові оболонки (віспа,жовта пропасниця), пригнічують імунні реакції(СНІД). </a:t>
            </a:r>
            <a:endParaRPr lang="ru-RU" dirty="0"/>
          </a:p>
        </p:txBody>
      </p:sp>
      <p:pic>
        <p:nvPicPr>
          <p:cNvPr id="7172" name="Picture 4" descr="D:\Танюша, школа\ПРЕДМЕТЫ\Биология\10 класс\Копия 1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2667000" cy="2338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3" name="Picture 5" descr="D:\Танюша, школа\ПРЕДМЕТЫ\Биология\10 класс\Копия 1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572000"/>
            <a:ext cx="2667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5" name="Picture 7" descr="D:\Танюша, школа\ПРЕДМЕТЫ\Биология\10 класс\Копия 13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8688" y="2286000"/>
            <a:ext cx="2715312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6" name="Picture 8" descr="D:\Танюша, школа\ПРЕДМЕТЫ\Биология\10 класс\Копия 14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638611"/>
            <a:ext cx="2538890" cy="2219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4" name="Picture 6" descr="D:\Танюша, школа\ПРЕДМЕТЫ\Биология\10 класс\Копия 12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2895600"/>
            <a:ext cx="2626842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8915400" cy="1676399"/>
          </a:xfrm>
        </p:spPr>
        <p:txBody>
          <a:bodyPr/>
          <a:lstStyle/>
          <a:p>
            <a:pPr algn="just">
              <a:buNone/>
            </a:pPr>
            <a:r>
              <a:rPr lang="uk-UA" dirty="0" smtClean="0"/>
              <a:t>		Віруси є збудниками небезпечних захворювань культурних рослин – мозаїчність, плямистість, відмирання органів, пухлини.</a:t>
            </a:r>
            <a:endParaRPr lang="ru-RU" dirty="0"/>
          </a:p>
        </p:txBody>
      </p:sp>
      <p:pic>
        <p:nvPicPr>
          <p:cNvPr id="8195" name="Picture 3" descr="D:\Танюша, школа\ПРЕДМЕТЫ\Биология\10 класс\Копия 1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4549203" cy="3657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196" name="Picture 4" descr="D:\Танюша, школа\ПРЕДМЕТЫ\Биология\10 класс\Копия 17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4071" y="2971800"/>
            <a:ext cx="4589929" cy="3657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437</TotalTime>
  <Words>213</Words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Віруси </vt:lpstr>
      <vt:lpstr>Слайд 2</vt:lpstr>
      <vt:lpstr>Слайд 3</vt:lpstr>
      <vt:lpstr>Будова віруса </vt:lpstr>
      <vt:lpstr>Слайд 5</vt:lpstr>
      <vt:lpstr>Слайд 6</vt:lpstr>
      <vt:lpstr>Роль вірусів у природі та житті людини 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Віруси. Бактерії. Пріони</dc:title>
  <dc:creator>Саша</dc:creator>
  <cp:lastModifiedBy>Саша</cp:lastModifiedBy>
  <cp:revision>84</cp:revision>
  <dcterms:modified xsi:type="dcterms:W3CDTF">2014-03-11T15:06:08Z</dcterms:modified>
</cp:coreProperties>
</file>