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0" y="2708476"/>
            <a:ext cx="3672407" cy="1702160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/>
              <a:t>Ембріональний</a:t>
            </a:r>
            <a:r>
              <a:rPr lang="ru-RU" b="1" dirty="0"/>
              <a:t> </a:t>
            </a:r>
            <a:r>
              <a:rPr lang="ru-RU" b="1" dirty="0" err="1" smtClean="0"/>
              <a:t>етап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395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556792"/>
            <a:ext cx="7065233" cy="4491861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sz="2800" dirty="0" smtClean="0"/>
              <a:t>На </a:t>
            </a:r>
            <a:r>
              <a:rPr lang="ru-RU" sz="2800" dirty="0" err="1" smtClean="0"/>
              <a:t>останньому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етапі</a:t>
            </a:r>
            <a:r>
              <a:rPr lang="ru-RU" sz="2800" dirty="0" smtClean="0"/>
              <a:t> </a:t>
            </a:r>
            <a:r>
              <a:rPr lang="ru-RU" sz="2800" dirty="0" err="1" smtClean="0"/>
              <a:t>дозрівання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насіння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втрачає</a:t>
            </a:r>
            <a:r>
              <a:rPr lang="ru-RU" sz="2800" dirty="0" smtClean="0"/>
              <a:t> </a:t>
            </a:r>
            <a:r>
              <a:rPr lang="ru-RU" sz="2800" dirty="0" err="1" smtClean="0"/>
              <a:t>значну</a:t>
            </a:r>
            <a:r>
              <a:rPr lang="ru-RU" sz="2800" dirty="0" smtClean="0"/>
              <a:t> </a:t>
            </a:r>
            <a:r>
              <a:rPr lang="ru-RU" sz="2800" dirty="0" err="1" smtClean="0"/>
              <a:t>кількість</a:t>
            </a:r>
            <a:r>
              <a:rPr lang="ru-RU" sz="2800" dirty="0" smtClean="0"/>
              <a:t> води й у </a:t>
            </a:r>
            <a:r>
              <a:rPr lang="ru-RU" sz="2800" dirty="0" err="1" smtClean="0"/>
              <a:t>більшості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видів</a:t>
            </a:r>
            <a:r>
              <a:rPr lang="ru-RU" sz="2800" dirty="0" smtClean="0"/>
              <a:t> </a:t>
            </a:r>
            <a:r>
              <a:rPr lang="ru-RU" sz="2800" dirty="0" err="1" smtClean="0"/>
              <a:t>середньої</a:t>
            </a:r>
            <a:r>
              <a:rPr lang="ru-RU" sz="2800" dirty="0" smtClean="0"/>
              <a:t> </a:t>
            </a:r>
            <a:r>
              <a:rPr lang="ru-RU" sz="2800" dirty="0" err="1" smtClean="0"/>
              <a:t>смуги</a:t>
            </a:r>
            <a:r>
              <a:rPr lang="ru-RU" sz="2800" dirty="0" smtClean="0"/>
              <a:t> переходить до стану </a:t>
            </a:r>
            <a:r>
              <a:rPr lang="ru-RU" sz="2800" dirty="0" err="1" smtClean="0"/>
              <a:t>спокою</a:t>
            </a:r>
            <a:r>
              <a:rPr lang="ru-RU" sz="2800" dirty="0" smtClean="0"/>
              <a:t>. </a:t>
            </a:r>
            <a:r>
              <a:rPr lang="ru-RU" sz="2800" dirty="0" err="1" smtClean="0"/>
              <a:t>Цей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перехід</a:t>
            </a:r>
            <a:r>
              <a:rPr lang="ru-RU" sz="2800" dirty="0" smtClean="0"/>
              <a:t> </a:t>
            </a:r>
            <a:r>
              <a:rPr lang="ru-RU" sz="2800" dirty="0" err="1" smtClean="0"/>
              <a:t>пов’язаний</a:t>
            </a:r>
            <a:r>
              <a:rPr lang="ru-RU" sz="2800" dirty="0" smtClean="0"/>
              <a:t> </a:t>
            </a:r>
            <a:r>
              <a:rPr lang="ru-RU" sz="2800" dirty="0" err="1" smtClean="0"/>
              <a:t>із</a:t>
            </a:r>
            <a:r>
              <a:rPr lang="ru-RU" sz="2800" dirty="0" smtClean="0"/>
              <a:t> </a:t>
            </a:r>
            <a:r>
              <a:rPr lang="ru-RU" sz="2800" dirty="0" err="1" smtClean="0"/>
              <a:t>зменшенням</a:t>
            </a:r>
            <a:r>
              <a:rPr lang="ru-RU" sz="2800" dirty="0" smtClean="0"/>
              <a:t> у тканинах </a:t>
            </a:r>
            <a:r>
              <a:rPr lang="ru-RU" sz="2800" dirty="0" err="1" smtClean="0"/>
              <a:t>вільних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ауксинів</a:t>
            </a:r>
            <a:r>
              <a:rPr lang="ru-RU" sz="2800" dirty="0" smtClean="0"/>
              <a:t>, </a:t>
            </a:r>
            <a:r>
              <a:rPr lang="ru-RU" sz="2800" dirty="0" err="1" smtClean="0"/>
              <a:t>цитокінінів</a:t>
            </a:r>
            <a:r>
              <a:rPr lang="ru-RU" sz="2800" dirty="0" smtClean="0"/>
              <a:t>, </a:t>
            </a:r>
            <a:r>
              <a:rPr lang="ru-RU" sz="2800" dirty="0" err="1" smtClean="0"/>
              <a:t>гіберелінів</a:t>
            </a:r>
            <a:r>
              <a:rPr lang="ru-RU" sz="2800" dirty="0" smtClean="0"/>
              <a:t> та </a:t>
            </a:r>
            <a:r>
              <a:rPr lang="ru-RU" sz="2800" dirty="0" err="1" smtClean="0"/>
              <a:t>збільшенням</a:t>
            </a:r>
            <a:r>
              <a:rPr lang="ru-RU" sz="2800" dirty="0" smtClean="0"/>
              <a:t> </a:t>
            </a:r>
            <a:r>
              <a:rPr lang="ru-RU" sz="2800" dirty="0" err="1" smtClean="0"/>
              <a:t>умісту</a:t>
            </a:r>
            <a:r>
              <a:rPr lang="ru-RU" sz="2800" dirty="0" smtClean="0"/>
              <a:t> АБК.</a:t>
            </a:r>
          </a:p>
          <a:p>
            <a:pPr algn="ctr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3725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024744" cy="1143000"/>
          </a:xfrm>
        </p:spPr>
        <p:txBody>
          <a:bodyPr/>
          <a:lstStyle/>
          <a:p>
            <a:pPr algn="ctr"/>
            <a:r>
              <a:rPr lang="ru-RU" dirty="0"/>
              <a:t>Онтогенез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556792"/>
            <a:ext cx="7848872" cy="4752528"/>
          </a:xfrm>
        </p:spPr>
        <p:txBody>
          <a:bodyPr>
            <a:noAutofit/>
          </a:bodyPr>
          <a:lstStyle/>
          <a:p>
            <a:pPr marL="68580" indent="0" algn="ctr">
              <a:buNone/>
            </a:pPr>
            <a:r>
              <a:rPr lang="ru-RU" sz="3200" dirty="0" smtClean="0"/>
              <a:t>– </a:t>
            </a:r>
            <a:r>
              <a:rPr lang="ru-RU" sz="3200" dirty="0" err="1"/>
              <a:t>індивідуальний</a:t>
            </a:r>
            <a:r>
              <a:rPr lang="ru-RU" sz="3200" dirty="0"/>
              <a:t> </a:t>
            </a:r>
            <a:r>
              <a:rPr lang="ru-RU" sz="3200" dirty="0" err="1"/>
              <a:t>розвиток</a:t>
            </a:r>
            <a:r>
              <a:rPr lang="ru-RU" sz="3200" dirty="0"/>
              <a:t> </a:t>
            </a:r>
            <a:r>
              <a:rPr lang="ru-RU" sz="3200" dirty="0" err="1"/>
              <a:t>організму</a:t>
            </a:r>
            <a:r>
              <a:rPr lang="ru-RU" sz="3200" dirty="0"/>
              <a:t> </a:t>
            </a:r>
            <a:r>
              <a:rPr lang="ru-RU" sz="3200" dirty="0" err="1"/>
              <a:t>від</a:t>
            </a:r>
            <a:r>
              <a:rPr lang="ru-RU" sz="3200" dirty="0"/>
              <a:t> </a:t>
            </a:r>
            <a:r>
              <a:rPr lang="ru-RU" sz="3200" dirty="0" err="1"/>
              <a:t>зиготи</a:t>
            </a:r>
            <a:r>
              <a:rPr lang="ru-RU" sz="3200" dirty="0"/>
              <a:t> (</a:t>
            </a:r>
            <a:r>
              <a:rPr lang="ru-RU" sz="3200" dirty="0" err="1"/>
              <a:t>або</a:t>
            </a:r>
            <a:r>
              <a:rPr lang="ru-RU" sz="3200" dirty="0"/>
              <a:t> вегетативного зачатка) до </a:t>
            </a:r>
            <a:r>
              <a:rPr lang="ru-RU" sz="3200" dirty="0" err="1"/>
              <a:t>природної</a:t>
            </a:r>
            <a:r>
              <a:rPr lang="ru-RU" sz="3200" dirty="0"/>
              <a:t> </a:t>
            </a:r>
            <a:r>
              <a:rPr lang="ru-RU" sz="3200" dirty="0" err="1"/>
              <a:t>смерті</a:t>
            </a:r>
            <a:r>
              <a:rPr lang="ru-RU" sz="3200" dirty="0"/>
              <a:t>. В </a:t>
            </a:r>
            <a:r>
              <a:rPr lang="ru-RU" sz="3200" dirty="0" err="1"/>
              <a:t>ході</a:t>
            </a:r>
            <a:r>
              <a:rPr lang="ru-RU" sz="3200" dirty="0"/>
              <a:t> онтогенезу </a:t>
            </a:r>
            <a:r>
              <a:rPr lang="ru-RU" sz="3200" dirty="0" err="1"/>
              <a:t>реалізується</a:t>
            </a:r>
            <a:r>
              <a:rPr lang="ru-RU" sz="3200" dirty="0"/>
              <a:t> </a:t>
            </a:r>
            <a:r>
              <a:rPr lang="ru-RU" sz="3200" dirty="0" err="1"/>
              <a:t>спадкова</a:t>
            </a:r>
            <a:r>
              <a:rPr lang="ru-RU" sz="3200" dirty="0"/>
              <a:t> </a:t>
            </a:r>
            <a:r>
              <a:rPr lang="ru-RU" sz="3200" dirty="0" err="1"/>
              <a:t>інформація</a:t>
            </a:r>
            <a:r>
              <a:rPr lang="ru-RU" sz="3200" dirty="0"/>
              <a:t> </a:t>
            </a:r>
            <a:r>
              <a:rPr lang="ru-RU" sz="3200" dirty="0" err="1"/>
              <a:t>організму</a:t>
            </a:r>
            <a:r>
              <a:rPr lang="ru-RU" sz="3200" dirty="0"/>
              <a:t> (генотип) у </a:t>
            </a:r>
            <a:r>
              <a:rPr lang="ru-RU" sz="3200" dirty="0" err="1"/>
              <a:t>конкретних</a:t>
            </a:r>
            <a:r>
              <a:rPr lang="ru-RU" sz="3200" dirty="0"/>
              <a:t> </a:t>
            </a:r>
            <a:r>
              <a:rPr lang="ru-RU" sz="3200" dirty="0" err="1"/>
              <a:t>умовах</a:t>
            </a:r>
            <a:r>
              <a:rPr lang="ru-RU" sz="3200" dirty="0"/>
              <a:t> </a:t>
            </a:r>
            <a:r>
              <a:rPr lang="ru-RU" sz="3200" dirty="0" err="1"/>
              <a:t>оточуючого</a:t>
            </a:r>
            <a:r>
              <a:rPr lang="ru-RU" sz="3200" dirty="0"/>
              <a:t> </a:t>
            </a:r>
            <a:r>
              <a:rPr lang="ru-RU" sz="3200" dirty="0" err="1"/>
              <a:t>середовища</a:t>
            </a:r>
            <a:r>
              <a:rPr lang="ru-RU" sz="3200" dirty="0"/>
              <a:t>, в </a:t>
            </a:r>
            <a:r>
              <a:rPr lang="ru-RU" sz="3200" dirty="0" err="1"/>
              <a:t>результаті</a:t>
            </a:r>
            <a:r>
              <a:rPr lang="ru-RU" sz="3200" dirty="0"/>
              <a:t> </a:t>
            </a:r>
            <a:r>
              <a:rPr lang="ru-RU" sz="3200" dirty="0" err="1"/>
              <a:t>чого</a:t>
            </a:r>
            <a:r>
              <a:rPr lang="ru-RU" sz="3200" dirty="0"/>
              <a:t> </a:t>
            </a:r>
            <a:r>
              <a:rPr lang="ru-RU" sz="3200" dirty="0" err="1"/>
              <a:t>формується</a:t>
            </a:r>
            <a:r>
              <a:rPr lang="ru-RU" sz="3200" dirty="0"/>
              <a:t> фенотип – </a:t>
            </a:r>
            <a:r>
              <a:rPr lang="ru-RU" sz="3200" dirty="0" err="1"/>
              <a:t>сукупність</a:t>
            </a:r>
            <a:r>
              <a:rPr lang="ru-RU" sz="3200" dirty="0"/>
              <a:t> </a:t>
            </a:r>
            <a:r>
              <a:rPr lang="ru-RU" sz="3200" dirty="0" err="1"/>
              <a:t>усіх</a:t>
            </a:r>
            <a:r>
              <a:rPr lang="ru-RU" sz="3200" dirty="0"/>
              <a:t> </a:t>
            </a:r>
            <a:r>
              <a:rPr lang="ru-RU" sz="3200" dirty="0" err="1"/>
              <a:t>ознак</a:t>
            </a:r>
            <a:r>
              <a:rPr lang="ru-RU" sz="3200" dirty="0"/>
              <a:t> і </a:t>
            </a:r>
            <a:r>
              <a:rPr lang="ru-RU" sz="3200" dirty="0" err="1"/>
              <a:t>властивостей</a:t>
            </a:r>
            <a:r>
              <a:rPr lang="ru-RU" sz="3200" dirty="0"/>
              <a:t> </a:t>
            </a:r>
            <a:r>
              <a:rPr lang="ru-RU" sz="3200" dirty="0" err="1"/>
              <a:t>індивідуального</a:t>
            </a:r>
            <a:r>
              <a:rPr lang="ru-RU" sz="3200" dirty="0"/>
              <a:t> </a:t>
            </a:r>
            <a:r>
              <a:rPr lang="ru-RU" sz="3200" dirty="0" err="1"/>
              <a:t>організму</a:t>
            </a:r>
            <a:r>
              <a:rPr lang="ru-RU" sz="3200" dirty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54381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err="1"/>
              <a:t>Розвиток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sz="3600" dirty="0" err="1"/>
              <a:t>це</a:t>
            </a:r>
            <a:r>
              <a:rPr lang="ru-RU" sz="3600" dirty="0"/>
              <a:t> </a:t>
            </a:r>
            <a:r>
              <a:rPr lang="ru-RU" sz="3600" dirty="0" err="1"/>
              <a:t>якісні</a:t>
            </a:r>
            <a:r>
              <a:rPr lang="ru-RU" sz="3600" dirty="0"/>
              <a:t> </a:t>
            </a:r>
            <a:r>
              <a:rPr lang="ru-RU" sz="3600" dirty="0" err="1"/>
              <a:t>зміни</a:t>
            </a:r>
            <a:r>
              <a:rPr lang="ru-RU" sz="3600" dirty="0"/>
              <a:t> в </a:t>
            </a:r>
            <a:r>
              <a:rPr lang="ru-RU" sz="3600" dirty="0" err="1"/>
              <a:t>структурі</a:t>
            </a:r>
            <a:r>
              <a:rPr lang="ru-RU" sz="3600" dirty="0"/>
              <a:t> і </a:t>
            </a:r>
            <a:r>
              <a:rPr lang="ru-RU" sz="3600" dirty="0" err="1"/>
              <a:t>функціональній</a:t>
            </a:r>
            <a:r>
              <a:rPr lang="ru-RU" sz="3600" dirty="0"/>
              <a:t> </a:t>
            </a:r>
            <a:r>
              <a:rPr lang="ru-RU" sz="3600" dirty="0" err="1"/>
              <a:t>активності</a:t>
            </a:r>
            <a:r>
              <a:rPr lang="ru-RU" sz="3600" dirty="0"/>
              <a:t> </a:t>
            </a:r>
            <a:r>
              <a:rPr lang="ru-RU" sz="3600" dirty="0" err="1"/>
              <a:t>рослин</a:t>
            </a:r>
            <a:r>
              <a:rPr lang="ru-RU" sz="3600" dirty="0"/>
              <a:t> і </a:t>
            </a:r>
            <a:r>
              <a:rPr lang="ru-RU" sz="3600" dirty="0" err="1"/>
              <a:t>їх</a:t>
            </a:r>
            <a:r>
              <a:rPr lang="ru-RU" sz="3600" dirty="0"/>
              <a:t> </a:t>
            </a:r>
            <a:r>
              <a:rPr lang="ru-RU" sz="3600" dirty="0" err="1"/>
              <a:t>частин</a:t>
            </a:r>
            <a:r>
              <a:rPr lang="ru-RU" sz="3600" dirty="0"/>
              <a:t> у </a:t>
            </a:r>
            <a:r>
              <a:rPr lang="ru-RU" sz="3600" dirty="0" err="1"/>
              <a:t>процесі</a:t>
            </a:r>
            <a:r>
              <a:rPr lang="ru-RU" sz="3600" dirty="0"/>
              <a:t> онтогенезу. В </a:t>
            </a:r>
            <a:r>
              <a:rPr lang="ru-RU" sz="3600" dirty="0" err="1"/>
              <a:t>поняття</a:t>
            </a:r>
            <a:r>
              <a:rPr lang="ru-RU" sz="3600" dirty="0"/>
              <a:t> “</a:t>
            </a:r>
            <a:r>
              <a:rPr lang="ru-RU" sz="3600" dirty="0" err="1"/>
              <a:t>розвиток</a:t>
            </a:r>
            <a:r>
              <a:rPr lang="ru-RU" sz="3600" dirty="0"/>
              <a:t>” </a:t>
            </a:r>
            <a:r>
              <a:rPr lang="ru-RU" sz="3600" dirty="0" err="1"/>
              <a:t>входять</a:t>
            </a:r>
            <a:r>
              <a:rPr lang="ru-RU" sz="3600" dirty="0"/>
              <a:t> </a:t>
            </a:r>
            <a:r>
              <a:rPr lang="ru-RU" sz="3600" dirty="0" err="1"/>
              <a:t>також</a:t>
            </a:r>
            <a:r>
              <a:rPr lang="ru-RU" sz="3600" dirty="0"/>
              <a:t> і </a:t>
            </a:r>
            <a:r>
              <a:rPr lang="ru-RU" sz="3600" dirty="0" err="1"/>
              <a:t>вікові</a:t>
            </a:r>
            <a:r>
              <a:rPr lang="ru-RU" sz="3600" dirty="0"/>
              <a:t> </a:t>
            </a:r>
            <a:r>
              <a:rPr lang="ru-RU" sz="3600" dirty="0" err="1"/>
              <a:t>зміни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30649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/>
              <a:t>Етапи</a:t>
            </a:r>
            <a:r>
              <a:rPr lang="ru-RU" b="1" dirty="0"/>
              <a:t> онтогенезу </a:t>
            </a:r>
            <a:r>
              <a:rPr lang="ru-RU" b="1" dirty="0" err="1"/>
              <a:t>вищих</a:t>
            </a:r>
            <a:r>
              <a:rPr lang="ru-RU" b="1" dirty="0"/>
              <a:t> </a:t>
            </a:r>
            <a:r>
              <a:rPr lang="ru-RU" b="1" dirty="0" err="1"/>
              <a:t>рослин</a:t>
            </a:r>
            <a:r>
              <a:rPr lang="ru-RU" b="1" dirty="0"/>
              <a:t>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988840"/>
            <a:ext cx="7065233" cy="3843789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sz="3200" dirty="0" err="1"/>
              <a:t>Розвиток</a:t>
            </a:r>
            <a:r>
              <a:rPr lang="ru-RU" sz="3200" dirty="0"/>
              <a:t> </a:t>
            </a:r>
            <a:r>
              <a:rPr lang="ru-RU" sz="3200" dirty="0" err="1"/>
              <a:t>вищих</a:t>
            </a:r>
            <a:r>
              <a:rPr lang="ru-RU" sz="3200" dirty="0"/>
              <a:t> </a:t>
            </a:r>
            <a:r>
              <a:rPr lang="ru-RU" sz="3200" dirty="0" err="1"/>
              <a:t>рослин</a:t>
            </a:r>
            <a:r>
              <a:rPr lang="ru-RU" sz="3200" dirty="0"/>
              <a:t> </a:t>
            </a:r>
            <a:r>
              <a:rPr lang="ru-RU" sz="3200" dirty="0" err="1"/>
              <a:t>поділяють</a:t>
            </a:r>
            <a:r>
              <a:rPr lang="ru-RU" sz="3200" dirty="0"/>
              <a:t> на </a:t>
            </a:r>
            <a:r>
              <a:rPr lang="ru-RU" sz="3200" dirty="0" err="1"/>
              <a:t>чотири</a:t>
            </a:r>
            <a:r>
              <a:rPr lang="ru-RU" sz="3200" dirty="0"/>
              <a:t> </a:t>
            </a:r>
            <a:r>
              <a:rPr lang="ru-RU" sz="3200" dirty="0" err="1"/>
              <a:t>етапи</a:t>
            </a:r>
            <a:r>
              <a:rPr lang="ru-RU" sz="3200" dirty="0"/>
              <a:t>: </a:t>
            </a:r>
            <a:endParaRPr lang="ru-RU" sz="3200" dirty="0" smtClean="0"/>
          </a:p>
          <a:p>
            <a:pPr marL="525780" indent="-457200">
              <a:buAutoNum type="arabicParenR"/>
            </a:pPr>
            <a:r>
              <a:rPr lang="ru-RU" sz="3200" dirty="0" err="1" smtClean="0"/>
              <a:t>ембріональний</a:t>
            </a:r>
            <a:r>
              <a:rPr lang="ru-RU" sz="3200" dirty="0"/>
              <a:t>; </a:t>
            </a:r>
            <a:endParaRPr lang="ru-RU" sz="3200" dirty="0" smtClean="0"/>
          </a:p>
          <a:p>
            <a:pPr marL="525780" indent="-457200">
              <a:buAutoNum type="arabicParenR"/>
            </a:pPr>
            <a:r>
              <a:rPr lang="ru-RU" sz="3200" dirty="0" smtClean="0"/>
              <a:t> </a:t>
            </a:r>
            <a:r>
              <a:rPr lang="ru-RU" sz="3200" dirty="0" err="1"/>
              <a:t>ювенільний</a:t>
            </a:r>
            <a:r>
              <a:rPr lang="ru-RU" sz="3200" dirty="0"/>
              <a:t>; </a:t>
            </a:r>
            <a:endParaRPr lang="ru-RU" sz="3200" dirty="0" smtClean="0"/>
          </a:p>
          <a:p>
            <a:pPr marL="525780" indent="-457200">
              <a:buAutoNum type="arabicParenR"/>
            </a:pPr>
            <a:r>
              <a:rPr lang="ru-RU" sz="3200" dirty="0" err="1" smtClean="0"/>
              <a:t>репродуктивний</a:t>
            </a:r>
            <a:r>
              <a:rPr lang="ru-RU" sz="3200" dirty="0"/>
              <a:t>; </a:t>
            </a:r>
            <a:endParaRPr lang="ru-RU" sz="3200" dirty="0" smtClean="0"/>
          </a:p>
          <a:p>
            <a:pPr marL="525780" indent="-457200">
              <a:buAutoNum type="arabicParenR"/>
            </a:pPr>
            <a:r>
              <a:rPr lang="ru-RU" sz="3200" dirty="0" smtClean="0"/>
              <a:t> </a:t>
            </a:r>
            <a:r>
              <a:rPr lang="ru-RU" sz="3200" dirty="0" err="1"/>
              <a:t>старість</a:t>
            </a:r>
            <a:r>
              <a:rPr lang="ru-RU" sz="3200" dirty="0"/>
              <a:t>.</a:t>
            </a:r>
          </a:p>
          <a:p>
            <a:pPr marL="6858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9397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/>
              <a:t>Ембріональний</a:t>
            </a:r>
            <a:r>
              <a:rPr lang="ru-RU" b="1" dirty="0"/>
              <a:t> </a:t>
            </a:r>
            <a:r>
              <a:rPr lang="ru-RU" b="1" dirty="0" err="1" smtClean="0"/>
              <a:t>етап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772816"/>
            <a:ext cx="7848872" cy="4536504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dirty="0" err="1"/>
              <a:t>Ембріональний</a:t>
            </a:r>
            <a:r>
              <a:rPr lang="ru-RU" dirty="0"/>
              <a:t> </a:t>
            </a:r>
            <a:r>
              <a:rPr lang="ru-RU" dirty="0" err="1"/>
              <a:t>етап</a:t>
            </a:r>
            <a:r>
              <a:rPr lang="ru-RU" dirty="0"/>
              <a:t> онтогенезу </a:t>
            </a:r>
            <a:r>
              <a:rPr lang="ru-RU" dirty="0" err="1"/>
              <a:t>насіннєвих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 </a:t>
            </a:r>
            <a:r>
              <a:rPr lang="ru-RU" dirty="0" err="1"/>
              <a:t>охоплює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зародка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зиготи</a:t>
            </a:r>
            <a:r>
              <a:rPr lang="ru-RU" dirty="0"/>
              <a:t> до </a:t>
            </a:r>
            <a:r>
              <a:rPr lang="ru-RU" dirty="0" err="1"/>
              <a:t>зрілої</a:t>
            </a:r>
            <a:r>
              <a:rPr lang="ru-RU" dirty="0"/>
              <a:t> </a:t>
            </a:r>
            <a:r>
              <a:rPr lang="ru-RU" dirty="0" err="1"/>
              <a:t>насінини</a:t>
            </a:r>
            <a:r>
              <a:rPr lang="ru-RU" dirty="0"/>
              <a:t>. Зигота </a:t>
            </a:r>
            <a:r>
              <a:rPr lang="ru-RU" dirty="0" err="1"/>
              <a:t>утворюється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злиття</a:t>
            </a:r>
            <a:r>
              <a:rPr lang="ru-RU" dirty="0"/>
              <a:t> </a:t>
            </a:r>
            <a:r>
              <a:rPr lang="ru-RU" dirty="0" err="1"/>
              <a:t>спермію</a:t>
            </a:r>
            <a:r>
              <a:rPr lang="ru-RU" dirty="0"/>
              <a:t> </a:t>
            </a:r>
            <a:r>
              <a:rPr lang="ru-RU" dirty="0" err="1"/>
              <a:t>пилкової</a:t>
            </a:r>
            <a:r>
              <a:rPr lang="ru-RU" dirty="0"/>
              <a:t> трубки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/>
              <a:t>яйцеклітиною</a:t>
            </a:r>
            <a:r>
              <a:rPr lang="ru-RU" dirty="0"/>
              <a:t> </a:t>
            </a:r>
            <a:r>
              <a:rPr lang="ru-RU" dirty="0" err="1"/>
              <a:t>зародкового</a:t>
            </a:r>
            <a:r>
              <a:rPr lang="ru-RU" dirty="0"/>
              <a:t> </a:t>
            </a:r>
            <a:r>
              <a:rPr lang="ru-RU" dirty="0" err="1" smtClean="0"/>
              <a:t>мішка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440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764704"/>
            <a:ext cx="7704856" cy="5544616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sz="2800" dirty="0"/>
              <a:t>При </a:t>
            </a:r>
            <a:r>
              <a:rPr lang="ru-RU" sz="2800" dirty="0" err="1"/>
              <a:t>першому</a:t>
            </a:r>
            <a:r>
              <a:rPr lang="ru-RU" sz="2800" dirty="0"/>
              <a:t> </a:t>
            </a:r>
            <a:r>
              <a:rPr lang="ru-RU" sz="2800" dirty="0" err="1"/>
              <a:t>поділі</a:t>
            </a:r>
            <a:r>
              <a:rPr lang="ru-RU" sz="2800" dirty="0"/>
              <a:t> </a:t>
            </a:r>
            <a:r>
              <a:rPr lang="ru-RU" sz="2800" dirty="0" err="1"/>
              <a:t>зиготи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відбувається</a:t>
            </a:r>
            <a:r>
              <a:rPr lang="ru-RU" sz="2800" dirty="0"/>
              <a:t> перпендикулярно до </a:t>
            </a:r>
            <a:r>
              <a:rPr lang="ru-RU" sz="2800" dirty="0" err="1"/>
              <a:t>осі</a:t>
            </a:r>
            <a:r>
              <a:rPr lang="ru-RU" sz="2800" dirty="0"/>
              <a:t> </a:t>
            </a:r>
            <a:r>
              <a:rPr lang="ru-RU" sz="2800" dirty="0" err="1"/>
              <a:t>її</a:t>
            </a:r>
            <a:r>
              <a:rPr lang="ru-RU" sz="2800" dirty="0"/>
              <a:t> </a:t>
            </a:r>
            <a:r>
              <a:rPr lang="ru-RU" sz="2800" dirty="0" err="1"/>
              <a:t>поляризації</a:t>
            </a:r>
            <a:r>
              <a:rPr lang="ru-RU" sz="2800" dirty="0"/>
              <a:t>, </a:t>
            </a:r>
            <a:r>
              <a:rPr lang="ru-RU" sz="2800" dirty="0" err="1"/>
              <a:t>дочірня</a:t>
            </a:r>
            <a:r>
              <a:rPr lang="ru-RU" sz="2800" dirty="0"/>
              <a:t> </a:t>
            </a:r>
            <a:r>
              <a:rPr lang="ru-RU" sz="2800" dirty="0" err="1"/>
              <a:t>клітина</a:t>
            </a:r>
            <a:r>
              <a:rPr lang="ru-RU" sz="2800" dirty="0"/>
              <a:t>, </a:t>
            </a:r>
            <a:r>
              <a:rPr lang="ru-RU" sz="2800" dirty="0" err="1"/>
              <a:t>повернена</a:t>
            </a:r>
            <a:r>
              <a:rPr lang="ru-RU" sz="2800" dirty="0"/>
              <a:t> до </a:t>
            </a:r>
            <a:r>
              <a:rPr lang="ru-RU" sz="2800" dirty="0" err="1"/>
              <a:t>мікропіле</a:t>
            </a:r>
            <a:r>
              <a:rPr lang="ru-RU" sz="2800" dirty="0"/>
              <a:t>, </a:t>
            </a:r>
            <a:r>
              <a:rPr lang="ru-RU" sz="2800" dirty="0" err="1"/>
              <a:t>значно</a:t>
            </a:r>
            <a:r>
              <a:rPr lang="ru-RU" sz="2800" dirty="0"/>
              <a:t> </a:t>
            </a:r>
            <a:r>
              <a:rPr lang="ru-RU" sz="2800" dirty="0" err="1"/>
              <a:t>крупніша</a:t>
            </a:r>
            <a:r>
              <a:rPr lang="ru-RU" sz="2800" dirty="0"/>
              <a:t> і при </a:t>
            </a:r>
            <a:r>
              <a:rPr lang="ru-RU" sz="2800" dirty="0" err="1"/>
              <a:t>подальшому</a:t>
            </a:r>
            <a:r>
              <a:rPr lang="ru-RU" sz="2800" dirty="0"/>
              <a:t> </a:t>
            </a:r>
            <a:r>
              <a:rPr lang="ru-RU" sz="2800" dirty="0" err="1"/>
              <a:t>поділі</a:t>
            </a:r>
            <a:r>
              <a:rPr lang="ru-RU" sz="2800" dirty="0"/>
              <a:t> </a:t>
            </a:r>
            <a:r>
              <a:rPr lang="ru-RU" sz="2800" dirty="0" err="1"/>
              <a:t>утворює</a:t>
            </a:r>
            <a:r>
              <a:rPr lang="ru-RU" sz="2800" dirty="0"/>
              <a:t> </a:t>
            </a:r>
            <a:r>
              <a:rPr lang="ru-RU" sz="2800" dirty="0" err="1"/>
              <a:t>однорядну</a:t>
            </a:r>
            <a:r>
              <a:rPr lang="ru-RU" sz="2800" dirty="0"/>
              <a:t> нитку </a:t>
            </a:r>
            <a:r>
              <a:rPr lang="ru-RU" sz="2800" dirty="0" err="1"/>
              <a:t>клітин</a:t>
            </a:r>
            <a:r>
              <a:rPr lang="ru-RU" sz="2800" dirty="0"/>
              <a:t> - </a:t>
            </a:r>
            <a:r>
              <a:rPr lang="ru-RU" sz="2800" dirty="0" err="1"/>
              <a:t>суспензор</a:t>
            </a:r>
            <a:r>
              <a:rPr lang="ru-RU" sz="2800" dirty="0"/>
              <a:t> (</a:t>
            </a:r>
            <a:r>
              <a:rPr lang="ru-RU" sz="2800" dirty="0" err="1"/>
              <a:t>підвісок</a:t>
            </a:r>
            <a:r>
              <a:rPr lang="ru-RU" sz="2800" dirty="0"/>
              <a:t>). </a:t>
            </a:r>
            <a:r>
              <a:rPr lang="ru-RU" sz="2800" dirty="0" err="1"/>
              <a:t>Він</a:t>
            </a:r>
            <a:r>
              <a:rPr lang="ru-RU" sz="2800" dirty="0"/>
              <a:t> </a:t>
            </a:r>
            <a:r>
              <a:rPr lang="ru-RU" sz="2800" dirty="0" err="1"/>
              <a:t>виконує</a:t>
            </a:r>
            <a:r>
              <a:rPr lang="ru-RU" sz="2800" dirty="0"/>
              <a:t> </a:t>
            </a:r>
            <a:r>
              <a:rPr lang="ru-RU" sz="2800" dirty="0" err="1"/>
              <a:t>такі</a:t>
            </a:r>
            <a:r>
              <a:rPr lang="ru-RU" sz="2800" dirty="0"/>
              <a:t> </a:t>
            </a:r>
            <a:r>
              <a:rPr lang="ru-RU" sz="2800" dirty="0" err="1"/>
              <a:t>функції</a:t>
            </a:r>
            <a:r>
              <a:rPr lang="ru-RU" sz="2800" dirty="0"/>
              <a:t>:</a:t>
            </a:r>
          </a:p>
          <a:p>
            <a:r>
              <a:rPr lang="ru-RU" sz="2800" dirty="0" err="1" smtClean="0"/>
              <a:t>відсовує</a:t>
            </a:r>
            <a:r>
              <a:rPr lang="ru-RU" sz="2800" dirty="0" smtClean="0"/>
              <a:t> </a:t>
            </a:r>
            <a:r>
              <a:rPr lang="ru-RU" sz="2800" dirty="0" err="1"/>
              <a:t>зародок</a:t>
            </a:r>
            <a:r>
              <a:rPr lang="ru-RU" sz="2800" dirty="0"/>
              <a:t> у тканину </a:t>
            </a:r>
            <a:r>
              <a:rPr lang="ru-RU" sz="2800" dirty="0" err="1"/>
              <a:t>ендосперму</a:t>
            </a:r>
            <a:r>
              <a:rPr lang="ru-RU" sz="2800" dirty="0"/>
              <a:t>;</a:t>
            </a:r>
          </a:p>
          <a:p>
            <a:r>
              <a:rPr lang="ru-RU" sz="2800" dirty="0" err="1" smtClean="0"/>
              <a:t>поглинає</a:t>
            </a:r>
            <a:r>
              <a:rPr lang="ru-RU" sz="2800" dirty="0" smtClean="0"/>
              <a:t> </a:t>
            </a:r>
            <a:r>
              <a:rPr lang="ru-RU" sz="2800" dirty="0" err="1"/>
              <a:t>речовини</a:t>
            </a:r>
            <a:r>
              <a:rPr lang="ru-RU" sz="2800" dirty="0"/>
              <a:t> з </a:t>
            </a:r>
            <a:r>
              <a:rPr lang="ru-RU" sz="2800" dirty="0" err="1"/>
              <a:t>нуцелуса</a:t>
            </a:r>
            <a:r>
              <a:rPr lang="ru-RU" sz="2800" dirty="0"/>
              <a:t> та </a:t>
            </a:r>
            <a:r>
              <a:rPr lang="ru-RU" sz="2800" dirty="0" err="1"/>
              <a:t>інтегумента</a:t>
            </a:r>
            <a:r>
              <a:rPr lang="ru-RU" sz="2800" dirty="0"/>
              <a:t> і </a:t>
            </a:r>
            <a:r>
              <a:rPr lang="ru-RU" sz="2800" dirty="0" err="1"/>
              <a:t>передає</a:t>
            </a:r>
            <a:r>
              <a:rPr lang="ru-RU" sz="2800" dirty="0"/>
              <a:t> </a:t>
            </a:r>
            <a:r>
              <a:rPr lang="ru-RU" sz="2800" dirty="0" err="1"/>
              <a:t>їх</a:t>
            </a:r>
            <a:r>
              <a:rPr lang="ru-RU" sz="2800" dirty="0"/>
              <a:t> </a:t>
            </a:r>
            <a:r>
              <a:rPr lang="ru-RU" sz="2800" dirty="0" err="1"/>
              <a:t>зародкові</a:t>
            </a:r>
            <a:r>
              <a:rPr lang="ru-RU" sz="2800" dirty="0" smtClean="0"/>
              <a:t>;</a:t>
            </a:r>
            <a:endParaRPr lang="ru-RU" sz="2800" dirty="0"/>
          </a:p>
          <a:p>
            <a:r>
              <a:rPr lang="ru-RU" sz="2800" dirty="0" smtClean="0"/>
              <a:t> </a:t>
            </a:r>
            <a:r>
              <a:rPr lang="ru-RU" sz="2800" dirty="0" err="1"/>
              <a:t>синтезує</a:t>
            </a:r>
            <a:r>
              <a:rPr lang="ru-RU" sz="2800" dirty="0"/>
              <a:t> </a:t>
            </a:r>
            <a:r>
              <a:rPr lang="ru-RU" sz="2800" dirty="0" err="1"/>
              <a:t>фітогормони</a:t>
            </a:r>
            <a:r>
              <a:rPr lang="ru-RU" sz="2800" dirty="0"/>
              <a:t>.</a:t>
            </a:r>
          </a:p>
          <a:p>
            <a:pPr marL="68580" indent="0" algn="ctr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9636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1143000"/>
          </a:xfrm>
        </p:spPr>
        <p:txBody>
          <a:bodyPr/>
          <a:lstStyle/>
          <a:p>
            <a:pPr algn="ctr"/>
            <a:r>
              <a:rPr lang="ru-RU" dirty="0" smtClean="0"/>
              <a:t>Глобулярною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323652"/>
            <a:ext cx="7128908" cy="3769644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sz="2800" dirty="0" err="1" smtClean="0"/>
              <a:t>Зовнішні</a:t>
            </a:r>
            <a:r>
              <a:rPr lang="ru-RU" sz="2800" dirty="0" smtClean="0"/>
              <a:t> </a:t>
            </a:r>
            <a:r>
              <a:rPr lang="ru-RU" sz="2800" dirty="0" err="1"/>
              <a:t>клітини</a:t>
            </a:r>
            <a:r>
              <a:rPr lang="ru-RU" sz="2800" dirty="0"/>
              <a:t> </a:t>
            </a:r>
            <a:r>
              <a:rPr lang="ru-RU" sz="2800" dirty="0" err="1"/>
              <a:t>формують</a:t>
            </a:r>
            <a:r>
              <a:rPr lang="ru-RU" sz="2800" dirty="0"/>
              <a:t> </a:t>
            </a:r>
            <a:r>
              <a:rPr lang="ru-RU" sz="2800" dirty="0" err="1"/>
              <a:t>далі</a:t>
            </a:r>
            <a:r>
              <a:rPr lang="ru-RU" sz="2800" dirty="0"/>
              <a:t> </a:t>
            </a:r>
            <a:r>
              <a:rPr lang="ru-RU" sz="2800" dirty="0" err="1"/>
              <a:t>протодерму</a:t>
            </a:r>
            <a:r>
              <a:rPr lang="ru-RU" sz="2800" dirty="0"/>
              <a:t>, а </a:t>
            </a:r>
            <a:r>
              <a:rPr lang="ru-RU" sz="2800" dirty="0" err="1"/>
              <a:t>внутрішні</a:t>
            </a:r>
            <a:r>
              <a:rPr lang="ru-RU" sz="2800" dirty="0"/>
              <a:t> </a:t>
            </a:r>
            <a:r>
              <a:rPr lang="ru-RU" sz="2800" dirty="0" err="1"/>
              <a:t>дають</a:t>
            </a:r>
            <a:r>
              <a:rPr lang="ru-RU" sz="2800" dirty="0"/>
              <a:t> початок </a:t>
            </a:r>
            <a:r>
              <a:rPr lang="ru-RU" sz="2800" dirty="0" err="1"/>
              <a:t>первинній</a:t>
            </a:r>
            <a:r>
              <a:rPr lang="ru-RU" sz="2800" dirty="0"/>
              <a:t> </a:t>
            </a:r>
            <a:r>
              <a:rPr lang="ru-RU" sz="2800" dirty="0" err="1"/>
              <a:t>корі</a:t>
            </a:r>
            <a:r>
              <a:rPr lang="ru-RU" sz="2800" dirty="0"/>
              <a:t> і центральному </a:t>
            </a:r>
            <a:r>
              <a:rPr lang="ru-RU" sz="2800" dirty="0" err="1"/>
              <a:t>циліндру</a:t>
            </a:r>
            <a:r>
              <a:rPr lang="ru-RU" sz="2800" dirty="0"/>
              <a:t>. На </a:t>
            </a:r>
            <a:r>
              <a:rPr lang="ru-RU" sz="2800" dirty="0" err="1"/>
              <a:t>цій</a:t>
            </a:r>
            <a:r>
              <a:rPr lang="ru-RU" sz="2800" dirty="0"/>
              <a:t> </a:t>
            </a:r>
            <a:r>
              <a:rPr lang="ru-RU" sz="2800" dirty="0" err="1"/>
              <a:t>фазі</a:t>
            </a:r>
            <a:r>
              <a:rPr lang="ru-RU" sz="2800" dirty="0"/>
              <a:t> особливо </a:t>
            </a:r>
            <a:r>
              <a:rPr lang="ru-RU" sz="2800" dirty="0" err="1"/>
              <a:t>необхідний</a:t>
            </a:r>
            <a:r>
              <a:rPr lang="ru-RU" sz="2800" dirty="0"/>
              <a:t> </a:t>
            </a:r>
            <a:r>
              <a:rPr lang="ru-RU" sz="2800" dirty="0" err="1"/>
              <a:t>цитокінін</a:t>
            </a:r>
            <a:r>
              <a:rPr lang="ru-RU" sz="2800" dirty="0"/>
              <a:t>. </a:t>
            </a:r>
            <a:r>
              <a:rPr lang="ru-RU" sz="2800" dirty="0" err="1"/>
              <a:t>Він</a:t>
            </a:r>
            <a:r>
              <a:rPr lang="ru-RU" sz="2800" dirty="0"/>
              <a:t> </a:t>
            </a:r>
            <a:r>
              <a:rPr lang="ru-RU" sz="2800" dirty="0" err="1"/>
              <a:t>надходить</a:t>
            </a:r>
            <a:r>
              <a:rPr lang="ru-RU" sz="2800" dirty="0"/>
              <a:t> з </a:t>
            </a:r>
            <a:r>
              <a:rPr lang="ru-RU" sz="2800" dirty="0" err="1"/>
              <a:t>ендосперму</a:t>
            </a:r>
            <a:r>
              <a:rPr lang="ru-RU" sz="2800" dirty="0"/>
              <a:t>, </a:t>
            </a:r>
            <a:r>
              <a:rPr lang="ru-RU" sz="2800" dirty="0" err="1"/>
              <a:t>який</a:t>
            </a:r>
            <a:r>
              <a:rPr lang="ru-RU" sz="2800" dirty="0"/>
              <a:t> </a:t>
            </a:r>
            <a:r>
              <a:rPr lang="ru-RU" sz="2800" dirty="0" err="1"/>
              <a:t>відіграє</a:t>
            </a:r>
            <a:r>
              <a:rPr lang="ru-RU" sz="2800" dirty="0"/>
              <a:t> </a:t>
            </a:r>
            <a:r>
              <a:rPr lang="ru-RU" sz="2800" dirty="0" err="1"/>
              <a:t>головну</a:t>
            </a:r>
            <a:r>
              <a:rPr lang="ru-RU" sz="2800" dirty="0"/>
              <a:t> роль у </a:t>
            </a:r>
            <a:r>
              <a:rPr lang="ru-RU" sz="2800" dirty="0" err="1"/>
              <a:t>розвитку</a:t>
            </a:r>
            <a:r>
              <a:rPr lang="ru-RU" sz="2800" dirty="0"/>
              <a:t> </a:t>
            </a:r>
            <a:r>
              <a:rPr lang="ru-RU" sz="2800" dirty="0" err="1"/>
              <a:t>зародка</a:t>
            </a:r>
            <a:r>
              <a:rPr lang="ru-RU" sz="2800" dirty="0"/>
              <a:t>.</a:t>
            </a:r>
          </a:p>
          <a:p>
            <a:pPr algn="ctr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2738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/>
              <a:t>Наступна</a:t>
            </a:r>
            <a:r>
              <a:rPr lang="ru-RU" b="1" dirty="0"/>
              <a:t> фаза</a:t>
            </a:r>
            <a:r>
              <a:rPr lang="ru-RU" dirty="0"/>
              <a:t> – </a:t>
            </a:r>
            <a:r>
              <a:rPr lang="ru-RU" dirty="0" err="1"/>
              <a:t>серцевидна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sz="2800" dirty="0"/>
              <a:t>У </a:t>
            </a:r>
            <a:r>
              <a:rPr lang="ru-RU" sz="2800" dirty="0" err="1"/>
              <a:t>морфологічно</a:t>
            </a:r>
            <a:r>
              <a:rPr lang="ru-RU" sz="2800" dirty="0"/>
              <a:t> </a:t>
            </a:r>
            <a:r>
              <a:rPr lang="ru-RU" sz="2800" dirty="0" err="1"/>
              <a:t>верхній</a:t>
            </a:r>
            <a:r>
              <a:rPr lang="ru-RU" sz="2800" dirty="0"/>
              <a:t> </a:t>
            </a:r>
            <a:r>
              <a:rPr lang="ru-RU" sz="2800" dirty="0" err="1"/>
              <a:t>частині</a:t>
            </a:r>
            <a:r>
              <a:rPr lang="ru-RU" sz="2800" dirty="0"/>
              <a:t> глобулярного </a:t>
            </a:r>
            <a:r>
              <a:rPr lang="ru-RU" sz="2800" dirty="0" err="1"/>
              <a:t>зародка</a:t>
            </a:r>
            <a:r>
              <a:rPr lang="ru-RU" sz="2800" dirty="0"/>
              <a:t> </a:t>
            </a:r>
            <a:r>
              <a:rPr lang="ru-RU" sz="2800" dirty="0" err="1"/>
              <a:t>спостерігається</a:t>
            </a:r>
            <a:r>
              <a:rPr lang="ru-RU" sz="2800" dirty="0"/>
              <a:t> </a:t>
            </a:r>
            <a:r>
              <a:rPr lang="ru-RU" sz="2800" dirty="0" err="1"/>
              <a:t>інтенсивний</a:t>
            </a:r>
            <a:r>
              <a:rPr lang="ru-RU" sz="2800" dirty="0"/>
              <a:t> </a:t>
            </a:r>
            <a:r>
              <a:rPr lang="ru-RU" sz="2800" dirty="0" err="1"/>
              <a:t>білатеральний</a:t>
            </a:r>
            <a:r>
              <a:rPr lang="ru-RU" sz="2800" dirty="0"/>
              <a:t> </a:t>
            </a:r>
            <a:r>
              <a:rPr lang="ru-RU" sz="2800" dirty="0" err="1"/>
              <a:t>поділ</a:t>
            </a:r>
            <a:r>
              <a:rPr lang="ru-RU" sz="2800" dirty="0"/>
              <a:t> </a:t>
            </a:r>
            <a:r>
              <a:rPr lang="ru-RU" sz="2800" dirty="0" err="1"/>
              <a:t>клітин</a:t>
            </a:r>
            <a:r>
              <a:rPr lang="ru-RU" sz="2800" dirty="0"/>
              <a:t>, в </a:t>
            </a:r>
            <a:r>
              <a:rPr lang="ru-RU" sz="2800" dirty="0" err="1"/>
              <a:t>результаті</a:t>
            </a:r>
            <a:r>
              <a:rPr lang="ru-RU" sz="2800" dirty="0"/>
              <a:t> </a:t>
            </a:r>
            <a:r>
              <a:rPr lang="ru-RU" sz="2800" dirty="0" err="1"/>
              <a:t>чого</a:t>
            </a:r>
            <a:r>
              <a:rPr lang="ru-RU" sz="2800" dirty="0"/>
              <a:t> </a:t>
            </a:r>
            <a:r>
              <a:rPr lang="ru-RU" sz="2800" dirty="0" err="1"/>
              <a:t>закладаються</a:t>
            </a:r>
            <a:r>
              <a:rPr lang="ru-RU" sz="2800" dirty="0"/>
              <a:t> </a:t>
            </a:r>
            <a:r>
              <a:rPr lang="ru-RU" sz="2800" dirty="0" err="1"/>
              <a:t>примордії</a:t>
            </a:r>
            <a:r>
              <a:rPr lang="ru-RU" sz="2800" dirty="0"/>
              <a:t> </a:t>
            </a:r>
            <a:r>
              <a:rPr lang="ru-RU" sz="2800" dirty="0" err="1"/>
              <a:t>двох</a:t>
            </a:r>
            <a:r>
              <a:rPr lang="ru-RU" sz="2800" dirty="0"/>
              <a:t> </a:t>
            </a:r>
            <a:r>
              <a:rPr lang="ru-RU" sz="2800" dirty="0" err="1"/>
              <a:t>симетрично</a:t>
            </a:r>
            <a:r>
              <a:rPr lang="ru-RU" sz="2800" dirty="0"/>
              <a:t> </a:t>
            </a:r>
            <a:r>
              <a:rPr lang="ru-RU" sz="2800" dirty="0" err="1"/>
              <a:t>розміщених</a:t>
            </a:r>
            <a:r>
              <a:rPr lang="ru-RU" sz="2800" dirty="0"/>
              <a:t> </a:t>
            </a:r>
            <a:r>
              <a:rPr lang="ru-RU" sz="2800" dirty="0" err="1"/>
              <a:t>сім’ядолей</a:t>
            </a:r>
            <a:r>
              <a:rPr lang="ru-RU" sz="2800" dirty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5658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024744" cy="1143000"/>
          </a:xfrm>
        </p:spPr>
        <p:txBody>
          <a:bodyPr/>
          <a:lstStyle/>
          <a:p>
            <a:r>
              <a:rPr lang="ru-RU" b="1" dirty="0" err="1"/>
              <a:t>Торпедовидна</a:t>
            </a:r>
            <a:r>
              <a:rPr lang="ru-RU" b="1" dirty="0"/>
              <a:t> фаза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628800"/>
            <a:ext cx="7560840" cy="4536504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sz="2800" b="1" dirty="0"/>
              <a:t>фаза</a:t>
            </a:r>
            <a:r>
              <a:rPr lang="ru-RU" sz="2800" dirty="0"/>
              <a:t> (торпедо) </a:t>
            </a:r>
            <a:r>
              <a:rPr lang="ru-RU" sz="2800" dirty="0" err="1"/>
              <a:t>розвитку</a:t>
            </a:r>
            <a:r>
              <a:rPr lang="ru-RU" sz="2800" dirty="0"/>
              <a:t> </a:t>
            </a:r>
            <a:r>
              <a:rPr lang="ru-RU" sz="2800" dirty="0" err="1"/>
              <a:t>зародка</a:t>
            </a:r>
            <a:r>
              <a:rPr lang="ru-RU" sz="2800" dirty="0"/>
              <a:t> </a:t>
            </a:r>
            <a:r>
              <a:rPr lang="ru-RU" sz="2800" dirty="0" err="1"/>
              <a:t>пов’язана</a:t>
            </a:r>
            <a:r>
              <a:rPr lang="ru-RU" sz="2800" dirty="0"/>
              <a:t> з </a:t>
            </a:r>
            <a:r>
              <a:rPr lang="ru-RU" sz="2800" dirty="0" err="1"/>
              <a:t>поділом</a:t>
            </a:r>
            <a:r>
              <a:rPr lang="ru-RU" sz="2800" dirty="0"/>
              <a:t> </a:t>
            </a:r>
            <a:r>
              <a:rPr lang="ru-RU" sz="2800" dirty="0" err="1"/>
              <a:t>клітин</a:t>
            </a:r>
            <a:r>
              <a:rPr lang="ru-RU" sz="2800" dirty="0"/>
              <a:t> </a:t>
            </a:r>
            <a:r>
              <a:rPr lang="ru-RU" sz="2800" dirty="0" err="1"/>
              <a:t>переважно</a:t>
            </a:r>
            <a:r>
              <a:rPr lang="ru-RU" sz="2800" dirty="0"/>
              <a:t> поперек </a:t>
            </a:r>
            <a:r>
              <a:rPr lang="ru-RU" sz="2800" dirty="0" err="1"/>
              <a:t>повздовжньої</a:t>
            </a:r>
            <a:r>
              <a:rPr lang="ru-RU" sz="2800" dirty="0"/>
              <a:t> </a:t>
            </a:r>
            <a:r>
              <a:rPr lang="ru-RU" sz="2800" dirty="0" err="1"/>
              <a:t>осі</a:t>
            </a:r>
            <a:r>
              <a:rPr lang="ru-RU" sz="2800" dirty="0"/>
              <a:t> та з </a:t>
            </a:r>
            <a:r>
              <a:rPr lang="ru-RU" sz="2800" dirty="0" err="1"/>
              <a:t>більш</a:t>
            </a:r>
            <a:r>
              <a:rPr lang="ru-RU" sz="2800" dirty="0"/>
              <a:t> </a:t>
            </a:r>
            <a:r>
              <a:rPr lang="ru-RU" sz="2800" dirty="0" err="1"/>
              <a:t>інтенсивним</a:t>
            </a:r>
            <a:r>
              <a:rPr lang="ru-RU" sz="2800" dirty="0"/>
              <a:t> ростом </a:t>
            </a:r>
            <a:r>
              <a:rPr lang="ru-RU" sz="2800" dirty="0" err="1"/>
              <a:t>клітин</a:t>
            </a:r>
            <a:r>
              <a:rPr lang="ru-RU" sz="2800" dirty="0"/>
              <a:t> у зачатках </a:t>
            </a:r>
            <a:r>
              <a:rPr lang="ru-RU" sz="2800" dirty="0" err="1"/>
              <a:t>сім’ядолей</a:t>
            </a:r>
            <a:r>
              <a:rPr lang="ru-RU" sz="2800" dirty="0"/>
              <a:t> і в </a:t>
            </a:r>
            <a:r>
              <a:rPr lang="ru-RU" sz="2800" dirty="0" err="1"/>
              <a:t>зоні</a:t>
            </a:r>
            <a:r>
              <a:rPr lang="ru-RU" sz="2800" dirty="0"/>
              <a:t> </a:t>
            </a:r>
            <a:r>
              <a:rPr lang="ru-RU" sz="2800" dirty="0" err="1"/>
              <a:t>гіпокотилю</a:t>
            </a:r>
            <a:r>
              <a:rPr lang="ru-RU" sz="2800" dirty="0"/>
              <a:t>. </a:t>
            </a:r>
            <a:r>
              <a:rPr lang="ru-RU" sz="2800" dirty="0" err="1"/>
              <a:t>Чітко</a:t>
            </a:r>
            <a:r>
              <a:rPr lang="ru-RU" sz="2800" dirty="0"/>
              <a:t> </a:t>
            </a:r>
            <a:r>
              <a:rPr lang="ru-RU" sz="2800" dirty="0" err="1"/>
              <a:t>виділяються</a:t>
            </a:r>
            <a:r>
              <a:rPr lang="ru-RU" sz="2800" dirty="0"/>
              <a:t> по </a:t>
            </a:r>
            <a:r>
              <a:rPr lang="ru-RU" sz="2800" dirty="0" err="1"/>
              <a:t>витягнутій</a:t>
            </a:r>
            <a:r>
              <a:rPr lang="ru-RU" sz="2800" dirty="0"/>
              <a:t> у </a:t>
            </a:r>
            <a:r>
              <a:rPr lang="ru-RU" sz="2800" dirty="0" err="1"/>
              <a:t>довжину</a:t>
            </a:r>
            <a:r>
              <a:rPr lang="ru-RU" sz="2800" dirty="0"/>
              <a:t> </a:t>
            </a:r>
            <a:r>
              <a:rPr lang="ru-RU" sz="2800" dirty="0" err="1"/>
              <a:t>формі</a:t>
            </a:r>
            <a:r>
              <a:rPr lang="ru-RU" sz="2800" dirty="0"/>
              <a:t> </a:t>
            </a:r>
            <a:r>
              <a:rPr lang="ru-RU" sz="2800" dirty="0" err="1"/>
              <a:t>клітини</a:t>
            </a:r>
            <a:r>
              <a:rPr lang="ru-RU" sz="2800" dirty="0"/>
              <a:t> </a:t>
            </a:r>
            <a:r>
              <a:rPr lang="ru-RU" sz="2800" dirty="0" err="1"/>
              <a:t>прокамбію</a:t>
            </a:r>
            <a:r>
              <a:rPr lang="ru-RU" sz="2800" dirty="0"/>
              <a:t> в </a:t>
            </a:r>
            <a:r>
              <a:rPr lang="ru-RU" sz="2800" dirty="0" err="1"/>
              <a:t>гіпокотилі</a:t>
            </a:r>
            <a:r>
              <a:rPr lang="ru-RU" sz="2800" dirty="0"/>
              <a:t>. </a:t>
            </a:r>
            <a:r>
              <a:rPr lang="ru-RU" sz="2800" dirty="0" err="1"/>
              <a:t>Формується</a:t>
            </a:r>
            <a:r>
              <a:rPr lang="ru-RU" sz="2800" dirty="0"/>
              <a:t> </a:t>
            </a:r>
            <a:r>
              <a:rPr lang="ru-RU" sz="2800" dirty="0" err="1"/>
              <a:t>промеристема</a:t>
            </a:r>
            <a:r>
              <a:rPr lang="ru-RU" sz="2800" dirty="0"/>
              <a:t> </a:t>
            </a:r>
            <a:r>
              <a:rPr lang="ru-RU" sz="2800" dirty="0" err="1"/>
              <a:t>кореня</a:t>
            </a:r>
            <a:r>
              <a:rPr lang="ru-RU" sz="2800" dirty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9970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20</TotalTime>
  <Words>336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Остин</vt:lpstr>
      <vt:lpstr>Ембріональний етап</vt:lpstr>
      <vt:lpstr>Онтогенез</vt:lpstr>
      <vt:lpstr>Розвиток</vt:lpstr>
      <vt:lpstr>Етапи онтогенезу вищих рослин. </vt:lpstr>
      <vt:lpstr>Ембріональний етап</vt:lpstr>
      <vt:lpstr>Презентация PowerPoint</vt:lpstr>
      <vt:lpstr>Глобулярною</vt:lpstr>
      <vt:lpstr>Наступна фаза – серцевидна</vt:lpstr>
      <vt:lpstr>Торпедовидна фаза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Ембріональний етап</dc:title>
  <dc:creator>Владимир2</dc:creator>
  <cp:lastModifiedBy>Владимир2</cp:lastModifiedBy>
  <cp:revision>3</cp:revision>
  <dcterms:created xsi:type="dcterms:W3CDTF">2014-12-15T20:03:25Z</dcterms:created>
  <dcterms:modified xsi:type="dcterms:W3CDTF">2014-12-15T20:34:34Z</dcterms:modified>
</cp:coreProperties>
</file>